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284" r:id="rId9"/>
    <p:sldId id="269" r:id="rId10"/>
    <p:sldId id="271" r:id="rId11"/>
    <p:sldId id="302" r:id="rId12"/>
    <p:sldId id="267" r:id="rId13"/>
    <p:sldId id="303" r:id="rId14"/>
    <p:sldId id="270" r:id="rId15"/>
    <p:sldId id="272" r:id="rId16"/>
    <p:sldId id="30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A1475-757B-4072-B4F3-F978BFD92E06}">
  <a:tblStyle styleId="{400A1475-757B-4072-B4F3-F978BFD92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53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7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c14e3521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c14e3521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9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aea89148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aea89148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aea89148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aea89148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ea8914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ea8914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0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ea8914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ea8914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ea8914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ea8914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d90738b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d90738b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2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carmine-ferrara-67412a167/" TargetMode="External"/><Relationship Id="rId4" Type="http://schemas.openxmlformats.org/officeDocument/2006/relationships/hyperlink" Target="https://www.linkedin.com/in/francescoabateimte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1083498" y="1879965"/>
            <a:ext cx="640797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</a:t>
            </a:r>
            <a:b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dei pedoni in ambiente simulato 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026734" y="281267"/>
            <a:ext cx="392137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2000" dirty="0"/>
              <a:t>Università degli Studi di Salerno</a:t>
            </a:r>
          </a:p>
          <a:p>
            <a:pPr algn="l"/>
            <a:r>
              <a:rPr lang="it-IT" sz="2000" dirty="0"/>
              <a:t>Dipartimento d’Informatica</a:t>
            </a:r>
          </a:p>
        </p:txBody>
      </p:sp>
      <p:sp>
        <p:nvSpPr>
          <p:cNvPr id="190" name="Google Shape;190;p33"/>
          <p:cNvSpPr/>
          <p:nvPr/>
        </p:nvSpPr>
        <p:spPr>
          <a:xfrm rot="5400000">
            <a:off x="5884282" y="-1471273"/>
            <a:ext cx="45719" cy="558058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68AC9F-5BDF-4BC5-B44A-ABE923F5A8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49" y="105384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9;p33">
            <a:extLst>
              <a:ext uri="{FF2B5EF4-FFF2-40B4-BE49-F238E27FC236}">
                <a16:creationId xmlns:a16="http://schemas.microsoft.com/office/drawing/2014/main" id="{51535EB8-A2CF-4970-AD36-BA689B509ECB}"/>
              </a:ext>
            </a:extLst>
          </p:cNvPr>
          <p:cNvSpPr txBox="1">
            <a:spLocks/>
          </p:cNvSpPr>
          <p:nvPr/>
        </p:nvSpPr>
        <p:spPr>
          <a:xfrm>
            <a:off x="3026734" y="783334"/>
            <a:ext cx="4161628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dirty="0"/>
              <a:t>Tesi di Laurea in Informatica A.A. 2019/2020</a:t>
            </a:r>
          </a:p>
        </p:txBody>
      </p:sp>
      <p:sp>
        <p:nvSpPr>
          <p:cNvPr id="7" name="Google Shape;189;p33">
            <a:extLst>
              <a:ext uri="{FF2B5EF4-FFF2-40B4-BE49-F238E27FC236}">
                <a16:creationId xmlns:a16="http://schemas.microsoft.com/office/drawing/2014/main" id="{B6404ECC-A6D5-4349-A9B3-573CB97DC454}"/>
              </a:ext>
            </a:extLst>
          </p:cNvPr>
          <p:cNvSpPr txBox="1">
            <a:spLocks/>
          </p:cNvSpPr>
          <p:nvPr/>
        </p:nvSpPr>
        <p:spPr>
          <a:xfrm>
            <a:off x="557119" y="2744192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Relatore</a:t>
            </a:r>
          </a:p>
          <a:p>
            <a:pPr algn="l"/>
            <a:r>
              <a:rPr lang="it-IT" dirty="0"/>
              <a:t>Ch.mo. Prof. Andrea F. Abate </a:t>
            </a:r>
            <a:endParaRPr lang="it-IT" sz="1600" dirty="0"/>
          </a:p>
        </p:txBody>
      </p:sp>
      <p:sp>
        <p:nvSpPr>
          <p:cNvPr id="8" name="Google Shape;189;p33">
            <a:extLst>
              <a:ext uri="{FF2B5EF4-FFF2-40B4-BE49-F238E27FC236}">
                <a16:creationId xmlns:a16="http://schemas.microsoft.com/office/drawing/2014/main" id="{67F28B47-7757-46E3-92FA-951106001FC7}"/>
              </a:ext>
            </a:extLst>
          </p:cNvPr>
          <p:cNvSpPr txBox="1">
            <a:spLocks/>
          </p:cNvSpPr>
          <p:nvPr/>
        </p:nvSpPr>
        <p:spPr>
          <a:xfrm>
            <a:off x="557119" y="3743108"/>
            <a:ext cx="416162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Correlatore</a:t>
            </a:r>
          </a:p>
          <a:p>
            <a:pPr algn="l"/>
            <a:r>
              <a:rPr lang="it-IT" dirty="0"/>
              <a:t>Dott. Ignazio Passero</a:t>
            </a:r>
          </a:p>
        </p:txBody>
      </p:sp>
      <p:sp>
        <p:nvSpPr>
          <p:cNvPr id="10" name="Google Shape;189;p33">
            <a:extLst>
              <a:ext uri="{FF2B5EF4-FFF2-40B4-BE49-F238E27FC236}">
                <a16:creationId xmlns:a16="http://schemas.microsoft.com/office/drawing/2014/main" id="{6BE29A25-DE23-45AC-81FB-24252F0950A5}"/>
              </a:ext>
            </a:extLst>
          </p:cNvPr>
          <p:cNvSpPr txBox="1">
            <a:spLocks/>
          </p:cNvSpPr>
          <p:nvPr/>
        </p:nvSpPr>
        <p:spPr>
          <a:xfrm>
            <a:off x="6071113" y="2823165"/>
            <a:ext cx="2234498" cy="123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it-IT" sz="1600" b="1" dirty="0"/>
              <a:t>Candidato</a:t>
            </a:r>
          </a:p>
          <a:p>
            <a:pPr algn="l"/>
            <a:r>
              <a:rPr lang="it-IT" dirty="0"/>
              <a:t>Ferrara Carmine </a:t>
            </a:r>
          </a:p>
          <a:p>
            <a:pPr algn="l"/>
            <a:r>
              <a:rPr lang="it-IT" dirty="0"/>
              <a:t>Matr.05121/05255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3;p61">
            <a:extLst>
              <a:ext uri="{FF2B5EF4-FFF2-40B4-BE49-F238E27FC236}">
                <a16:creationId xmlns:a16="http://schemas.microsoft.com/office/drawing/2014/main" id="{A0D93245-A1CC-450B-A0F9-E54C0664EA17}"/>
              </a:ext>
            </a:extLst>
          </p:cNvPr>
          <p:cNvSpPr txBox="1">
            <a:spLocks/>
          </p:cNvSpPr>
          <p:nvPr/>
        </p:nvSpPr>
        <p:spPr>
          <a:xfrm>
            <a:off x="132907" y="0"/>
            <a:ext cx="85007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Reem Kufi"/>
              <a:buNone/>
              <a:defRPr sz="72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3000" dirty="0">
                <a:solidFill>
                  <a:srgbClr val="637B7F"/>
                </a:solidFill>
              </a:rPr>
              <a:t>AUTOVETTURA COME AGENTE</a:t>
            </a:r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7D7F6D-8839-4BA9-8375-4F62EB6E7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0513" y="2284937"/>
            <a:ext cx="3170259" cy="1451059"/>
          </a:xfrm>
          <a:prstGeom prst="rect">
            <a:avLst/>
          </a:prstGeom>
        </p:spPr>
      </p:pic>
      <p:sp>
        <p:nvSpPr>
          <p:cNvPr id="13" name="Google Shape;244;p39">
            <a:extLst>
              <a:ext uri="{FF2B5EF4-FFF2-40B4-BE49-F238E27FC236}">
                <a16:creationId xmlns:a16="http://schemas.microsoft.com/office/drawing/2014/main" id="{D5DF4207-8BE0-4726-A6F2-005092EBD6C7}"/>
              </a:ext>
            </a:extLst>
          </p:cNvPr>
          <p:cNvSpPr txBox="1">
            <a:spLocks/>
          </p:cNvSpPr>
          <p:nvPr/>
        </p:nvSpPr>
        <p:spPr>
          <a:xfrm>
            <a:off x="132907" y="858488"/>
            <a:ext cx="3265208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sensoristica ADAS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Rilevamento di pedoni in strada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Tenuta di strada in un tratto lineare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763CAC0-CDBD-4BB1-8070-B7B4AAF8FA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45" y="832675"/>
            <a:ext cx="3699363" cy="14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7289E6-50FE-492D-A3D5-729CFE3FFB9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275" y="2358288"/>
            <a:ext cx="3699363" cy="145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3B1F1A88-FA32-4510-8CF4-07DEFC5B6874}"/>
              </a:ext>
            </a:extLst>
          </p:cNvPr>
          <p:cNvSpPr txBox="1">
            <a:spLocks/>
          </p:cNvSpPr>
          <p:nvPr/>
        </p:nvSpPr>
        <p:spPr>
          <a:xfrm>
            <a:off x="3398115" y="3903649"/>
            <a:ext cx="60286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 di premio basato sulla distanza dai pedoni in traiettoria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613583" y="398383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Riconoscimento di un pedone e frenata automatica per attraversamento sicuro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B9064C9-6C1C-4AE4-A006-88A7F7E85953}"/>
              </a:ext>
            </a:extLst>
          </p:cNvPr>
          <p:cNvPicPr/>
          <p:nvPr/>
        </p:nvPicPr>
        <p:blipFill rotWithShape="1">
          <a:blip r:embed="rId3"/>
          <a:srcRect t="47556"/>
          <a:stretch/>
        </p:blipFill>
        <p:spPr>
          <a:xfrm>
            <a:off x="499672" y="1736599"/>
            <a:ext cx="5040101" cy="2006942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15F39D4A-C627-49CC-BA73-2A25D7E9AC9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3"/>
          <a:stretch/>
        </p:blipFill>
        <p:spPr bwMode="auto">
          <a:xfrm>
            <a:off x="6127903" y="1351975"/>
            <a:ext cx="2203511" cy="165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6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355" grpId="1" build="p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F64AAF67-C474-4CBA-B208-8B53061CDD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80915" y="1371665"/>
            <a:ext cx="7582169" cy="2400169"/>
          </a:xfrm>
          <a:prstGeom prst="rect">
            <a:avLst/>
          </a:prstGeom>
          <a:noFill/>
        </p:spPr>
      </p:pic>
      <p:sp>
        <p:nvSpPr>
          <p:cNvPr id="49" name="Google Shape;355;p44">
            <a:extLst>
              <a:ext uri="{FF2B5EF4-FFF2-40B4-BE49-F238E27FC236}">
                <a16:creationId xmlns:a16="http://schemas.microsoft.com/office/drawing/2014/main" id="{35B285C9-3322-4843-882D-D9B32ED0384A}"/>
              </a:ext>
            </a:extLst>
          </p:cNvPr>
          <p:cNvSpPr txBox="1">
            <a:spLocks/>
          </p:cNvSpPr>
          <p:nvPr/>
        </p:nvSpPr>
        <p:spPr>
          <a:xfrm>
            <a:off x="1294541" y="3771835"/>
            <a:ext cx="6158882" cy="3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Miglioramento progressivo della tenuta della carreggiata</a:t>
            </a:r>
          </a:p>
        </p:txBody>
      </p:sp>
      <p:sp>
        <p:nvSpPr>
          <p:cNvPr id="14" name="Google Shape;238;p38">
            <a:extLst>
              <a:ext uri="{FF2B5EF4-FFF2-40B4-BE49-F238E27FC236}">
                <a16:creationId xmlns:a16="http://schemas.microsoft.com/office/drawing/2014/main" id="{91EF909D-8A6C-4D0B-AF76-4B3169243AB1}"/>
              </a:ext>
            </a:extLst>
          </p:cNvPr>
          <p:cNvSpPr txBox="1">
            <a:spLocks/>
          </p:cNvSpPr>
          <p:nvPr/>
        </p:nvSpPr>
        <p:spPr>
          <a:xfrm>
            <a:off x="180963" y="811724"/>
            <a:ext cx="5358810" cy="49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dell’addestramento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ML-Agents </a:t>
            </a:r>
          </a:p>
        </p:txBody>
      </p:sp>
    </p:spTree>
    <p:extLst>
      <p:ext uri="{BB962C8B-B14F-4D97-AF65-F5344CB8AC3E}">
        <p14:creationId xmlns:p14="http://schemas.microsoft.com/office/powerpoint/2010/main" val="3199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247650" y="0"/>
            <a:ext cx="4988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AUTOMAZIONE DEL VEICOLO</a:t>
            </a:r>
            <a:r>
              <a:rPr lang="it-IT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1"/>
          </p:nvPr>
        </p:nvSpPr>
        <p:spPr>
          <a:xfrm>
            <a:off x="260498" y="1934177"/>
            <a:ext cx="8623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/>
              <a:t>Riconoscimento di pedoni multipli su strada</a:t>
            </a: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41C8703F-FF4E-4F79-B196-8B65949DD4B1}"/>
              </a:ext>
            </a:extLst>
          </p:cNvPr>
          <p:cNvSpPr txBox="1">
            <a:spLocks/>
          </p:cNvSpPr>
          <p:nvPr/>
        </p:nvSpPr>
        <p:spPr>
          <a:xfrm>
            <a:off x="401345" y="1067173"/>
            <a:ext cx="4032102" cy="47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solidFill>
                  <a:srgbClr val="9E371F"/>
                </a:solidFill>
              </a:rPr>
              <a:t>DIFFICOLTÀ AGGIUNTIVE</a:t>
            </a:r>
          </a:p>
        </p:txBody>
      </p:sp>
      <p:sp>
        <p:nvSpPr>
          <p:cNvPr id="22" name="Google Shape;188;p33">
            <a:extLst>
              <a:ext uri="{FF2B5EF4-FFF2-40B4-BE49-F238E27FC236}">
                <a16:creationId xmlns:a16="http://schemas.microsoft.com/office/drawing/2014/main" id="{3C73C0CC-CB46-4146-B281-6BBFA6DD1071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355;p44">
            <a:extLst>
              <a:ext uri="{FF2B5EF4-FFF2-40B4-BE49-F238E27FC236}">
                <a16:creationId xmlns:a16="http://schemas.microsoft.com/office/drawing/2014/main" id="{C7792C72-B485-4F0C-9CA1-5CB6ED34C99D}"/>
              </a:ext>
            </a:extLst>
          </p:cNvPr>
          <p:cNvSpPr txBox="1">
            <a:spLocks/>
          </p:cNvSpPr>
          <p:nvPr/>
        </p:nvSpPr>
        <p:spPr>
          <a:xfrm>
            <a:off x="4710554" y="1304134"/>
            <a:ext cx="8154374" cy="3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Addestramento del veicolo in due sensi di marcia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DD231C-E40B-43E3-BD9A-16B0F61F06D2}"/>
              </a:ext>
            </a:extLst>
          </p:cNvPr>
          <p:cNvPicPr/>
          <p:nvPr/>
        </p:nvPicPr>
        <p:blipFill rotWithShape="1">
          <a:blip r:embed="rId3"/>
          <a:srcRect t="47070"/>
          <a:stretch/>
        </p:blipFill>
        <p:spPr>
          <a:xfrm>
            <a:off x="4710554" y="1681059"/>
            <a:ext cx="4286910" cy="16516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0C766B5-CFFC-4784-B7BB-48E730FC1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498" y="2397488"/>
            <a:ext cx="4286910" cy="1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build="p"/>
      <p:bldP spid="21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xfrm>
            <a:off x="156210" y="0"/>
            <a:ext cx="6633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PO DI DATI SULL’ADDESTRAMENTO</a:t>
            </a:r>
            <a:endParaRPr dirty="0"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2"/>
          </p:nvPr>
        </p:nvSpPr>
        <p:spPr>
          <a:xfrm>
            <a:off x="1067099" y="1179356"/>
            <a:ext cx="5390851" cy="1392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1 e 2 – Test iniziali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3 e 4 – Raggiungimento obbiettivi basilari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5,6 e 7 – Addestramento in condizioni più complesse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Sessioni 8 e 9 – Ottimizzazione del veicolo</a:t>
            </a:r>
            <a:endParaRPr dirty="0"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4"/>
          </p:nvPr>
        </p:nvSpPr>
        <p:spPr>
          <a:xfrm>
            <a:off x="1112322" y="827802"/>
            <a:ext cx="4076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9 </a:t>
            </a:r>
            <a:r>
              <a:rPr lang="it-IT" dirty="0"/>
              <a:t>SESSIONI DI ADDESTRAMENTO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5"/>
          </p:nvPr>
        </p:nvSpPr>
        <p:spPr>
          <a:xfrm>
            <a:off x="2468882" y="3400784"/>
            <a:ext cx="3767298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Durata degli addestramenti variabile a seconda delle esigenze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cap="small" dirty="0"/>
              <a:t>Ricerca costante di un equilibrio nei premi assegnati</a:t>
            </a:r>
            <a:endParaRPr cap="small"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subTitle" idx="7"/>
          </p:nvPr>
        </p:nvSpPr>
        <p:spPr>
          <a:xfrm>
            <a:off x="2203210" y="3085444"/>
            <a:ext cx="404964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cap="all" dirty="0"/>
              <a:t>Report Grafici dei singoli training</a:t>
            </a:r>
            <a:endParaRPr cap="all" dirty="0"/>
          </a:p>
        </p:txBody>
      </p:sp>
      <p:sp>
        <p:nvSpPr>
          <p:cNvPr id="412" name="Google Shape;412;p47"/>
          <p:cNvSpPr/>
          <p:nvPr/>
        </p:nvSpPr>
        <p:spPr>
          <a:xfrm flipH="1">
            <a:off x="916605" y="877616"/>
            <a:ext cx="45719" cy="200401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 flipH="1">
            <a:off x="2069519" y="3211656"/>
            <a:ext cx="71297" cy="1477302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>
            <a:off x="439675" y="964827"/>
            <a:ext cx="326932" cy="382216"/>
            <a:chOff x="-48237000" y="2342650"/>
            <a:chExt cx="256800" cy="300225"/>
          </a:xfrm>
        </p:grpSpPr>
        <p:sp>
          <p:nvSpPr>
            <p:cNvPr id="416" name="Google Shape;416;p47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47"/>
          <p:cNvSpPr/>
          <p:nvPr/>
        </p:nvSpPr>
        <p:spPr>
          <a:xfrm>
            <a:off x="1632249" y="3178405"/>
            <a:ext cx="380052" cy="38482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6D23E362-6AB8-4003-A11A-66209A8D4DB0}"/>
              </a:ext>
            </a:extLst>
          </p:cNvPr>
          <p:cNvSpPr txBox="1">
            <a:spLocks/>
          </p:cNvSpPr>
          <p:nvPr/>
        </p:nvSpPr>
        <p:spPr>
          <a:xfrm>
            <a:off x="20695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289528-0843-40CD-8D25-3C7D0F889925}"/>
              </a:ext>
            </a:extLst>
          </p:cNvPr>
          <p:cNvPicPr/>
          <p:nvPr/>
        </p:nvPicPr>
        <p:blipFill rotWithShape="1">
          <a:blip r:embed="rId3"/>
          <a:srcRect r="53806"/>
          <a:stretch/>
        </p:blipFill>
        <p:spPr>
          <a:xfrm>
            <a:off x="6236180" y="2471718"/>
            <a:ext cx="2776394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4" grpId="0" build="p"/>
      <p:bldP spid="406" grpId="0" build="p"/>
      <p:bldP spid="407" grpId="0" build="p"/>
      <p:bldP spid="409" grpId="0" build="p"/>
      <p:bldP spid="412" grpId="0" animBg="1"/>
      <p:bldP spid="413" grpId="0" animBg="1"/>
      <p:bldP spid="4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>
            <a:spLocks noGrp="1"/>
          </p:cNvSpPr>
          <p:nvPr>
            <p:ph type="title"/>
          </p:nvPr>
        </p:nvSpPr>
        <p:spPr>
          <a:xfrm>
            <a:off x="5587004" y="147759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SVILUPPI FUTURI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84EE3DB-A19A-4BDC-ADB5-380A8DB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6" y="1050448"/>
            <a:ext cx="1035345" cy="10353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9B929F-E0DC-4949-9A3F-95C941EB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6" y="1523649"/>
            <a:ext cx="1501116" cy="951724"/>
          </a:xfrm>
          <a:prstGeom prst="rect">
            <a:avLst/>
          </a:prstGeom>
        </p:spPr>
      </p:pic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01019983-F6C2-4A21-8214-8E779F6E5E75}"/>
              </a:ext>
            </a:extLst>
          </p:cNvPr>
          <p:cNvSpPr txBox="1">
            <a:spLocks/>
          </p:cNvSpPr>
          <p:nvPr/>
        </p:nvSpPr>
        <p:spPr>
          <a:xfrm>
            <a:off x="2286001" y="712867"/>
            <a:ext cx="6858000" cy="149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Gestione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randomica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dei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pedoni</a:t>
            </a:r>
            <a:r>
              <a:rPr lang="en-US" sz="2000" dirty="0">
                <a:solidFill>
                  <a:srgbClr val="9E371F"/>
                </a:solidFill>
              </a:rPr>
              <a:t> in </a:t>
            </a:r>
            <a:r>
              <a:rPr lang="en-US" sz="2000" dirty="0" err="1">
                <a:solidFill>
                  <a:srgbClr val="9E371F"/>
                </a:solidFill>
              </a:rPr>
              <a:t>attraversamento</a:t>
            </a:r>
            <a:endParaRPr lang="en-US" sz="2000" dirty="0">
              <a:solidFill>
                <a:srgbClr val="9E371F"/>
              </a:solidFill>
            </a:endParaRP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Quantità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pedoni</a:t>
            </a:r>
            <a:r>
              <a:rPr lang="en-US" sz="1800" dirty="0">
                <a:solidFill>
                  <a:srgbClr val="9E371F"/>
                </a:solidFill>
              </a:rPr>
              <a:t> in </a:t>
            </a:r>
            <a:r>
              <a:rPr lang="en-US" sz="1800" dirty="0" err="1">
                <a:solidFill>
                  <a:srgbClr val="9E371F"/>
                </a:solidFill>
              </a:rPr>
              <a:t>strada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Posizione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creazione</a:t>
            </a:r>
            <a:r>
              <a:rPr lang="en-US" sz="1800" dirty="0">
                <a:solidFill>
                  <a:srgbClr val="9E371F"/>
                </a:solidFill>
              </a:rPr>
              <a:t> non </a:t>
            </a:r>
            <a:r>
              <a:rPr lang="en-US" sz="1800" dirty="0" err="1">
                <a:solidFill>
                  <a:srgbClr val="9E371F"/>
                </a:solidFill>
              </a:rPr>
              <a:t>determinabile</a:t>
            </a:r>
            <a:r>
              <a:rPr lang="en-US" sz="1800" dirty="0">
                <a:solidFill>
                  <a:srgbClr val="9E371F"/>
                </a:solidFill>
              </a:rPr>
              <a:t>;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9E371F"/>
                </a:solidFill>
              </a:rPr>
              <a:t>Senso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attraversamento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variabile</a:t>
            </a:r>
            <a:r>
              <a:rPr lang="en-US" sz="1800" dirty="0">
                <a:solidFill>
                  <a:srgbClr val="9E371F"/>
                </a:solidFill>
              </a:rPr>
              <a:t> e non </a:t>
            </a:r>
            <a:r>
              <a:rPr lang="en-US" sz="1800" dirty="0" err="1">
                <a:solidFill>
                  <a:srgbClr val="9E371F"/>
                </a:solidFill>
              </a:rPr>
              <a:t>prefissato</a:t>
            </a:r>
            <a:r>
              <a:rPr lang="en-US" sz="1800" dirty="0">
                <a:solidFill>
                  <a:srgbClr val="9E371F"/>
                </a:solidFill>
              </a:rPr>
              <a:t> da </a:t>
            </a:r>
            <a:r>
              <a:rPr lang="en-US" sz="1800" dirty="0" err="1">
                <a:solidFill>
                  <a:srgbClr val="9E371F"/>
                </a:solidFill>
              </a:rPr>
              <a:t>traiettoria</a:t>
            </a:r>
            <a:r>
              <a:rPr lang="en-US" sz="1800" dirty="0">
                <a:solidFill>
                  <a:srgbClr val="9E371F"/>
                </a:solidFill>
              </a:rPr>
              <a:t>; </a:t>
            </a:r>
          </a:p>
        </p:txBody>
      </p:sp>
      <p:sp>
        <p:nvSpPr>
          <p:cNvPr id="20" name="Google Shape;188;p33">
            <a:extLst>
              <a:ext uri="{FF2B5EF4-FFF2-40B4-BE49-F238E27FC236}">
                <a16:creationId xmlns:a16="http://schemas.microsoft.com/office/drawing/2014/main" id="{A3E0DF7F-6C11-4D90-8F82-8BCD467F930E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Google Shape;238;p38">
            <a:extLst>
              <a:ext uri="{FF2B5EF4-FFF2-40B4-BE49-F238E27FC236}">
                <a16:creationId xmlns:a16="http://schemas.microsoft.com/office/drawing/2014/main" id="{D3F80381-0182-4E19-89A0-7E6DEEC9BA45}"/>
              </a:ext>
            </a:extLst>
          </p:cNvPr>
          <p:cNvSpPr txBox="1">
            <a:spLocks/>
          </p:cNvSpPr>
          <p:nvPr/>
        </p:nvSpPr>
        <p:spPr>
          <a:xfrm>
            <a:off x="295319" y="2780781"/>
            <a:ext cx="6858000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Simulazioni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sicurezza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sicura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altre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stradali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9B2705C-4A34-474F-8203-9E8B6F029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38" y="3214579"/>
            <a:ext cx="1117661" cy="1117661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5BDA75E-0F6C-4852-BB60-FC1319CCC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61" y="3544243"/>
            <a:ext cx="1322836" cy="1322836"/>
          </a:xfrm>
          <a:prstGeom prst="rect">
            <a:avLst/>
          </a:prstGeom>
        </p:spPr>
      </p:pic>
      <p:sp>
        <p:nvSpPr>
          <p:cNvPr id="29" name="Google Shape;238;p38">
            <a:extLst>
              <a:ext uri="{FF2B5EF4-FFF2-40B4-BE49-F238E27FC236}">
                <a16:creationId xmlns:a16="http://schemas.microsoft.com/office/drawing/2014/main" id="{9080B309-6327-46BD-B9CB-6080575FA591}"/>
              </a:ext>
            </a:extLst>
          </p:cNvPr>
          <p:cNvSpPr txBox="1">
            <a:spLocks/>
          </p:cNvSpPr>
          <p:nvPr/>
        </p:nvSpPr>
        <p:spPr>
          <a:xfrm>
            <a:off x="1523399" y="3204781"/>
            <a:ext cx="4549493" cy="4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Circolazione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automatica</a:t>
            </a:r>
            <a:r>
              <a:rPr lang="en-US" sz="1800" dirty="0">
                <a:solidFill>
                  <a:srgbClr val="9E371F"/>
                </a:solidFill>
              </a:rPr>
              <a:t>  </a:t>
            </a:r>
            <a:r>
              <a:rPr lang="en-US" sz="1800" dirty="0" err="1">
                <a:solidFill>
                  <a:srgbClr val="9E371F"/>
                </a:solidFill>
              </a:rPr>
              <a:t>incroci</a:t>
            </a:r>
            <a:r>
              <a:rPr lang="en-US" sz="1800" dirty="0">
                <a:solidFill>
                  <a:srgbClr val="9E371F"/>
                </a:solidFill>
              </a:rPr>
              <a:t> o </a:t>
            </a:r>
            <a:r>
              <a:rPr lang="en-US" sz="1800" dirty="0" err="1">
                <a:solidFill>
                  <a:srgbClr val="9E371F"/>
                </a:solidFill>
              </a:rPr>
              <a:t>rotatorie</a:t>
            </a:r>
            <a:endParaRPr lang="en-US" sz="1800" dirty="0">
              <a:solidFill>
                <a:srgbClr val="9E371F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049DBB4-913A-4783-BE6A-09E2ECA73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500" y="2651452"/>
            <a:ext cx="1779181" cy="1779181"/>
          </a:xfrm>
          <a:prstGeom prst="rect">
            <a:avLst/>
          </a:prstGeom>
        </p:spPr>
      </p:pic>
      <p:sp>
        <p:nvSpPr>
          <p:cNvPr id="34" name="Google Shape;238;p38">
            <a:extLst>
              <a:ext uri="{FF2B5EF4-FFF2-40B4-BE49-F238E27FC236}">
                <a16:creationId xmlns:a16="http://schemas.microsoft.com/office/drawing/2014/main" id="{56646C04-B6C5-4884-9430-3E9912F9AB9E}"/>
              </a:ext>
            </a:extLst>
          </p:cNvPr>
          <p:cNvSpPr txBox="1">
            <a:spLocks/>
          </p:cNvSpPr>
          <p:nvPr/>
        </p:nvSpPr>
        <p:spPr>
          <a:xfrm>
            <a:off x="2960460" y="3855864"/>
            <a:ext cx="4549493" cy="101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800" dirty="0" err="1">
                <a:solidFill>
                  <a:srgbClr val="9E371F"/>
                </a:solidFill>
              </a:rPr>
              <a:t>Simulazioni</a:t>
            </a:r>
            <a:r>
              <a:rPr lang="en-US" sz="1800" dirty="0">
                <a:solidFill>
                  <a:srgbClr val="9E371F"/>
                </a:solidFill>
              </a:rPr>
              <a:t> di </a:t>
            </a:r>
            <a:r>
              <a:rPr lang="en-US" sz="1800" dirty="0" err="1">
                <a:solidFill>
                  <a:srgbClr val="9E371F"/>
                </a:solidFill>
              </a:rPr>
              <a:t>sensoristica</a:t>
            </a:r>
            <a:r>
              <a:rPr lang="en-US" sz="1800" dirty="0">
                <a:solidFill>
                  <a:srgbClr val="9E371F"/>
                </a:solidFill>
              </a:rPr>
              <a:t>  ADAS per </a:t>
            </a:r>
            <a:r>
              <a:rPr lang="en-US" sz="1800" dirty="0" err="1">
                <a:solidFill>
                  <a:srgbClr val="9E371F"/>
                </a:solidFill>
              </a:rPr>
              <a:t>il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rilevamento</a:t>
            </a:r>
            <a:r>
              <a:rPr lang="en-US" sz="1800" dirty="0">
                <a:solidFill>
                  <a:srgbClr val="9E371F"/>
                </a:solidFill>
              </a:rPr>
              <a:t> </a:t>
            </a:r>
            <a:r>
              <a:rPr lang="en-US" sz="1800" dirty="0" err="1">
                <a:solidFill>
                  <a:srgbClr val="9E371F"/>
                </a:solidFill>
              </a:rPr>
              <a:t>meteoreologico</a:t>
            </a:r>
            <a:endParaRPr lang="en-US" sz="1800" dirty="0">
              <a:solidFill>
                <a:srgbClr val="9E371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/>
      <p:bldP spid="19" grpId="0"/>
      <p:bldP spid="20" grpId="0"/>
      <p:bldP spid="21" grpId="0"/>
      <p:bldP spid="2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D610F0A9-D0AC-49C1-A8E3-C49E4153D9AB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627;p59">
            <a:extLst>
              <a:ext uri="{FF2B5EF4-FFF2-40B4-BE49-F238E27FC236}">
                <a16:creationId xmlns:a16="http://schemas.microsoft.com/office/drawing/2014/main" id="{A11DBD06-6E6E-43FD-89A0-78810B99F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831258"/>
            <a:ext cx="551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GRAZIE PER L’ASCOLTO</a:t>
            </a:r>
            <a:endParaRPr sz="2000" dirty="0"/>
          </a:p>
        </p:txBody>
      </p:sp>
      <p:sp>
        <p:nvSpPr>
          <p:cNvPr id="10" name="Google Shape;628;p59">
            <a:extLst>
              <a:ext uri="{FF2B5EF4-FFF2-40B4-BE49-F238E27FC236}">
                <a16:creationId xmlns:a16="http://schemas.microsoft.com/office/drawing/2014/main" id="{A9C23813-5841-487C-B452-4ED3A050BF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7337" y="1563500"/>
            <a:ext cx="5159648" cy="418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it-IT" dirty="0"/>
              <a:t>https://github.com/frekkanzer2/AI-Car-Kineton</a:t>
            </a:r>
            <a:endParaRPr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52A612F-4DE7-4E44-8713-EBF868E6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1495961"/>
            <a:ext cx="553554" cy="5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28;p59">
            <a:extLst>
              <a:ext uri="{FF2B5EF4-FFF2-40B4-BE49-F238E27FC236}">
                <a16:creationId xmlns:a16="http://schemas.microsoft.com/office/drawing/2014/main" id="{895D4A00-1522-4385-B6A6-34C54A8FD0A2}"/>
              </a:ext>
            </a:extLst>
          </p:cNvPr>
          <p:cNvSpPr txBox="1">
            <a:spLocks/>
          </p:cNvSpPr>
          <p:nvPr/>
        </p:nvSpPr>
        <p:spPr>
          <a:xfrm>
            <a:off x="897337" y="2400329"/>
            <a:ext cx="6296106" cy="4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it-IT" dirty="0"/>
              <a:t>https://github.com/frekkanzer2/AI-Car-Kineton/releases/tag/1.0.0</a:t>
            </a:r>
          </a:p>
        </p:txBody>
      </p:sp>
      <p:sp>
        <p:nvSpPr>
          <p:cNvPr id="18" name="Google Shape;238;p38">
            <a:extLst>
              <a:ext uri="{FF2B5EF4-FFF2-40B4-BE49-F238E27FC236}">
                <a16:creationId xmlns:a16="http://schemas.microsoft.com/office/drawing/2014/main" id="{7C401186-76CA-47CE-B518-078486D0050F}"/>
              </a:ext>
            </a:extLst>
          </p:cNvPr>
          <p:cNvSpPr txBox="1">
            <a:spLocks/>
          </p:cNvSpPr>
          <p:nvPr/>
        </p:nvSpPr>
        <p:spPr>
          <a:xfrm>
            <a:off x="1242633" y="1243027"/>
            <a:ext cx="2413940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>
                <a:solidFill>
                  <a:srgbClr val="9E371F"/>
                </a:solidFill>
              </a:rPr>
              <a:t>Repository </a:t>
            </a:r>
            <a:r>
              <a:rPr lang="en-US" sz="2000" dirty="0" err="1">
                <a:solidFill>
                  <a:srgbClr val="9E371F"/>
                </a:solidFill>
              </a:rPr>
              <a:t>progetto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19" name="Google Shape;238;p38">
            <a:extLst>
              <a:ext uri="{FF2B5EF4-FFF2-40B4-BE49-F238E27FC236}">
                <a16:creationId xmlns:a16="http://schemas.microsoft.com/office/drawing/2014/main" id="{823718E9-3059-4EA9-BADA-263221192296}"/>
              </a:ext>
            </a:extLst>
          </p:cNvPr>
          <p:cNvSpPr txBox="1">
            <a:spLocks/>
          </p:cNvSpPr>
          <p:nvPr/>
        </p:nvSpPr>
        <p:spPr>
          <a:xfrm>
            <a:off x="1256161" y="2050818"/>
            <a:ext cx="3109027" cy="3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000" dirty="0" err="1">
                <a:solidFill>
                  <a:srgbClr val="9E371F"/>
                </a:solidFill>
              </a:rPr>
              <a:t>Prototipo</a:t>
            </a:r>
            <a:r>
              <a:rPr lang="en-US" sz="2000" dirty="0">
                <a:solidFill>
                  <a:srgbClr val="9E371F"/>
                </a:solidFill>
              </a:rPr>
              <a:t> </a:t>
            </a:r>
            <a:r>
              <a:rPr lang="en-US" sz="2000" dirty="0" err="1">
                <a:solidFill>
                  <a:srgbClr val="9E371F"/>
                </a:solidFill>
              </a:rPr>
              <a:t>dimostrativo</a:t>
            </a:r>
            <a:endParaRPr lang="en-US" sz="2000" dirty="0">
              <a:solidFill>
                <a:srgbClr val="9E371F"/>
              </a:solidFill>
            </a:endParaRPr>
          </a:p>
        </p:txBody>
      </p:sp>
      <p:sp>
        <p:nvSpPr>
          <p:cNvPr id="20" name="Google Shape;10434;p75">
            <a:extLst>
              <a:ext uri="{FF2B5EF4-FFF2-40B4-BE49-F238E27FC236}">
                <a16:creationId xmlns:a16="http://schemas.microsoft.com/office/drawing/2014/main" id="{55C6FC13-DDD7-402E-9036-75F32B6B2CC9}"/>
              </a:ext>
            </a:extLst>
          </p:cNvPr>
          <p:cNvSpPr/>
          <p:nvPr/>
        </p:nvSpPr>
        <p:spPr>
          <a:xfrm>
            <a:off x="819301" y="2453507"/>
            <a:ext cx="320166" cy="31241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1033;p77">
            <a:extLst>
              <a:ext uri="{FF2B5EF4-FFF2-40B4-BE49-F238E27FC236}">
                <a16:creationId xmlns:a16="http://schemas.microsoft.com/office/drawing/2014/main" id="{F92F5B1B-8115-4A25-B0FD-286762ECACAF}"/>
              </a:ext>
            </a:extLst>
          </p:cNvPr>
          <p:cNvGrpSpPr/>
          <p:nvPr/>
        </p:nvGrpSpPr>
        <p:grpSpPr>
          <a:xfrm>
            <a:off x="2030819" y="3169916"/>
            <a:ext cx="320166" cy="295050"/>
            <a:chOff x="1323129" y="2571761"/>
            <a:chExt cx="417024" cy="417024"/>
          </a:xfrm>
        </p:grpSpPr>
        <p:sp>
          <p:nvSpPr>
            <p:cNvPr id="22" name="Google Shape;11034;p77">
              <a:extLst>
                <a:ext uri="{FF2B5EF4-FFF2-40B4-BE49-F238E27FC236}">
                  <a16:creationId xmlns:a16="http://schemas.microsoft.com/office/drawing/2014/main" id="{CC4C9F94-1A4B-496C-A912-07C953EC22E8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035;p77">
              <a:extLst>
                <a:ext uri="{FF2B5EF4-FFF2-40B4-BE49-F238E27FC236}">
                  <a16:creationId xmlns:a16="http://schemas.microsoft.com/office/drawing/2014/main" id="{F1CD28EE-DFB0-4F29-998D-C02090BB506F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036;p77">
              <a:extLst>
                <a:ext uri="{FF2B5EF4-FFF2-40B4-BE49-F238E27FC236}">
                  <a16:creationId xmlns:a16="http://schemas.microsoft.com/office/drawing/2014/main" id="{A7CB4D7F-21C1-4C37-8326-8A1B7E64506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1037;p77">
              <a:extLst>
                <a:ext uri="{FF2B5EF4-FFF2-40B4-BE49-F238E27FC236}">
                  <a16:creationId xmlns:a16="http://schemas.microsoft.com/office/drawing/2014/main" id="{237CEA41-0E99-4ADC-B9CB-E4BFB42E190A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2268FF4D-709E-490F-AA54-C4513D4A9D13}"/>
              </a:ext>
            </a:extLst>
          </p:cNvPr>
          <p:cNvSpPr/>
          <p:nvPr/>
        </p:nvSpPr>
        <p:spPr>
          <a:xfrm>
            <a:off x="2350985" y="3190331"/>
            <a:ext cx="47371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https://www.linkedin.com/in/francescoabateimtech/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26" name="Google Shape;11033;p77">
            <a:extLst>
              <a:ext uri="{FF2B5EF4-FFF2-40B4-BE49-F238E27FC236}">
                <a16:creationId xmlns:a16="http://schemas.microsoft.com/office/drawing/2014/main" id="{19EEC6CC-F602-4D1C-B59E-E35C563DD6C7}"/>
              </a:ext>
            </a:extLst>
          </p:cNvPr>
          <p:cNvGrpSpPr/>
          <p:nvPr/>
        </p:nvGrpSpPr>
        <p:grpSpPr>
          <a:xfrm>
            <a:off x="2030819" y="3605064"/>
            <a:ext cx="320166" cy="295050"/>
            <a:chOff x="1323129" y="2571760"/>
            <a:chExt cx="417024" cy="417024"/>
          </a:xfrm>
        </p:grpSpPr>
        <p:sp>
          <p:nvSpPr>
            <p:cNvPr id="27" name="Google Shape;11034;p77">
              <a:extLst>
                <a:ext uri="{FF2B5EF4-FFF2-40B4-BE49-F238E27FC236}">
                  <a16:creationId xmlns:a16="http://schemas.microsoft.com/office/drawing/2014/main" id="{AD0FDB85-0FB8-4920-A976-F08DBB7D94E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1035;p77">
              <a:extLst>
                <a:ext uri="{FF2B5EF4-FFF2-40B4-BE49-F238E27FC236}">
                  <a16:creationId xmlns:a16="http://schemas.microsoft.com/office/drawing/2014/main" id="{1B55EC8D-F242-47E1-8377-A04C9FA8C55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1036;p77">
              <a:extLst>
                <a:ext uri="{FF2B5EF4-FFF2-40B4-BE49-F238E27FC236}">
                  <a16:creationId xmlns:a16="http://schemas.microsoft.com/office/drawing/2014/main" id="{F8E3BB1F-0495-4A77-9022-C415D3E4FA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1037;p77">
              <a:extLst>
                <a:ext uri="{FF2B5EF4-FFF2-40B4-BE49-F238E27FC236}">
                  <a16:creationId xmlns:a16="http://schemas.microsoft.com/office/drawing/2014/main" id="{5B7582E8-0D40-4284-A41B-2FC3AD799DE9}"/>
                </a:ext>
              </a:extLst>
            </p:cNvPr>
            <p:cNvSpPr/>
            <p:nvPr/>
          </p:nvSpPr>
          <p:spPr>
            <a:xfrm>
              <a:off x="1323129" y="2571760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0885A561-B7BA-4CF3-B925-9A190B8FD5A2}"/>
              </a:ext>
            </a:extLst>
          </p:cNvPr>
          <p:cNvSpPr/>
          <p:nvPr/>
        </p:nvSpPr>
        <p:spPr>
          <a:xfrm>
            <a:off x="2350985" y="3592457"/>
            <a:ext cx="594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https://www.linkedin.com/in/carmine-ferrara-67412a167/</a:t>
            </a:r>
            <a:endParaRPr lang="it-IT" sz="1600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38816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7" grpId="0"/>
      <p:bldP spid="18" grpId="0"/>
      <p:bldP spid="19" grpId="0"/>
      <p:bldP spid="20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558738" y="1137842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</a:t>
            </a:r>
            <a:r>
              <a:rPr lang="it-IT" dirty="0"/>
              <a:t>self-</a:t>
            </a:r>
            <a:r>
              <a:rPr lang="it-IT" dirty="0" err="1"/>
              <a:t>driving</a:t>
            </a:r>
            <a:r>
              <a:rPr lang="it-IT" dirty="0"/>
              <a:t> cars are the </a:t>
            </a:r>
            <a:r>
              <a:rPr lang="it-IT" dirty="0" err="1"/>
              <a:t>natural</a:t>
            </a:r>
            <a:r>
              <a:rPr lang="it-IT" dirty="0"/>
              <a:t> extension of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and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do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</a:t>
            </a:r>
            <a:r>
              <a:rPr lang="it-IT" dirty="0" err="1"/>
              <a:t>Elon</a:t>
            </a:r>
            <a:r>
              <a:rPr lang="it-IT" dirty="0"/>
              <a:t> </a:t>
            </a:r>
            <a:r>
              <a:rPr lang="it-IT" dirty="0" err="1"/>
              <a:t>Musk</a:t>
            </a:r>
            <a:endParaRPr dirty="0"/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2A535289-2FD4-44FC-95EC-4A8A640BA31E}"/>
              </a:ext>
            </a:extLst>
          </p:cNvPr>
          <p:cNvSpPr txBox="1">
            <a:spLocks/>
          </p:cNvSpPr>
          <p:nvPr/>
        </p:nvSpPr>
        <p:spPr>
          <a:xfrm>
            <a:off x="211587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262941" y="133406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PROGETTO DI TIROCINIO</a:t>
            </a:r>
            <a:endParaRPr dirty="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5092031" y="704729"/>
            <a:ext cx="3937010" cy="49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AI Car </a:t>
            </a:r>
            <a:r>
              <a:rPr lang="it-IT" dirty="0" err="1"/>
              <a:t>Kineton</a:t>
            </a:r>
            <a:r>
              <a:rPr lang="it-IT" dirty="0"/>
              <a:t> – </a:t>
            </a:r>
            <a:r>
              <a:rPr lang="it-IT" dirty="0" err="1"/>
              <a:t>Crosswalk</a:t>
            </a:r>
            <a:r>
              <a:rPr lang="it-IT" dirty="0"/>
              <a:t> </a:t>
            </a:r>
            <a:r>
              <a:rPr lang="it-IT" dirty="0" err="1"/>
              <a:t>Subsection</a:t>
            </a:r>
            <a:endParaRPr dirty="0"/>
          </a:p>
        </p:txBody>
      </p:sp>
      <p:sp>
        <p:nvSpPr>
          <p:cNvPr id="8" name="Google Shape;188;p33">
            <a:extLst>
              <a:ext uri="{FF2B5EF4-FFF2-40B4-BE49-F238E27FC236}">
                <a16:creationId xmlns:a16="http://schemas.microsoft.com/office/drawing/2014/main" id="{064BD55A-FEF8-4930-B5A7-5512AE0D9D56}"/>
              </a:ext>
            </a:extLst>
          </p:cNvPr>
          <p:cNvSpPr txBox="1">
            <a:spLocks/>
          </p:cNvSpPr>
          <p:nvPr/>
        </p:nvSpPr>
        <p:spPr>
          <a:xfrm>
            <a:off x="0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Dipartimento di Informatica, Università di Salerno - Home | Facebook">
            <a:extLst>
              <a:ext uri="{FF2B5EF4-FFF2-40B4-BE49-F238E27FC236}">
                <a16:creationId xmlns:a16="http://schemas.microsoft.com/office/drawing/2014/main" id="{8F7B8E84-458C-4423-9858-2341416A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0" y="1298835"/>
            <a:ext cx="1177353" cy="11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260AE7-7941-4055-8C7B-BFF480B31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5" y="1485068"/>
            <a:ext cx="2069853" cy="890823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020C57B-696E-4AE9-B565-F756A6E4EA8E}"/>
              </a:ext>
            </a:extLst>
          </p:cNvPr>
          <p:cNvSpPr/>
          <p:nvPr/>
        </p:nvSpPr>
        <p:spPr>
          <a:xfrm>
            <a:off x="340610" y="1213265"/>
            <a:ext cx="3467890" cy="1349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</a:p>
        </p:txBody>
      </p:sp>
      <p:pic>
        <p:nvPicPr>
          <p:cNvPr id="24" name="Immagine 23" descr="Immagine che contiene oggetto, orologio, portatile, computer&#10;&#10;Descrizione generata automaticamente">
            <a:extLst>
              <a:ext uri="{FF2B5EF4-FFF2-40B4-BE49-F238E27FC236}">
                <a16:creationId xmlns:a16="http://schemas.microsoft.com/office/drawing/2014/main" id="{63D26565-B834-4D3E-A8B9-35E93A64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8" y="3173157"/>
            <a:ext cx="1299243" cy="12992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833BF443-70BE-48D3-A0F2-275ADE3D6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626" y="2547194"/>
            <a:ext cx="1299243" cy="1299243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7B1541F-DF07-4C58-BA90-2635E5AB5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451" y="3671159"/>
            <a:ext cx="1204712" cy="732124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CB5EE6-0D8F-48D4-9E6E-E5865ADE8392}"/>
              </a:ext>
            </a:extLst>
          </p:cNvPr>
          <p:cNvSpPr/>
          <p:nvPr/>
        </p:nvSpPr>
        <p:spPr>
          <a:xfrm>
            <a:off x="829398" y="2999542"/>
            <a:ext cx="2286054" cy="1448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0D2F317E-8AC3-4DDB-8598-107344D4A53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88" y="1452705"/>
            <a:ext cx="2195629" cy="7077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AFFC3F11-9449-41E5-B817-74F746AC6D62}"/>
              </a:ext>
            </a:extLst>
          </p:cNvPr>
          <p:cNvSpPr/>
          <p:nvPr/>
        </p:nvSpPr>
        <p:spPr>
          <a:xfrm>
            <a:off x="4706357" y="1339968"/>
            <a:ext cx="4161195" cy="3132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2" name="Connettore diritto 231">
            <a:extLst>
              <a:ext uri="{FF2B5EF4-FFF2-40B4-BE49-F238E27FC236}">
                <a16:creationId xmlns:a16="http://schemas.microsoft.com/office/drawing/2014/main" id="{AC7262CE-D40F-4F8D-AAD2-3D6A195351BB}"/>
              </a:ext>
            </a:extLst>
          </p:cNvPr>
          <p:cNvCxnSpPr>
            <a:cxnSpLocks/>
          </p:cNvCxnSpPr>
          <p:nvPr/>
        </p:nvCxnSpPr>
        <p:spPr>
          <a:xfrm flipH="1">
            <a:off x="4731693" y="2667970"/>
            <a:ext cx="4135859" cy="0"/>
          </a:xfrm>
          <a:prstGeom prst="line">
            <a:avLst/>
          </a:prstGeom>
          <a:ln>
            <a:solidFill>
              <a:srgbClr val="9E37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Immagine 239" descr="Immagine che contiene disegnando, blu&#10;&#10;Descrizione generata automaticamente">
            <a:extLst>
              <a:ext uri="{FF2B5EF4-FFF2-40B4-BE49-F238E27FC236}">
                <a16:creationId xmlns:a16="http://schemas.microsoft.com/office/drawing/2014/main" id="{37DD98F0-6BBB-4C35-B03A-42F437922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629" y="1542987"/>
            <a:ext cx="774454" cy="770028"/>
          </a:xfrm>
          <a:prstGeom prst="rect">
            <a:avLst/>
          </a:prstGeom>
        </p:spPr>
      </p:pic>
      <p:sp>
        <p:nvSpPr>
          <p:cNvPr id="56" name="Google Shape;237;p38">
            <a:extLst>
              <a:ext uri="{FF2B5EF4-FFF2-40B4-BE49-F238E27FC236}">
                <a16:creationId xmlns:a16="http://schemas.microsoft.com/office/drawing/2014/main" id="{29C249ED-700D-4B24-87C6-D0C3DB173D67}"/>
              </a:ext>
            </a:extLst>
          </p:cNvPr>
          <p:cNvSpPr txBox="1">
            <a:spLocks/>
          </p:cNvSpPr>
          <p:nvPr/>
        </p:nvSpPr>
        <p:spPr>
          <a:xfrm>
            <a:off x="7572074" y="2283947"/>
            <a:ext cx="122800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ML-Agents</a:t>
            </a:r>
          </a:p>
        </p:txBody>
      </p:sp>
      <p:pic>
        <p:nvPicPr>
          <p:cNvPr id="242" name="Immagine 24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AB44B7-58C2-43FE-9D28-D0EABD320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482" y="1898934"/>
            <a:ext cx="2348105" cy="770027"/>
          </a:xfrm>
          <a:prstGeom prst="rect">
            <a:avLst/>
          </a:prstGeom>
        </p:spPr>
      </p:pic>
      <p:sp>
        <p:nvSpPr>
          <p:cNvPr id="59" name="Google Shape;237;p38">
            <a:extLst>
              <a:ext uri="{FF2B5EF4-FFF2-40B4-BE49-F238E27FC236}">
                <a16:creationId xmlns:a16="http://schemas.microsoft.com/office/drawing/2014/main" id="{7E8E578B-D3A2-411C-AFB9-BDA5225E3D0B}"/>
              </a:ext>
            </a:extLst>
          </p:cNvPr>
          <p:cNvSpPr txBox="1">
            <a:spLocks/>
          </p:cNvSpPr>
          <p:nvPr/>
        </p:nvSpPr>
        <p:spPr>
          <a:xfrm>
            <a:off x="5377861" y="4117243"/>
            <a:ext cx="1270511" cy="28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eem Kufi"/>
              <a:buNone/>
              <a:defRPr sz="3000" b="0" i="0" u="none" strike="noStrike" cap="none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AI Car </a:t>
            </a:r>
            <a:r>
              <a:rPr lang="it-IT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Kineton</a:t>
            </a:r>
            <a:endParaRPr lang="it-IT" sz="1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FC1B7444-65A6-4548-8352-4F4121840F4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28" y="2757707"/>
            <a:ext cx="1769121" cy="141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Freccia circolare 247">
            <a:extLst>
              <a:ext uri="{FF2B5EF4-FFF2-40B4-BE49-F238E27FC236}">
                <a16:creationId xmlns:a16="http://schemas.microsoft.com/office/drawing/2014/main" id="{FE742460-42F5-4BD7-A3D3-9043A63280CB}"/>
              </a:ext>
            </a:extLst>
          </p:cNvPr>
          <p:cNvSpPr/>
          <p:nvPr/>
        </p:nvSpPr>
        <p:spPr>
          <a:xfrm rot="17578769" flipH="1">
            <a:off x="125284" y="2186314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4" name="Freccia circolare 73">
            <a:extLst>
              <a:ext uri="{FF2B5EF4-FFF2-40B4-BE49-F238E27FC236}">
                <a16:creationId xmlns:a16="http://schemas.microsoft.com/office/drawing/2014/main" id="{CA375855-562B-435B-A074-564821565633}"/>
              </a:ext>
            </a:extLst>
          </p:cNvPr>
          <p:cNvSpPr/>
          <p:nvPr/>
        </p:nvSpPr>
        <p:spPr>
          <a:xfrm rot="11911131" flipH="1">
            <a:off x="2947849" y="1666469"/>
            <a:ext cx="1700171" cy="1837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683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47" name="Immagine 246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E3BA3D6-6A1C-4366-8791-3420B2107B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14709" flipH="1">
            <a:off x="6501347" y="2357993"/>
            <a:ext cx="3751137" cy="389371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38" grpId="0" build="p"/>
      <p:bldP spid="8" grpId="0"/>
      <p:bldP spid="25" grpId="0" animBg="1"/>
      <p:bldP spid="36" grpId="0" animBg="1"/>
      <p:bldP spid="42" grpId="0" animBg="1"/>
      <p:bldP spid="56" grpId="0"/>
      <p:bldP spid="59" grpId="0"/>
      <p:bldP spid="248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010AB34-2640-432F-83F9-6A172FF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9744">
            <a:off x="544568" y="2227237"/>
            <a:ext cx="1631211" cy="1569305"/>
          </a:xfrm>
          <a:prstGeom prst="rect">
            <a:avLst/>
          </a:prstGeom>
        </p:spPr>
      </p:pic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582869" y="827410"/>
            <a:ext cx="7113181" cy="54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IDEE E OBIETTIVI PROGETTUALI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631173" y="1404275"/>
            <a:ext cx="3201638" cy="9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b="1" dirty="0"/>
              <a:t>AMBITO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Sicurezza in ambito stradale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Intelligenza artificiale per guida assistita o semiautomatica</a:t>
            </a:r>
            <a:endParaRPr dirty="0"/>
          </a:p>
        </p:txBody>
      </p:sp>
      <p:grpSp>
        <p:nvGrpSpPr>
          <p:cNvPr id="247" name="Google Shape;247;p39"/>
          <p:cNvGrpSpPr/>
          <p:nvPr/>
        </p:nvGrpSpPr>
        <p:grpSpPr>
          <a:xfrm>
            <a:off x="3340633" y="1529975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9"/>
          <p:cNvSpPr/>
          <p:nvPr/>
        </p:nvSpPr>
        <p:spPr>
          <a:xfrm flipH="1">
            <a:off x="5026076" y="1666004"/>
            <a:ext cx="45719" cy="736863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8;p33">
            <a:extLst>
              <a:ext uri="{FF2B5EF4-FFF2-40B4-BE49-F238E27FC236}">
                <a16:creationId xmlns:a16="http://schemas.microsoft.com/office/drawing/2014/main" id="{B80AD075-637F-4398-A3A3-C0918FCA51C6}"/>
              </a:ext>
            </a:extLst>
          </p:cNvPr>
          <p:cNvSpPr txBox="1">
            <a:spLocks/>
          </p:cNvSpPr>
          <p:nvPr/>
        </p:nvSpPr>
        <p:spPr>
          <a:xfrm>
            <a:off x="2088035" y="68530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Google Shape;263;p39">
            <a:extLst>
              <a:ext uri="{FF2B5EF4-FFF2-40B4-BE49-F238E27FC236}">
                <a16:creationId xmlns:a16="http://schemas.microsoft.com/office/drawing/2014/main" id="{9D5F4871-8870-40A0-892D-C19386C2BCAB}"/>
              </a:ext>
            </a:extLst>
          </p:cNvPr>
          <p:cNvSpPr/>
          <p:nvPr/>
        </p:nvSpPr>
        <p:spPr>
          <a:xfrm>
            <a:off x="585454" y="1447681"/>
            <a:ext cx="45719" cy="112406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trasporto, volante&#10;&#10;Descrizione generata automaticamente">
            <a:extLst>
              <a:ext uri="{FF2B5EF4-FFF2-40B4-BE49-F238E27FC236}">
                <a16:creationId xmlns:a16="http://schemas.microsoft.com/office/drawing/2014/main" id="{69452D12-84BC-4431-AD7E-E7D826C9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727" y="2439732"/>
            <a:ext cx="1497732" cy="678660"/>
          </a:xfrm>
          <a:prstGeom prst="rect">
            <a:avLst/>
          </a:prstGeom>
        </p:spPr>
      </p:pic>
      <p:grpSp>
        <p:nvGrpSpPr>
          <p:cNvPr id="37" name="Google Shape;9265;p72">
            <a:extLst>
              <a:ext uri="{FF2B5EF4-FFF2-40B4-BE49-F238E27FC236}">
                <a16:creationId xmlns:a16="http://schemas.microsoft.com/office/drawing/2014/main" id="{28E82A77-0BBB-4E76-8A3A-B93847840292}"/>
              </a:ext>
            </a:extLst>
          </p:cNvPr>
          <p:cNvGrpSpPr/>
          <p:nvPr/>
        </p:nvGrpSpPr>
        <p:grpSpPr>
          <a:xfrm>
            <a:off x="7627770" y="1447681"/>
            <a:ext cx="391368" cy="376650"/>
            <a:chOff x="-37534750" y="2668075"/>
            <a:chExt cx="332400" cy="319900"/>
          </a:xfrm>
          <a:solidFill>
            <a:schemeClr val="accent6"/>
          </a:solidFill>
        </p:grpSpPr>
        <p:sp>
          <p:nvSpPr>
            <p:cNvPr id="38" name="Google Shape;9266;p72">
              <a:extLst>
                <a:ext uri="{FF2B5EF4-FFF2-40B4-BE49-F238E27FC236}">
                  <a16:creationId xmlns:a16="http://schemas.microsoft.com/office/drawing/2014/main" id="{CA9A6213-62CB-4062-BF00-82B590EDF14C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7;p72">
              <a:extLst>
                <a:ext uri="{FF2B5EF4-FFF2-40B4-BE49-F238E27FC236}">
                  <a16:creationId xmlns:a16="http://schemas.microsoft.com/office/drawing/2014/main" id="{1FD14CDD-1AAB-4A5A-AB85-EC2FB6714EB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Sottotitolo 13">
            <a:extLst>
              <a:ext uri="{FF2B5EF4-FFF2-40B4-BE49-F238E27FC236}">
                <a16:creationId xmlns:a16="http://schemas.microsoft.com/office/drawing/2014/main" id="{A6E9D55A-FB9C-4B0E-909C-6FD7B3BE8E2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934161" y="1586725"/>
            <a:ext cx="3482161" cy="572700"/>
          </a:xfrm>
        </p:spPr>
        <p:txBody>
          <a:bodyPr/>
          <a:lstStyle/>
          <a:p>
            <a:pPr marL="114300" indent="0"/>
            <a:r>
              <a:rPr lang="it-IT" b="1" dirty="0"/>
              <a:t>FOCUS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problematica di attraversamento pedonale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A407E27-75C9-468F-9BE3-78B2A83FA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283" y="1850399"/>
            <a:ext cx="1005164" cy="1005164"/>
          </a:xfrm>
          <a:prstGeom prst="rect">
            <a:avLst/>
          </a:prstGeom>
        </p:spPr>
      </p:pic>
      <p:sp>
        <p:nvSpPr>
          <p:cNvPr id="57" name="Google Shape;263;p39">
            <a:extLst>
              <a:ext uri="{FF2B5EF4-FFF2-40B4-BE49-F238E27FC236}">
                <a16:creationId xmlns:a16="http://schemas.microsoft.com/office/drawing/2014/main" id="{5B142BBD-14D9-4A4E-BCB6-2B8D62CFE0AF}"/>
              </a:ext>
            </a:extLst>
          </p:cNvPr>
          <p:cNvSpPr/>
          <p:nvPr/>
        </p:nvSpPr>
        <p:spPr>
          <a:xfrm flipH="1">
            <a:off x="2431764" y="3838069"/>
            <a:ext cx="45719" cy="942930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ottotitolo 13">
            <a:extLst>
              <a:ext uri="{FF2B5EF4-FFF2-40B4-BE49-F238E27FC236}">
                <a16:creationId xmlns:a16="http://schemas.microsoft.com/office/drawing/2014/main" id="{CBC17DE8-EE2A-4EFC-893A-46B6B6087154}"/>
              </a:ext>
            </a:extLst>
          </p:cNvPr>
          <p:cNvSpPr txBox="1">
            <a:spLocks/>
          </p:cNvSpPr>
          <p:nvPr/>
        </p:nvSpPr>
        <p:spPr>
          <a:xfrm>
            <a:off x="2399063" y="3736834"/>
            <a:ext cx="53842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/>
            <a:r>
              <a:rPr lang="it-IT" b="1" dirty="0"/>
              <a:t>IDEA PROGETTUALE</a:t>
            </a:r>
            <a:r>
              <a:rPr lang="it-IT" dirty="0"/>
              <a:t> </a:t>
            </a:r>
          </a:p>
          <a:p>
            <a:pPr marL="114300" indent="0"/>
            <a:r>
              <a:rPr lang="it-IT" dirty="0"/>
              <a:t>Simulazione 3D di sensoristica ADAS per il riconoscimento di pedoni in strada e frenata automatica con ausilio di </a:t>
            </a:r>
            <a:r>
              <a:rPr lang="it-IT" dirty="0" err="1"/>
              <a:t>Reinforcement</a:t>
            </a:r>
            <a:r>
              <a:rPr lang="it-IT" dirty="0"/>
              <a:t> Learning</a:t>
            </a:r>
          </a:p>
        </p:txBody>
      </p:sp>
      <p:grpSp>
        <p:nvGrpSpPr>
          <p:cNvPr id="59" name="Google Shape;9511;p73">
            <a:extLst>
              <a:ext uri="{FF2B5EF4-FFF2-40B4-BE49-F238E27FC236}">
                <a16:creationId xmlns:a16="http://schemas.microsoft.com/office/drawing/2014/main" id="{95B6B04F-E586-4778-AC11-7CD61AA901F6}"/>
              </a:ext>
            </a:extLst>
          </p:cNvPr>
          <p:cNvGrpSpPr/>
          <p:nvPr/>
        </p:nvGrpSpPr>
        <p:grpSpPr>
          <a:xfrm>
            <a:off x="7258783" y="3727750"/>
            <a:ext cx="368987" cy="369016"/>
            <a:chOff x="-63252250" y="1930850"/>
            <a:chExt cx="319000" cy="319025"/>
          </a:xfrm>
          <a:solidFill>
            <a:schemeClr val="accent6"/>
          </a:solidFill>
        </p:grpSpPr>
        <p:sp>
          <p:nvSpPr>
            <p:cNvPr id="60" name="Google Shape;9512;p73">
              <a:extLst>
                <a:ext uri="{FF2B5EF4-FFF2-40B4-BE49-F238E27FC236}">
                  <a16:creationId xmlns:a16="http://schemas.microsoft.com/office/drawing/2014/main" id="{A4ADE34F-78C7-458E-BEC4-342503FC0A33}"/>
                </a:ext>
              </a:extLst>
            </p:cNvPr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13;p73">
              <a:extLst>
                <a:ext uri="{FF2B5EF4-FFF2-40B4-BE49-F238E27FC236}">
                  <a16:creationId xmlns:a16="http://schemas.microsoft.com/office/drawing/2014/main" id="{9683CA9B-494D-4ECB-B524-B3ABF9E867D5}"/>
                </a:ext>
              </a:extLst>
            </p:cNvPr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 build="p"/>
      <p:bldP spid="263" grpId="0" animBg="1"/>
      <p:bldP spid="24" grpId="0"/>
      <p:bldP spid="25" grpId="0" animBg="1"/>
      <p:bldP spid="14" grpId="0" build="p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4284972" y="65953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TECNOLOGIE UTILIZZATE</a:t>
            </a:r>
            <a:endParaRPr dirty="0"/>
          </a:p>
        </p:txBody>
      </p:sp>
      <p:pic>
        <p:nvPicPr>
          <p:cNvPr id="3" name="Immagine 2" descr="Immagine che contiene scuro, illuminato, computer, sedendo&#10;&#10;Descrizione generata automaticamente">
            <a:extLst>
              <a:ext uri="{FF2B5EF4-FFF2-40B4-BE49-F238E27FC236}">
                <a16:creationId xmlns:a16="http://schemas.microsoft.com/office/drawing/2014/main" id="{404D1E3D-59E1-4146-B1A7-805ACEB7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9" y="1002840"/>
            <a:ext cx="2341145" cy="850494"/>
          </a:xfrm>
          <a:prstGeom prst="rect">
            <a:avLst/>
          </a:prstGeom>
        </p:spPr>
      </p:pic>
      <p:pic>
        <p:nvPicPr>
          <p:cNvPr id="5" name="Immagine 4" descr="Immagine che contiene tavolo, giocattolo, disegnando, cavalcando&#10;&#10;Descrizione generata automaticamente">
            <a:extLst>
              <a:ext uri="{FF2B5EF4-FFF2-40B4-BE49-F238E27FC236}">
                <a16:creationId xmlns:a16="http://schemas.microsoft.com/office/drawing/2014/main" id="{0A65B953-290A-4D11-8264-A8264601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3993">
            <a:off x="1890824" y="2084785"/>
            <a:ext cx="3090751" cy="17370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C75D7F-9D44-405F-97A7-C7F6C970B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640" y="816567"/>
            <a:ext cx="1105615" cy="1215255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EFC80D3-0CFD-4C4A-B667-1939C2448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06" y="3980244"/>
            <a:ext cx="2577947" cy="763314"/>
          </a:xfrm>
          <a:prstGeom prst="rect">
            <a:avLst/>
          </a:prstGeom>
        </p:spPr>
      </p:pic>
      <p:pic>
        <p:nvPicPr>
          <p:cNvPr id="13" name="Immagine 12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A84CAB85-A610-499E-B69F-43CFEB0F8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04" y="1847666"/>
            <a:ext cx="2451968" cy="411854"/>
          </a:xfrm>
          <a:prstGeom prst="rect">
            <a:avLst/>
          </a:prstGeom>
        </p:spPr>
      </p:pic>
      <p:pic>
        <p:nvPicPr>
          <p:cNvPr id="2050" name="Picture 2" descr="TensorFlow - Wikipedia">
            <a:extLst>
              <a:ext uri="{FF2B5EF4-FFF2-40B4-BE49-F238E27FC236}">
                <a16:creationId xmlns:a16="http://schemas.microsoft.com/office/drawing/2014/main" id="{C63C52E7-2397-40F0-94CF-059E4A4AD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0" y="2752812"/>
            <a:ext cx="1162668" cy="9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38BD955B-DE9C-4F74-A52D-5BDD86053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6640" y="2640313"/>
            <a:ext cx="3848612" cy="2164844"/>
          </a:xfrm>
          <a:prstGeom prst="rect">
            <a:avLst/>
          </a:prstGeom>
        </p:spPr>
      </p:pic>
      <p:sp>
        <p:nvSpPr>
          <p:cNvPr id="52" name="Google Shape;188;p33">
            <a:extLst>
              <a:ext uri="{FF2B5EF4-FFF2-40B4-BE49-F238E27FC236}">
                <a16:creationId xmlns:a16="http://schemas.microsoft.com/office/drawing/2014/main" id="{74F7A59D-0991-4787-B5E9-9F038C974279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>
            <a:spLocks noGrp="1"/>
          </p:cNvSpPr>
          <p:nvPr>
            <p:ph type="title"/>
          </p:nvPr>
        </p:nvSpPr>
        <p:spPr>
          <a:xfrm>
            <a:off x="3116487" y="253650"/>
            <a:ext cx="5502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637B7F"/>
                </a:solidFill>
              </a:rPr>
              <a:t>P</a:t>
            </a:r>
            <a:r>
              <a:rPr lang="en" dirty="0">
                <a:solidFill>
                  <a:srgbClr val="637B7F"/>
                </a:solidFill>
              </a:rPr>
              <a:t>ROGETTAZIONE  DELLA SCENA</a:t>
            </a:r>
            <a:endParaRPr dirty="0">
              <a:solidFill>
                <a:srgbClr val="637B7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AA004-E36B-4E84-877E-7E868103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8" y="1218774"/>
            <a:ext cx="8094624" cy="3397426"/>
          </a:xfrm>
          <a:prstGeom prst="rect">
            <a:avLst/>
          </a:prstGeom>
        </p:spPr>
      </p:pic>
      <p:sp>
        <p:nvSpPr>
          <p:cNvPr id="26" name="Google Shape;188;p33">
            <a:extLst>
              <a:ext uri="{FF2B5EF4-FFF2-40B4-BE49-F238E27FC236}">
                <a16:creationId xmlns:a16="http://schemas.microsoft.com/office/drawing/2014/main" id="{3D94615F-E115-4CA5-B791-6A801DEBE0FA}"/>
              </a:ext>
            </a:extLst>
          </p:cNvPr>
          <p:cNvSpPr txBox="1">
            <a:spLocks/>
          </p:cNvSpPr>
          <p:nvPr/>
        </p:nvSpPr>
        <p:spPr>
          <a:xfrm>
            <a:off x="101234" y="4803091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82046" y="0"/>
            <a:ext cx="70736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REALIZZAZIONE DELL’AMBIENTE DI SCENA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407B468-2184-49F5-AA5F-3628475C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1" y="1388241"/>
            <a:ext cx="4226766" cy="1264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34847EC-2A03-4555-9274-12B6E2C6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90" y="2920817"/>
            <a:ext cx="4561368" cy="1773399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DC6B4FB4-E85F-4C2F-AF06-5FF737ABC4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0252" y="2116544"/>
            <a:ext cx="2672847" cy="707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Tratto stradale con attraversamento pedonale</a:t>
            </a:r>
            <a:endParaRPr dirty="0"/>
          </a:p>
        </p:txBody>
      </p:sp>
      <p:sp>
        <p:nvSpPr>
          <p:cNvPr id="28" name="Google Shape;263;p39">
            <a:extLst>
              <a:ext uri="{FF2B5EF4-FFF2-40B4-BE49-F238E27FC236}">
                <a16:creationId xmlns:a16="http://schemas.microsoft.com/office/drawing/2014/main" id="{20F42624-920E-4AA8-A1E4-97AE9858058B}"/>
              </a:ext>
            </a:extLst>
          </p:cNvPr>
          <p:cNvSpPr/>
          <p:nvPr/>
        </p:nvSpPr>
        <p:spPr>
          <a:xfrm>
            <a:off x="5397659" y="2225566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4;p39">
            <a:extLst>
              <a:ext uri="{FF2B5EF4-FFF2-40B4-BE49-F238E27FC236}">
                <a16:creationId xmlns:a16="http://schemas.microsoft.com/office/drawing/2014/main" id="{9E930846-6AC9-4347-8588-5417A0761E7A}"/>
              </a:ext>
            </a:extLst>
          </p:cNvPr>
          <p:cNvSpPr txBox="1">
            <a:spLocks/>
          </p:cNvSpPr>
          <p:nvPr/>
        </p:nvSpPr>
        <p:spPr>
          <a:xfrm>
            <a:off x="1538266" y="4136103"/>
            <a:ext cx="2672847" cy="4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spcAft>
                <a:spcPts val="600"/>
              </a:spcAft>
            </a:pPr>
            <a:r>
              <a:rPr lang="it-IT" dirty="0"/>
              <a:t>Ambiente di scena completo</a:t>
            </a:r>
          </a:p>
          <a:p>
            <a:pPr marL="0" indent="0" algn="r">
              <a:spcAft>
                <a:spcPts val="600"/>
              </a:spcAft>
            </a:pPr>
            <a:r>
              <a:rPr lang="it-IT" dirty="0"/>
              <a:t>realizzato in </a:t>
            </a:r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30" name="Google Shape;263;p39">
            <a:extLst>
              <a:ext uri="{FF2B5EF4-FFF2-40B4-BE49-F238E27FC236}">
                <a16:creationId xmlns:a16="http://schemas.microsoft.com/office/drawing/2014/main" id="{376D95F1-38D1-43B5-8D6F-D08082FCD908}"/>
              </a:ext>
            </a:extLst>
          </p:cNvPr>
          <p:cNvSpPr/>
          <p:nvPr/>
        </p:nvSpPr>
        <p:spPr>
          <a:xfrm>
            <a:off x="4211113" y="4167467"/>
            <a:ext cx="45719" cy="4254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88;p33">
            <a:extLst>
              <a:ext uri="{FF2B5EF4-FFF2-40B4-BE49-F238E27FC236}">
                <a16:creationId xmlns:a16="http://schemas.microsoft.com/office/drawing/2014/main" id="{FB4A69CF-F997-4312-8451-E6218DC1C215}"/>
              </a:ext>
            </a:extLst>
          </p:cNvPr>
          <p:cNvSpPr txBox="1">
            <a:spLocks/>
          </p:cNvSpPr>
          <p:nvPr/>
        </p:nvSpPr>
        <p:spPr>
          <a:xfrm>
            <a:off x="2030819" y="4796833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27" grpId="0" build="p"/>
      <p:bldP spid="28" grpId="0" animBg="1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>
            <a:spLocks noGrp="1"/>
          </p:cNvSpPr>
          <p:nvPr>
            <p:ph type="title"/>
          </p:nvPr>
        </p:nvSpPr>
        <p:spPr>
          <a:xfrm>
            <a:off x="5316" y="7451"/>
            <a:ext cx="55638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DI TRAFFICO PEDONALE</a:t>
            </a:r>
            <a:endParaRPr dirty="0"/>
          </a:p>
        </p:txBody>
      </p:sp>
      <p:sp>
        <p:nvSpPr>
          <p:cNvPr id="4" name="Google Shape;188;p33">
            <a:extLst>
              <a:ext uri="{FF2B5EF4-FFF2-40B4-BE49-F238E27FC236}">
                <a16:creationId xmlns:a16="http://schemas.microsoft.com/office/drawing/2014/main" id="{F47082A6-904B-45EC-8730-A1A3DDE42EAA}"/>
              </a:ext>
            </a:extLst>
          </p:cNvPr>
          <p:cNvSpPr txBox="1">
            <a:spLocks/>
          </p:cNvSpPr>
          <p:nvPr/>
        </p:nvSpPr>
        <p:spPr>
          <a:xfrm>
            <a:off x="0" y="484613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68CE35-5EC0-4B8B-AFEA-AD362CC88D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" y="1166099"/>
            <a:ext cx="2686472" cy="327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44;p39">
            <a:extLst>
              <a:ext uri="{FF2B5EF4-FFF2-40B4-BE49-F238E27FC236}">
                <a16:creationId xmlns:a16="http://schemas.microsoft.com/office/drawing/2014/main" id="{67499DB9-DF77-4FC8-84F2-12718AE52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549" y="444472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CHARACTER ELF</a:t>
            </a:r>
            <a:endParaRPr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1BA9DA-0326-4CAD-B45B-D48F77C54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4" y="3063990"/>
            <a:ext cx="4094900" cy="166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4;p39">
            <a:extLst>
              <a:ext uri="{FF2B5EF4-FFF2-40B4-BE49-F238E27FC236}">
                <a16:creationId xmlns:a16="http://schemas.microsoft.com/office/drawing/2014/main" id="{A34231AA-23B1-4CCB-A9D3-D7BA50DD669E}"/>
              </a:ext>
            </a:extLst>
          </p:cNvPr>
          <p:cNvSpPr txBox="1">
            <a:spLocks/>
          </p:cNvSpPr>
          <p:nvPr/>
        </p:nvSpPr>
        <p:spPr>
          <a:xfrm>
            <a:off x="3299923" y="2662576"/>
            <a:ext cx="2807261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Animator per i movimenti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D27F5C8-EA7A-4992-B024-6086EB86D0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32" y="1202886"/>
            <a:ext cx="5361305" cy="1426557"/>
          </a:xfrm>
          <a:prstGeom prst="rect">
            <a:avLst/>
          </a:prstGeom>
        </p:spPr>
      </p:pic>
      <p:sp>
        <p:nvSpPr>
          <p:cNvPr id="16" name="Google Shape;244;p39">
            <a:extLst>
              <a:ext uri="{FF2B5EF4-FFF2-40B4-BE49-F238E27FC236}">
                <a16:creationId xmlns:a16="http://schemas.microsoft.com/office/drawing/2014/main" id="{18E8A4BD-A47E-47FF-88CA-78E188B912F8}"/>
              </a:ext>
            </a:extLst>
          </p:cNvPr>
          <p:cNvSpPr txBox="1">
            <a:spLocks/>
          </p:cNvSpPr>
          <p:nvPr/>
        </p:nvSpPr>
        <p:spPr>
          <a:xfrm>
            <a:off x="3384004" y="801472"/>
            <a:ext cx="5759996" cy="25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it-IT" dirty="0"/>
              <a:t>Traiettoria del singolo pedone sotto forma di lista a puntatori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/>
      <p:bldP spid="4" grpId="0"/>
      <p:bldP spid="10" grpId="0" build="p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2851194" y="83872"/>
            <a:ext cx="61599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AUTOVETTURA E SISTEMA DI GUIDA</a:t>
            </a:r>
            <a:endParaRPr dirty="0"/>
          </a:p>
        </p:txBody>
      </p:sp>
      <p:sp>
        <p:nvSpPr>
          <p:cNvPr id="17" name="Google Shape;188;p33">
            <a:extLst>
              <a:ext uri="{FF2B5EF4-FFF2-40B4-BE49-F238E27FC236}">
                <a16:creationId xmlns:a16="http://schemas.microsoft.com/office/drawing/2014/main" id="{AE5AA2D1-24A3-4AE1-9E07-B4BE6CC42926}"/>
              </a:ext>
            </a:extLst>
          </p:cNvPr>
          <p:cNvSpPr txBox="1">
            <a:spLocks/>
          </p:cNvSpPr>
          <p:nvPr/>
        </p:nvSpPr>
        <p:spPr>
          <a:xfrm>
            <a:off x="0" y="4840416"/>
            <a:ext cx="7113181" cy="3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Reem Kufi"/>
              <a:buNone/>
              <a:defRPr sz="6000" b="0" i="0" u="none" strike="noStrike" cap="none"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200" b="1" i="1" dirty="0">
                <a:solidFill>
                  <a:schemeClr val="accent1">
                    <a:lumMod val="75000"/>
                  </a:schemeClr>
                </a:solidFill>
              </a:rPr>
              <a:t>Intelligenza Artificiale per il rilevamento dei pedoni in ambiente simulato – Ferrara Carmine A.A. 2019/2020</a:t>
            </a:r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0C9DA6B-B04F-4C67-83D2-4F451AE8B9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" y="2370161"/>
            <a:ext cx="1717299" cy="2216793"/>
          </a:xfrm>
          <a:prstGeom prst="rect">
            <a:avLst/>
          </a:prstGeom>
          <a:noFill/>
        </p:spPr>
      </p:pic>
      <p:sp>
        <p:nvSpPr>
          <p:cNvPr id="20" name="Google Shape;244;p39">
            <a:extLst>
              <a:ext uri="{FF2B5EF4-FFF2-40B4-BE49-F238E27FC236}">
                <a16:creationId xmlns:a16="http://schemas.microsoft.com/office/drawing/2014/main" id="{062B7A0E-437C-4BEA-ADF9-FBCE08341EFF}"/>
              </a:ext>
            </a:extLst>
          </p:cNvPr>
          <p:cNvSpPr txBox="1">
            <a:spLocks/>
          </p:cNvSpPr>
          <p:nvPr/>
        </p:nvSpPr>
        <p:spPr>
          <a:xfrm>
            <a:off x="43933" y="1978172"/>
            <a:ext cx="2807261" cy="253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Modello dell’auto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B10B6A4-5E6F-4F65-BC36-448051A6A6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8" y="910034"/>
            <a:ext cx="5676265" cy="1616710"/>
          </a:xfrm>
          <a:prstGeom prst="rect">
            <a:avLst/>
          </a:prstGeom>
        </p:spPr>
      </p:pic>
      <p:sp>
        <p:nvSpPr>
          <p:cNvPr id="22" name="Google Shape;244;p39">
            <a:extLst>
              <a:ext uri="{FF2B5EF4-FFF2-40B4-BE49-F238E27FC236}">
                <a16:creationId xmlns:a16="http://schemas.microsoft.com/office/drawing/2014/main" id="{31CB6EB3-E1D9-428A-9660-A61604548590}"/>
              </a:ext>
            </a:extLst>
          </p:cNvPr>
          <p:cNvSpPr txBox="1">
            <a:spLocks/>
          </p:cNvSpPr>
          <p:nvPr/>
        </p:nvSpPr>
        <p:spPr>
          <a:xfrm>
            <a:off x="3093038" y="624653"/>
            <a:ext cx="5676265" cy="6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Azioni di marcia, sterzate e frenata, programmati via script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D94C7F-D31D-440C-8BE9-DC8F46907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395" y="2695831"/>
            <a:ext cx="4024344" cy="1975498"/>
          </a:xfrm>
          <a:prstGeom prst="rect">
            <a:avLst/>
          </a:prstGeom>
        </p:spPr>
      </p:pic>
      <p:sp>
        <p:nvSpPr>
          <p:cNvPr id="27" name="Google Shape;244;p39">
            <a:extLst>
              <a:ext uri="{FF2B5EF4-FFF2-40B4-BE49-F238E27FC236}">
                <a16:creationId xmlns:a16="http://schemas.microsoft.com/office/drawing/2014/main" id="{E72132A6-5162-4934-BDE0-4626EC72F66A}"/>
              </a:ext>
            </a:extLst>
          </p:cNvPr>
          <p:cNvSpPr txBox="1">
            <a:spLocks/>
          </p:cNvSpPr>
          <p:nvPr/>
        </p:nvSpPr>
        <p:spPr>
          <a:xfrm>
            <a:off x="6336739" y="2707383"/>
            <a:ext cx="2807261" cy="2133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Sistemi di assistenza alla guida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Decelerazione in curva</a:t>
            </a:r>
          </a:p>
          <a:p>
            <a:pPr marL="285750" indent="-285750">
              <a:spcAft>
                <a:spcPts val="600"/>
              </a:spcAft>
              <a:buClr>
                <a:srgbClr val="9E371F"/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Inversione del senso di marcia semplificato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17" grpId="0"/>
      <p:bldP spid="20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637B7F"/>
    </a:dk2>
    <a:lt2>
      <a:srgbClr val="EBB55A"/>
    </a:lt2>
    <a:accent1>
      <a:srgbClr val="D84E2E"/>
    </a:accent1>
    <a:accent2>
      <a:srgbClr val="637B7F"/>
    </a:accent2>
    <a:accent3>
      <a:srgbClr val="EBB55A"/>
    </a:accent3>
    <a:accent4>
      <a:srgbClr val="D84E2E"/>
    </a:accent4>
    <a:accent5>
      <a:srgbClr val="637B7F"/>
    </a:accent5>
    <a:accent6>
      <a:srgbClr val="EBB55A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725</Words>
  <Application>Microsoft Office PowerPoint</Application>
  <PresentationFormat>Presentazione su schermo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Reem Kufi</vt:lpstr>
      <vt:lpstr>Source Sans Pro</vt:lpstr>
      <vt:lpstr>Wingdings</vt:lpstr>
      <vt:lpstr>Simple Meeting by Slidesgo</vt:lpstr>
      <vt:lpstr>Intelligenza Artificiale per il rilevamento dei pedoni in ambiente simulato </vt:lpstr>
      <vt:lpstr>- Elon Musk</vt:lpstr>
      <vt:lpstr>PROGETTO DI TIROCINIO</vt:lpstr>
      <vt:lpstr>IDEE E OBIETTIVI PROGETTUALI</vt:lpstr>
      <vt:lpstr>TECNOLOGIE UTILIZZATE</vt:lpstr>
      <vt:lpstr>PROGETTAZIONE  DELLA SCENA</vt:lpstr>
      <vt:lpstr>REALIZZAZIONE DELL’AMBIENTE DI SCENA</vt:lpstr>
      <vt:lpstr>SISTEMA DI TRAFFICO PEDONALE</vt:lpstr>
      <vt:lpstr>AUTOVETTURA E SISTEMA DI GUIDA</vt:lpstr>
      <vt:lpstr>Presentazione standard di PowerPoint</vt:lpstr>
      <vt:lpstr>AUTOMAZIONE DEL VEICOLO </vt:lpstr>
      <vt:lpstr>AUTOMAZIONE DEL VEICOLO </vt:lpstr>
      <vt:lpstr>AUTOMAZIONE DEL VEICOLO </vt:lpstr>
      <vt:lpstr>UN PO DI DATI SULL’ADDESTRAMENTO</vt:lpstr>
      <vt:lpstr>SVILUPPI FUTURI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 per il rilevamento dei pedoni in ambiente simulato</dc:title>
  <dc:creator>Carmine Ferrara</dc:creator>
  <cp:lastModifiedBy>CARMINE FERRARA</cp:lastModifiedBy>
  <cp:revision>44</cp:revision>
  <dcterms:modified xsi:type="dcterms:W3CDTF">2020-09-03T09:29:20Z</dcterms:modified>
</cp:coreProperties>
</file>