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Arcade Gamer" charset="1" panose="00000000000000000000"/>
      <p:regular r:id="rId25"/>
    </p:embeddedFont>
    <p:embeddedFont>
      <p:font typeface="Disket Mono" charset="1" panose="020B0509050000020004"/>
      <p:regular r:id="rId26"/>
    </p:embeddedFont>
    <p:embeddedFont>
      <p:font typeface="Garet" charset="1" panose="00000000000000000000"/>
      <p:regular r:id="rId27"/>
    </p:embeddedFont>
    <p:embeddedFont>
      <p:font typeface="Telegraf" charset="1" panose="00000500000000000000"/>
      <p:regular r:id="rId28"/>
    </p:embeddedFont>
    <p:embeddedFont>
      <p:font typeface="Press Start 2P" charset="1" panose="000005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gif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18" Target="../media/image1.png" Type="http://schemas.openxmlformats.org/officeDocument/2006/relationships/image"/><Relationship Id="rId19" Target="../media/image2.svg" Type="http://schemas.openxmlformats.org/officeDocument/2006/relationships/image"/><Relationship Id="rId2" Target="../media/image23.png" Type="http://schemas.openxmlformats.org/officeDocument/2006/relationships/image"/><Relationship Id="rId20" Target="../media/image29.gif" Type="http://schemas.openxmlformats.org/officeDocument/2006/relationships/image"/><Relationship Id="rId21" Target="../media/image30.gif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gif" Type="http://schemas.openxmlformats.org/officeDocument/2006/relationships/image"/><Relationship Id="rId7" Target="../media/image28.gif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gif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59.png" Type="http://schemas.openxmlformats.org/officeDocument/2006/relationships/image"/><Relationship Id="rId15" Target="../media/image60.png" Type="http://schemas.openxmlformats.org/officeDocument/2006/relationships/image"/><Relationship Id="rId16" Target="../media/image61.svg" Type="http://schemas.openxmlformats.org/officeDocument/2006/relationships/image"/><Relationship Id="rId17" Target="../media/image62.png" Type="http://schemas.openxmlformats.org/officeDocument/2006/relationships/image"/><Relationship Id="rId18" Target="../media/image63.svg" Type="http://schemas.openxmlformats.org/officeDocument/2006/relationships/image"/><Relationship Id="rId19" Target="../media/image64.png" Type="http://schemas.openxmlformats.org/officeDocument/2006/relationships/image"/><Relationship Id="rId2" Target="../media/image1.png" Type="http://schemas.openxmlformats.org/officeDocument/2006/relationships/image"/><Relationship Id="rId20" Target="../media/image65.svg" Type="http://schemas.openxmlformats.org/officeDocument/2006/relationships/image"/><Relationship Id="rId21" Target="../media/image39.png" Type="http://schemas.openxmlformats.org/officeDocument/2006/relationships/image"/><Relationship Id="rId22" Target="../media/image40.svg" Type="http://schemas.openxmlformats.org/officeDocument/2006/relationships/image"/><Relationship Id="rId23" Target="../media/image66.png" Type="http://schemas.openxmlformats.org/officeDocument/2006/relationships/image"/><Relationship Id="rId24" Target="../media/image67.svg" Type="http://schemas.openxmlformats.org/officeDocument/2006/relationships/image"/><Relationship Id="rId25" Target="../media/image68.png" Type="http://schemas.openxmlformats.org/officeDocument/2006/relationships/image"/><Relationship Id="rId26" Target="../media/image69.svg" Type="http://schemas.openxmlformats.org/officeDocument/2006/relationships/image"/><Relationship Id="rId27" Target="../media/image51.png" Type="http://schemas.openxmlformats.org/officeDocument/2006/relationships/image"/><Relationship Id="rId28" Target="../media/image52.svg" Type="http://schemas.openxmlformats.org/officeDocument/2006/relationships/image"/><Relationship Id="rId29" Target="../media/image70.png" Type="http://schemas.openxmlformats.org/officeDocument/2006/relationships/image"/><Relationship Id="rId3" Target="../media/image2.svg" Type="http://schemas.openxmlformats.org/officeDocument/2006/relationships/image"/><Relationship Id="rId30" Target="../media/image71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30.gif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15" Target="../media/image21.png" Type="http://schemas.openxmlformats.org/officeDocument/2006/relationships/image"/><Relationship Id="rId16" Target="../media/image22.svg" Type="http://schemas.openxmlformats.org/officeDocument/2006/relationships/image"/><Relationship Id="rId17" Target="../media/image1.png" Type="http://schemas.openxmlformats.org/officeDocument/2006/relationships/image"/><Relationship Id="rId18" Target="../media/image2.svg" Type="http://schemas.openxmlformats.org/officeDocument/2006/relationships/image"/><Relationship Id="rId19" Target="../media/image29.gif" Type="http://schemas.openxmlformats.org/officeDocument/2006/relationships/image"/><Relationship Id="rId2" Target="../media/image23.png" Type="http://schemas.openxmlformats.org/officeDocument/2006/relationships/image"/><Relationship Id="rId20" Target="../media/image30.gif" Type="http://schemas.openxmlformats.org/officeDocument/2006/relationships/image"/><Relationship Id="rId21" Target="../media/image27.gif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8.gif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gif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72.png" Type="http://schemas.openxmlformats.org/officeDocument/2006/relationships/image"/><Relationship Id="rId15" Target="../media/image73.svg" Type="http://schemas.openxmlformats.org/officeDocument/2006/relationships/image"/><Relationship Id="rId16" Target="../media/image74.png" Type="http://schemas.openxmlformats.org/officeDocument/2006/relationships/image"/><Relationship Id="rId17" Target="../media/image75.svg" Type="http://schemas.openxmlformats.org/officeDocument/2006/relationships/image"/><Relationship Id="rId18" Target="../media/image76.png" Type="http://schemas.openxmlformats.org/officeDocument/2006/relationships/image"/><Relationship Id="rId19" Target="../media/image77.svg" Type="http://schemas.openxmlformats.org/officeDocument/2006/relationships/image"/><Relationship Id="rId2" Target="../media/image1.png" Type="http://schemas.openxmlformats.org/officeDocument/2006/relationships/image"/><Relationship Id="rId20" Target="../media/image78.png" Type="http://schemas.openxmlformats.org/officeDocument/2006/relationships/image"/><Relationship Id="rId21" Target="../media/image79.sv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8.gif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18" Target="../media/image1.png" Type="http://schemas.openxmlformats.org/officeDocument/2006/relationships/image"/><Relationship Id="rId19" Target="../media/image2.svg" Type="http://schemas.openxmlformats.org/officeDocument/2006/relationships/image"/><Relationship Id="rId2" Target="../media/image23.png" Type="http://schemas.openxmlformats.org/officeDocument/2006/relationships/image"/><Relationship Id="rId20" Target="../media/image29.gif" Type="http://schemas.openxmlformats.org/officeDocument/2006/relationships/image"/><Relationship Id="rId21" Target="../media/image30.gif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gif" Type="http://schemas.openxmlformats.org/officeDocument/2006/relationships/image"/><Relationship Id="rId7" Target="../media/image28.gif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gif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32.png" Type="http://schemas.openxmlformats.org/officeDocument/2006/relationships/image"/><Relationship Id="rId15" Target="../media/image33.png" Type="http://schemas.openxmlformats.org/officeDocument/2006/relationships/image"/><Relationship Id="rId16" Target="../media/image34.png" Type="http://schemas.openxmlformats.org/officeDocument/2006/relationships/image"/><Relationship Id="rId17" Target="../media/image35.png" Type="http://schemas.openxmlformats.org/officeDocument/2006/relationships/image"/><Relationship Id="rId18" Target="../media/image36.png" Type="http://schemas.openxmlformats.org/officeDocument/2006/relationships/image"/><Relationship Id="rId19" Target="../media/image37.png" Type="http://schemas.openxmlformats.org/officeDocument/2006/relationships/image"/><Relationship Id="rId2" Target="../media/image1.png" Type="http://schemas.openxmlformats.org/officeDocument/2006/relationships/image"/><Relationship Id="rId20" Target="../media/image38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9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18" Target="../media/image1.png" Type="http://schemas.openxmlformats.org/officeDocument/2006/relationships/image"/><Relationship Id="rId19" Target="../media/image2.svg" Type="http://schemas.openxmlformats.org/officeDocument/2006/relationships/image"/><Relationship Id="rId2" Target="../media/image23.png" Type="http://schemas.openxmlformats.org/officeDocument/2006/relationships/image"/><Relationship Id="rId20" Target="../media/image29.gif" Type="http://schemas.openxmlformats.org/officeDocument/2006/relationships/image"/><Relationship Id="rId21" Target="../media/image30.gif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gif" Type="http://schemas.openxmlformats.org/officeDocument/2006/relationships/image"/><Relationship Id="rId7" Target="../media/image28.gif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gif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16" Target="../media/image41.png" Type="http://schemas.openxmlformats.org/officeDocument/2006/relationships/image"/><Relationship Id="rId17" Target="../media/image42.svg" Type="http://schemas.openxmlformats.org/officeDocument/2006/relationships/image"/><Relationship Id="rId18" Target="../media/image43.png" Type="http://schemas.openxmlformats.org/officeDocument/2006/relationships/image"/><Relationship Id="rId19" Target="../media/image44.svg" Type="http://schemas.openxmlformats.org/officeDocument/2006/relationships/image"/><Relationship Id="rId2" Target="../media/image1.png" Type="http://schemas.openxmlformats.org/officeDocument/2006/relationships/image"/><Relationship Id="rId20" Target="../media/image45.png" Type="http://schemas.openxmlformats.org/officeDocument/2006/relationships/image"/><Relationship Id="rId21" Target="../media/image46.svg" Type="http://schemas.openxmlformats.org/officeDocument/2006/relationships/image"/><Relationship Id="rId22" Target="../media/image47.png" Type="http://schemas.openxmlformats.org/officeDocument/2006/relationships/image"/><Relationship Id="rId23" Target="../media/image48.svg" Type="http://schemas.openxmlformats.org/officeDocument/2006/relationships/image"/><Relationship Id="rId24" Target="../media/image49.png" Type="http://schemas.openxmlformats.org/officeDocument/2006/relationships/image"/><Relationship Id="rId25" Target="../media/image50.svg" Type="http://schemas.openxmlformats.org/officeDocument/2006/relationships/image"/><Relationship Id="rId26" Target="../media/image51.png" Type="http://schemas.openxmlformats.org/officeDocument/2006/relationships/image"/><Relationship Id="rId27" Target="../media/image52.svg" Type="http://schemas.openxmlformats.org/officeDocument/2006/relationships/image"/><Relationship Id="rId28" Target="../media/image53.png" Type="http://schemas.openxmlformats.org/officeDocument/2006/relationships/image"/><Relationship Id="rId29" Target="../media/image54.svg" Type="http://schemas.openxmlformats.org/officeDocument/2006/relationships/image"/><Relationship Id="rId3" Target="../media/image2.svg" Type="http://schemas.openxmlformats.org/officeDocument/2006/relationships/image"/><Relationship Id="rId30" Target="../media/image55.png" Type="http://schemas.openxmlformats.org/officeDocument/2006/relationships/image"/><Relationship Id="rId31" Target="../media/image56.svg" Type="http://schemas.openxmlformats.org/officeDocument/2006/relationships/image"/><Relationship Id="rId32" Target="../media/image57.png" Type="http://schemas.openxmlformats.org/officeDocument/2006/relationships/image"/><Relationship Id="rId33" Target="../media/image5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425744" y="6115484"/>
            <a:ext cx="2196534" cy="938519"/>
          </a:xfrm>
          <a:custGeom>
            <a:avLst/>
            <a:gdLst/>
            <a:ahLst/>
            <a:cxnLst/>
            <a:rect r="r" b="b" t="t" l="l"/>
            <a:pathLst>
              <a:path h="938519" w="2196534">
                <a:moveTo>
                  <a:pt x="0" y="0"/>
                </a:moveTo>
                <a:lnTo>
                  <a:pt x="2196534" y="0"/>
                </a:lnTo>
                <a:lnTo>
                  <a:pt x="2196534" y="938519"/>
                </a:lnTo>
                <a:lnTo>
                  <a:pt x="0" y="9385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68873" y="6111491"/>
            <a:ext cx="2196534" cy="942513"/>
          </a:xfrm>
          <a:custGeom>
            <a:avLst/>
            <a:gdLst/>
            <a:ahLst/>
            <a:cxnLst/>
            <a:rect r="r" b="b" t="t" l="l"/>
            <a:pathLst>
              <a:path h="942513" w="2196534">
                <a:moveTo>
                  <a:pt x="0" y="0"/>
                </a:moveTo>
                <a:lnTo>
                  <a:pt x="2196534" y="0"/>
                </a:lnTo>
                <a:lnTo>
                  <a:pt x="2196534" y="942512"/>
                </a:lnTo>
                <a:lnTo>
                  <a:pt x="0" y="9425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713082" y="6136966"/>
            <a:ext cx="2221897" cy="917038"/>
          </a:xfrm>
          <a:custGeom>
            <a:avLst/>
            <a:gdLst/>
            <a:ahLst/>
            <a:cxnLst/>
            <a:rect r="r" b="b" t="t" l="l"/>
            <a:pathLst>
              <a:path h="917038" w="2221897">
                <a:moveTo>
                  <a:pt x="0" y="0"/>
                </a:moveTo>
                <a:lnTo>
                  <a:pt x="2221897" y="0"/>
                </a:lnTo>
                <a:lnTo>
                  <a:pt x="2221897" y="917037"/>
                </a:lnTo>
                <a:lnTo>
                  <a:pt x="0" y="9170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787855" y="682309"/>
            <a:ext cx="2675463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z="2199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2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304425" y="586669"/>
            <a:ext cx="2377744" cy="432317"/>
          </a:xfrm>
          <a:custGeom>
            <a:avLst/>
            <a:gdLst/>
            <a:ahLst/>
            <a:cxnLst/>
            <a:rect r="r" b="b" t="t" l="l"/>
            <a:pathLst>
              <a:path h="432317" w="2377744">
                <a:moveTo>
                  <a:pt x="0" y="0"/>
                </a:moveTo>
                <a:lnTo>
                  <a:pt x="2377744" y="0"/>
                </a:lnTo>
                <a:lnTo>
                  <a:pt x="2377744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724674" y="663292"/>
            <a:ext cx="2087036" cy="379461"/>
          </a:xfrm>
          <a:custGeom>
            <a:avLst/>
            <a:gdLst/>
            <a:ahLst/>
            <a:cxnLst/>
            <a:rect r="r" b="b" t="t" l="l"/>
            <a:pathLst>
              <a:path h="379461" w="2087036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28291" y="653767"/>
            <a:ext cx="2457083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PLAYER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50674" y="8657129"/>
            <a:ext cx="723293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DATA VISUALIZATION A.Y. 2024-25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59058" y="2414620"/>
            <a:ext cx="14416164" cy="1712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8"/>
              </a:lnSpc>
            </a:pPr>
            <a:r>
              <a:rPr lang="en-US" sz="103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VIDEO GAMES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21769" y="682309"/>
            <a:ext cx="4244462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</a:pPr>
            <a:r>
              <a:rPr lang="en-US" sz="2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SCORE 1522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59751" y="3947854"/>
            <a:ext cx="9968498" cy="67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999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a journey into this world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89201" y="9115425"/>
            <a:ext cx="1130959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>
                    <a:alpha val="64706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BORTOLUSSI LORENZ0, BREDARIOL FRANCESCO, FINOTTO FILIPPO, TONET LORENZO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51704" y="1787860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1704" y="2546108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DFEFE"/>
                </a:solidFill>
                <a:latin typeface="Disket Mono"/>
                <a:ea typeface="Disket Mono"/>
                <a:cs typeface="Disket Mono"/>
                <a:sym typeface="Disket Mono"/>
              </a:rPr>
              <a:t>level 2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DFEFE"/>
                </a:solidFill>
                <a:latin typeface="Disket Mono"/>
                <a:ea typeface="Disket Mono"/>
                <a:cs typeface="Disket Mono"/>
                <a:sym typeface="Disket Mono"/>
              </a:rPr>
              <a:t>game-types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270146" y="1169441"/>
            <a:ext cx="13596925" cy="1433817"/>
            <a:chOff x="0" y="0"/>
            <a:chExt cx="3581083" cy="3776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81083" cy="377631"/>
            </a:xfrm>
            <a:custGeom>
              <a:avLst/>
              <a:gdLst/>
              <a:ahLst/>
              <a:cxnLst/>
              <a:rect r="r" b="b" t="t" l="l"/>
              <a:pathLst>
                <a:path h="377631" w="3581083">
                  <a:moveTo>
                    <a:pt x="27900" y="0"/>
                  </a:moveTo>
                  <a:lnTo>
                    <a:pt x="3553184" y="0"/>
                  </a:lnTo>
                  <a:cubicBezTo>
                    <a:pt x="3560583" y="0"/>
                    <a:pt x="3567680" y="2939"/>
                    <a:pt x="3572912" y="8172"/>
                  </a:cubicBezTo>
                  <a:cubicBezTo>
                    <a:pt x="3578144" y="13404"/>
                    <a:pt x="3581083" y="20500"/>
                    <a:pt x="3581083" y="27900"/>
                  </a:cubicBezTo>
                  <a:lnTo>
                    <a:pt x="3581083" y="349731"/>
                  </a:lnTo>
                  <a:cubicBezTo>
                    <a:pt x="3581083" y="365140"/>
                    <a:pt x="3568592" y="377631"/>
                    <a:pt x="3553184" y="377631"/>
                  </a:cubicBezTo>
                  <a:lnTo>
                    <a:pt x="27900" y="377631"/>
                  </a:lnTo>
                  <a:cubicBezTo>
                    <a:pt x="12491" y="377631"/>
                    <a:pt x="0" y="365140"/>
                    <a:pt x="0" y="349731"/>
                  </a:cubicBezTo>
                  <a:lnTo>
                    <a:pt x="0" y="27900"/>
                  </a:lnTo>
                  <a:cubicBezTo>
                    <a:pt x="0" y="12491"/>
                    <a:pt x="12491" y="0"/>
                    <a:pt x="27900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CB34A5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581083" cy="40620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723512" y="1176166"/>
            <a:ext cx="12857363" cy="141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48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DATA ATTRIBUTES &amp;</a:t>
            </a:r>
          </a:p>
          <a:p>
            <a:pPr algn="l">
              <a:lnSpc>
                <a:spcPts val="5376"/>
              </a:lnSpc>
            </a:pPr>
            <a:r>
              <a:rPr lang="en-US" sz="48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VISUAL CHANNELS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968889" y="3934783"/>
            <a:ext cx="4615420" cy="1208717"/>
            <a:chOff x="0" y="0"/>
            <a:chExt cx="1215584" cy="3183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15584" cy="318345"/>
            </a:xfrm>
            <a:custGeom>
              <a:avLst/>
              <a:gdLst/>
              <a:ahLst/>
              <a:cxnLst/>
              <a:rect r="r" b="b" t="t" l="l"/>
              <a:pathLst>
                <a:path h="318345" w="1215584">
                  <a:moveTo>
                    <a:pt x="82193" y="0"/>
                  </a:moveTo>
                  <a:lnTo>
                    <a:pt x="1133391" y="0"/>
                  </a:lnTo>
                  <a:cubicBezTo>
                    <a:pt x="1178785" y="0"/>
                    <a:pt x="1215584" y="36799"/>
                    <a:pt x="1215584" y="82193"/>
                  </a:cubicBezTo>
                  <a:lnTo>
                    <a:pt x="1215584" y="236152"/>
                  </a:lnTo>
                  <a:cubicBezTo>
                    <a:pt x="1215584" y="281546"/>
                    <a:pt x="1178785" y="318345"/>
                    <a:pt x="1133391" y="318345"/>
                  </a:cubicBezTo>
                  <a:lnTo>
                    <a:pt x="82193" y="318345"/>
                  </a:lnTo>
                  <a:cubicBezTo>
                    <a:pt x="36799" y="318345"/>
                    <a:pt x="0" y="281546"/>
                    <a:pt x="0" y="236152"/>
                  </a:cubicBezTo>
                  <a:lnTo>
                    <a:pt x="0" y="82193"/>
                  </a:lnTo>
                  <a:cubicBezTo>
                    <a:pt x="0" y="36799"/>
                    <a:pt x="36799" y="0"/>
                    <a:pt x="8219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5CE1E6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215584" cy="3469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361180" y="4325400"/>
            <a:ext cx="3830837" cy="41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sz="27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DATA ATTRIBUTE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836290" y="3934783"/>
            <a:ext cx="4615420" cy="1208717"/>
            <a:chOff x="0" y="0"/>
            <a:chExt cx="1215584" cy="3183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15584" cy="318345"/>
            </a:xfrm>
            <a:custGeom>
              <a:avLst/>
              <a:gdLst/>
              <a:ahLst/>
              <a:cxnLst/>
              <a:rect r="r" b="b" t="t" l="l"/>
              <a:pathLst>
                <a:path h="318345" w="1215584">
                  <a:moveTo>
                    <a:pt x="82193" y="0"/>
                  </a:moveTo>
                  <a:lnTo>
                    <a:pt x="1133391" y="0"/>
                  </a:lnTo>
                  <a:cubicBezTo>
                    <a:pt x="1178785" y="0"/>
                    <a:pt x="1215584" y="36799"/>
                    <a:pt x="1215584" y="82193"/>
                  </a:cubicBezTo>
                  <a:lnTo>
                    <a:pt x="1215584" y="236152"/>
                  </a:lnTo>
                  <a:cubicBezTo>
                    <a:pt x="1215584" y="281546"/>
                    <a:pt x="1178785" y="318345"/>
                    <a:pt x="1133391" y="318345"/>
                  </a:cubicBezTo>
                  <a:lnTo>
                    <a:pt x="82193" y="318345"/>
                  </a:lnTo>
                  <a:cubicBezTo>
                    <a:pt x="36799" y="318345"/>
                    <a:pt x="0" y="281546"/>
                    <a:pt x="0" y="236152"/>
                  </a:cubicBezTo>
                  <a:lnTo>
                    <a:pt x="0" y="82193"/>
                  </a:lnTo>
                  <a:cubicBezTo>
                    <a:pt x="0" y="36799"/>
                    <a:pt x="36799" y="0"/>
                    <a:pt x="8219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5CE1E6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1215584" cy="3469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032436" y="4325400"/>
            <a:ext cx="4223128" cy="41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sz="27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ATTRTIBUTE TYPE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1703692" y="3934783"/>
            <a:ext cx="4615420" cy="1208717"/>
            <a:chOff x="0" y="0"/>
            <a:chExt cx="1215584" cy="3183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15584" cy="318345"/>
            </a:xfrm>
            <a:custGeom>
              <a:avLst/>
              <a:gdLst/>
              <a:ahLst/>
              <a:cxnLst/>
              <a:rect r="r" b="b" t="t" l="l"/>
              <a:pathLst>
                <a:path h="318345" w="1215584">
                  <a:moveTo>
                    <a:pt x="82193" y="0"/>
                  </a:moveTo>
                  <a:lnTo>
                    <a:pt x="1133391" y="0"/>
                  </a:lnTo>
                  <a:cubicBezTo>
                    <a:pt x="1178785" y="0"/>
                    <a:pt x="1215584" y="36799"/>
                    <a:pt x="1215584" y="82193"/>
                  </a:cubicBezTo>
                  <a:lnTo>
                    <a:pt x="1215584" y="236152"/>
                  </a:lnTo>
                  <a:cubicBezTo>
                    <a:pt x="1215584" y="281546"/>
                    <a:pt x="1178785" y="318345"/>
                    <a:pt x="1133391" y="318345"/>
                  </a:cubicBezTo>
                  <a:lnTo>
                    <a:pt x="82193" y="318345"/>
                  </a:lnTo>
                  <a:cubicBezTo>
                    <a:pt x="36799" y="318345"/>
                    <a:pt x="0" y="281546"/>
                    <a:pt x="0" y="236152"/>
                  </a:cubicBezTo>
                  <a:lnTo>
                    <a:pt x="0" y="82193"/>
                  </a:lnTo>
                  <a:cubicBezTo>
                    <a:pt x="0" y="36799"/>
                    <a:pt x="36799" y="0"/>
                    <a:pt x="8219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5CE1E6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215584" cy="3469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091173" y="4325400"/>
            <a:ext cx="3840458" cy="41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sz="27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VISUAL CHANNEL</a:t>
            </a:r>
          </a:p>
        </p:txBody>
      </p:sp>
      <p:sp>
        <p:nvSpPr>
          <p:cNvPr name="Freeform 24" id="24"/>
          <p:cNvSpPr/>
          <p:nvPr/>
        </p:nvSpPr>
        <p:spPr>
          <a:xfrm flipH="true" flipV="false" rot="0">
            <a:off x="1591467" y="6110805"/>
            <a:ext cx="335928" cy="313329"/>
          </a:xfrm>
          <a:custGeom>
            <a:avLst/>
            <a:gdLst/>
            <a:ahLst/>
            <a:cxnLst/>
            <a:rect r="r" b="b" t="t" l="l"/>
            <a:pathLst>
              <a:path h="313329" w="335928">
                <a:moveTo>
                  <a:pt x="335927" y="0"/>
                </a:moveTo>
                <a:lnTo>
                  <a:pt x="0" y="0"/>
                </a:lnTo>
                <a:lnTo>
                  <a:pt x="0" y="313328"/>
                </a:lnTo>
                <a:lnTo>
                  <a:pt x="335927" y="313328"/>
                </a:lnTo>
                <a:lnTo>
                  <a:pt x="3359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144209" y="5981719"/>
            <a:ext cx="4108321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REVENUE IN BILLIONS OF DOLLARS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007738" y="6095973"/>
            <a:ext cx="2312210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QUANTITATIVE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075157" y="6138383"/>
            <a:ext cx="4108321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Y COORDINATE</a:t>
            </a: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 ON THE GRID</a:t>
            </a:r>
          </a:p>
        </p:txBody>
      </p:sp>
      <p:sp>
        <p:nvSpPr>
          <p:cNvPr name="Freeform 28" id="28"/>
          <p:cNvSpPr/>
          <p:nvPr/>
        </p:nvSpPr>
        <p:spPr>
          <a:xfrm flipH="true" flipV="false" rot="0">
            <a:off x="1591467" y="7177605"/>
            <a:ext cx="335928" cy="313329"/>
          </a:xfrm>
          <a:custGeom>
            <a:avLst/>
            <a:gdLst/>
            <a:ahLst/>
            <a:cxnLst/>
            <a:rect r="r" b="b" t="t" l="l"/>
            <a:pathLst>
              <a:path h="313329" w="335928">
                <a:moveTo>
                  <a:pt x="335927" y="0"/>
                </a:moveTo>
                <a:lnTo>
                  <a:pt x="0" y="0"/>
                </a:lnTo>
                <a:lnTo>
                  <a:pt x="0" y="313328"/>
                </a:lnTo>
                <a:lnTo>
                  <a:pt x="335927" y="313328"/>
                </a:lnTo>
                <a:lnTo>
                  <a:pt x="3359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144209" y="7181869"/>
            <a:ext cx="4108321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YEARS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054776" y="7205183"/>
            <a:ext cx="2299472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QUANTITATIVE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075157" y="7205183"/>
            <a:ext cx="4108321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X COORDINATE</a:t>
            </a: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 ON THE GRID</a:t>
            </a:r>
          </a:p>
        </p:txBody>
      </p:sp>
      <p:sp>
        <p:nvSpPr>
          <p:cNvPr name="Freeform 32" id="32"/>
          <p:cNvSpPr/>
          <p:nvPr/>
        </p:nvSpPr>
        <p:spPr>
          <a:xfrm flipH="true" flipV="false" rot="0">
            <a:off x="1591467" y="8134369"/>
            <a:ext cx="335928" cy="313329"/>
          </a:xfrm>
          <a:custGeom>
            <a:avLst/>
            <a:gdLst/>
            <a:ahLst/>
            <a:cxnLst/>
            <a:rect r="r" b="b" t="t" l="l"/>
            <a:pathLst>
              <a:path h="313329" w="335928">
                <a:moveTo>
                  <a:pt x="335927" y="0"/>
                </a:moveTo>
                <a:lnTo>
                  <a:pt x="0" y="0"/>
                </a:lnTo>
                <a:lnTo>
                  <a:pt x="0" y="313329"/>
                </a:lnTo>
                <a:lnTo>
                  <a:pt x="335927" y="313329"/>
                </a:lnTo>
                <a:lnTo>
                  <a:pt x="3359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2144209" y="8138633"/>
            <a:ext cx="4108321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GAME GENRE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108482" y="8161948"/>
            <a:ext cx="2100127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CATEGORICAL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075157" y="8161948"/>
            <a:ext cx="4108321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COLOR</a:t>
            </a: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 OF THE LINES</a:t>
            </a:r>
          </a:p>
        </p:txBody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697636" y="589995"/>
            <a:ext cx="772120" cy="8774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27317"/>
            <a:ext cx="16230600" cy="2672067"/>
            <a:chOff x="0" y="0"/>
            <a:chExt cx="4274726" cy="7037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703754"/>
            </a:xfrm>
            <a:custGeom>
              <a:avLst/>
              <a:gdLst/>
              <a:ahLst/>
              <a:cxnLst/>
              <a:rect r="r" b="b" t="t" l="l"/>
              <a:pathLst>
                <a:path h="703754" w="4274726">
                  <a:moveTo>
                    <a:pt x="23373" y="0"/>
                  </a:moveTo>
                  <a:lnTo>
                    <a:pt x="4251353" y="0"/>
                  </a:lnTo>
                  <a:cubicBezTo>
                    <a:pt x="4264261" y="0"/>
                    <a:pt x="4274726" y="10464"/>
                    <a:pt x="4274726" y="23373"/>
                  </a:cubicBezTo>
                  <a:lnTo>
                    <a:pt x="4274726" y="680382"/>
                  </a:lnTo>
                  <a:cubicBezTo>
                    <a:pt x="4274726" y="693290"/>
                    <a:pt x="4264261" y="703754"/>
                    <a:pt x="4251353" y="703754"/>
                  </a:cubicBezTo>
                  <a:lnTo>
                    <a:pt x="23373" y="703754"/>
                  </a:lnTo>
                  <a:cubicBezTo>
                    <a:pt x="10464" y="703754"/>
                    <a:pt x="0" y="693290"/>
                    <a:pt x="0" y="680382"/>
                  </a:cubicBezTo>
                  <a:lnTo>
                    <a:pt x="0" y="23373"/>
                  </a:lnTo>
                  <a:cubicBezTo>
                    <a:pt x="0" y="10464"/>
                    <a:pt x="10464" y="0"/>
                    <a:pt x="2337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CB34A5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73232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537478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9724608" y="3054311"/>
            <a:ext cx="335928" cy="313329"/>
          </a:xfrm>
          <a:custGeom>
            <a:avLst/>
            <a:gdLst/>
            <a:ahLst/>
            <a:cxnLst/>
            <a:rect r="r" b="b" t="t" l="l"/>
            <a:pathLst>
              <a:path h="313329" w="335928">
                <a:moveTo>
                  <a:pt x="335928" y="0"/>
                </a:moveTo>
                <a:lnTo>
                  <a:pt x="0" y="0"/>
                </a:lnTo>
                <a:lnTo>
                  <a:pt x="0" y="313329"/>
                </a:lnTo>
                <a:lnTo>
                  <a:pt x="335928" y="313329"/>
                </a:lnTo>
                <a:lnTo>
                  <a:pt x="33592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alphaModFix amt="70000"/>
          </a:blip>
          <a:srcRect l="0" t="0" r="0" b="0"/>
          <a:stretch>
            <a:fillRect/>
          </a:stretch>
        </p:blipFill>
        <p:spPr>
          <a:xfrm flipH="false" flipV="false" rot="0">
            <a:off x="6597310" y="5254994"/>
            <a:ext cx="772120" cy="87740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>
            <a:alphaModFix amt="70000"/>
          </a:blip>
          <a:srcRect l="0" t="0" r="0" b="0"/>
          <a:stretch>
            <a:fillRect/>
          </a:stretch>
        </p:blipFill>
        <p:spPr>
          <a:xfrm flipH="false" flipV="false" rot="0">
            <a:off x="15045843" y="5263914"/>
            <a:ext cx="769314" cy="859569"/>
          </a:xfrm>
          <a:prstGeom prst="rect">
            <a:avLst/>
          </a:prstGeom>
        </p:spPr>
      </p:pic>
      <p:sp>
        <p:nvSpPr>
          <p:cNvPr name="Freeform 9" id="9"/>
          <p:cNvSpPr/>
          <p:nvPr/>
        </p:nvSpPr>
        <p:spPr>
          <a:xfrm flipH="false" flipV="false" rot="0">
            <a:off x="15074959" y="719461"/>
            <a:ext cx="2193866" cy="362985"/>
          </a:xfrm>
          <a:custGeom>
            <a:avLst/>
            <a:gdLst/>
            <a:ahLst/>
            <a:cxnLst/>
            <a:rect r="r" b="b" t="t" l="l"/>
            <a:pathLst>
              <a:path h="362985" w="2193866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684608"/>
            <a:ext cx="1082363" cy="464432"/>
          </a:xfrm>
          <a:custGeom>
            <a:avLst/>
            <a:gdLst/>
            <a:ahLst/>
            <a:cxnLst/>
            <a:rect r="r" b="b" t="t" l="l"/>
            <a:pathLst>
              <a:path h="464432" w="1082363">
                <a:moveTo>
                  <a:pt x="0" y="0"/>
                </a:moveTo>
                <a:lnTo>
                  <a:pt x="1082363" y="0"/>
                </a:lnTo>
                <a:lnTo>
                  <a:pt x="1082363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703190" y="588745"/>
            <a:ext cx="1211480" cy="624416"/>
            <a:chOff x="0" y="0"/>
            <a:chExt cx="1615307" cy="83255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832555" y="18217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2775787">
              <a:off x="121853" y="121853"/>
              <a:ext cx="588848" cy="588848"/>
            </a:xfrm>
            <a:custGeom>
              <a:avLst/>
              <a:gdLst/>
              <a:ahLst/>
              <a:cxnLst/>
              <a:rect r="r" b="b" t="t" l="l"/>
              <a:pathLst>
                <a:path h="588848" w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5660525" y="729709"/>
            <a:ext cx="862336" cy="327152"/>
            <a:chOff x="0" y="0"/>
            <a:chExt cx="1149782" cy="43620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367030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25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0" y="20313"/>
              <a:ext cx="367030" cy="332329"/>
            </a:xfrm>
            <a:custGeom>
              <a:avLst/>
              <a:gdLst/>
              <a:ahLst/>
              <a:cxnLst/>
              <a:rect r="r" b="b" t="t" l="l"/>
              <a:pathLst>
                <a:path h="332329" w="367030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4332564" y="703945"/>
            <a:ext cx="908861" cy="327152"/>
            <a:chOff x="0" y="0"/>
            <a:chExt cx="1211815" cy="43620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429063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0" y="58413"/>
              <a:ext cx="429063" cy="332329"/>
            </a:xfrm>
            <a:custGeom>
              <a:avLst/>
              <a:gdLst/>
              <a:ahLst/>
              <a:cxnLst/>
              <a:rect r="r" b="b" t="t" l="l"/>
              <a:pathLst>
                <a:path h="332329" w="429063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28700" y="7295727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level 1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history record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5209095" y="6537478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410700" y="6537478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611225" y="6537478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false" rot="0">
            <a:off x="9204611" y="7740182"/>
            <a:ext cx="412177" cy="384449"/>
          </a:xfrm>
          <a:custGeom>
            <a:avLst/>
            <a:gdLst/>
            <a:ahLst/>
            <a:cxnLst/>
            <a:rect r="r" b="b" t="t" l="l"/>
            <a:pathLst>
              <a:path h="384449" w="412177">
                <a:moveTo>
                  <a:pt x="412178" y="0"/>
                </a:moveTo>
                <a:lnTo>
                  <a:pt x="0" y="0"/>
                </a:lnTo>
                <a:lnTo>
                  <a:pt x="0" y="384449"/>
                </a:lnTo>
                <a:lnTo>
                  <a:pt x="412178" y="384449"/>
                </a:lnTo>
                <a:lnTo>
                  <a:pt x="4121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20">
            <a:alphaModFix amt="70000"/>
          </a:blip>
          <a:srcRect l="0" t="0" r="0" b="0"/>
          <a:stretch>
            <a:fillRect/>
          </a:stretch>
        </p:blipFill>
        <p:spPr>
          <a:xfrm flipH="false" flipV="false" rot="0">
            <a:off x="2445614" y="5174413"/>
            <a:ext cx="823772" cy="1056411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1"/>
          <a:srcRect l="0" t="0" r="0" b="0"/>
          <a:stretch>
            <a:fillRect/>
          </a:stretch>
        </p:blipFill>
        <p:spPr>
          <a:xfrm flipH="false" flipV="false" rot="0">
            <a:off x="10703679" y="5073137"/>
            <a:ext cx="1071642" cy="1241123"/>
          </a:xfrm>
          <a:prstGeom prst="rect">
            <a:avLst/>
          </a:prstGeom>
        </p:spPr>
      </p:pic>
      <p:sp>
        <p:nvSpPr>
          <p:cNvPr name="TextBox 31" id="31"/>
          <p:cNvSpPr txBox="true"/>
          <p:nvPr/>
        </p:nvSpPr>
        <p:spPr>
          <a:xfrm rot="0">
            <a:off x="10277351" y="2944276"/>
            <a:ext cx="656399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CHOOSE A TOPIC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209095" y="7295727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level 2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game type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410700" y="7486637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level 3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e-sports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601700" y="7295727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level 4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streaming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659634" y="1910495"/>
            <a:ext cx="7931625" cy="249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85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LEVEL SELECTION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922452" y="3656724"/>
            <a:ext cx="2443096" cy="2443096"/>
          </a:xfrm>
          <a:prstGeom prst="rect">
            <a:avLst/>
          </a:prstGeom>
        </p:spPr>
      </p:pic>
      <p:sp>
        <p:nvSpPr>
          <p:cNvPr name="Freeform 7" id="7"/>
          <p:cNvSpPr/>
          <p:nvPr/>
        </p:nvSpPr>
        <p:spPr>
          <a:xfrm flipH="false" flipV="false" rot="0">
            <a:off x="1028700" y="684608"/>
            <a:ext cx="1082363" cy="464432"/>
          </a:xfrm>
          <a:custGeom>
            <a:avLst/>
            <a:gdLst/>
            <a:ahLst/>
            <a:cxnLst/>
            <a:rect r="r" b="b" t="t" l="l"/>
            <a:pathLst>
              <a:path h="464432" w="1082363">
                <a:moveTo>
                  <a:pt x="0" y="0"/>
                </a:moveTo>
                <a:lnTo>
                  <a:pt x="1082363" y="0"/>
                </a:lnTo>
                <a:lnTo>
                  <a:pt x="1082363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140776" y="6293599"/>
            <a:ext cx="2006448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LOADING...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8467725"/>
            <a:ext cx="16230600" cy="790575"/>
            <a:chOff x="0" y="0"/>
            <a:chExt cx="4274726" cy="2082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74726" cy="208217"/>
            </a:xfrm>
            <a:custGeom>
              <a:avLst/>
              <a:gdLst/>
              <a:ahLst/>
              <a:cxnLst/>
              <a:rect r="r" b="b" t="t" l="l"/>
              <a:pathLst>
                <a:path h="208217" w="4274726">
                  <a:moveTo>
                    <a:pt x="23373" y="0"/>
                  </a:moveTo>
                  <a:lnTo>
                    <a:pt x="4251353" y="0"/>
                  </a:lnTo>
                  <a:cubicBezTo>
                    <a:pt x="4264261" y="0"/>
                    <a:pt x="4274726" y="10464"/>
                    <a:pt x="4274726" y="23373"/>
                  </a:cubicBezTo>
                  <a:lnTo>
                    <a:pt x="4274726" y="184845"/>
                  </a:lnTo>
                  <a:cubicBezTo>
                    <a:pt x="4274726" y="197753"/>
                    <a:pt x="4264261" y="208217"/>
                    <a:pt x="4251353" y="208217"/>
                  </a:cubicBezTo>
                  <a:lnTo>
                    <a:pt x="23373" y="208217"/>
                  </a:lnTo>
                  <a:cubicBezTo>
                    <a:pt x="10464" y="208217"/>
                    <a:pt x="0" y="197753"/>
                    <a:pt x="0" y="184845"/>
                  </a:cubicBezTo>
                  <a:lnTo>
                    <a:pt x="0" y="23373"/>
                  </a:lnTo>
                  <a:cubicBezTo>
                    <a:pt x="0" y="10464"/>
                    <a:pt x="10464" y="0"/>
                    <a:pt x="233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CB34A5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274726" cy="23679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56970" y="8021243"/>
            <a:ext cx="854093" cy="44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  <a:spcBef>
                <a:spcPct val="0"/>
              </a:spcBef>
            </a:pPr>
            <a:r>
              <a:rPr lang="en-US" sz="3002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TIP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32143" y="8689912"/>
            <a:ext cx="11623715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  <a:spcBef>
                <a:spcPct val="0"/>
              </a:spcBef>
            </a:pPr>
            <a:r>
              <a:rPr lang="en-US" sz="2199">
                <a:solidFill>
                  <a:srgbClr val="FFFFFF">
                    <a:alpha val="80784"/>
                  </a:srgbClr>
                </a:solidFill>
                <a:latin typeface="Arcade Gamer"/>
                <a:ea typeface="Arcade Gamer"/>
                <a:cs typeface="Arcade Gamer"/>
                <a:sym typeface="Arcade Gamer"/>
              </a:rPr>
              <a:t>WHICH GAME CAN BE A GOLDMINE FOR PRO PLAYERS RIGHT NOW?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99511" y="1034740"/>
            <a:ext cx="2773680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D707">
                    <a:alpha val="69804"/>
                  </a:srgbClr>
                </a:solidFill>
                <a:latin typeface="Arcade Gamer"/>
                <a:ea typeface="Arcade Gamer"/>
                <a:cs typeface="Arcade Gamer"/>
                <a:sym typeface="Arcade Gamer"/>
              </a:rPr>
              <a:t>level 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98392" y="1571315"/>
            <a:ext cx="14584323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e-sports skyline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405025"/>
            <a:ext cx="16240125" cy="7923759"/>
            <a:chOff x="0" y="0"/>
            <a:chExt cx="4277235" cy="20869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7235" cy="2086916"/>
            </a:xfrm>
            <a:custGeom>
              <a:avLst/>
              <a:gdLst/>
              <a:ahLst/>
              <a:cxnLst/>
              <a:rect r="r" b="b" t="t" l="l"/>
              <a:pathLst>
                <a:path h="2086916" w="4277235">
                  <a:moveTo>
                    <a:pt x="23359" y="0"/>
                  </a:moveTo>
                  <a:lnTo>
                    <a:pt x="4253876" y="0"/>
                  </a:lnTo>
                  <a:cubicBezTo>
                    <a:pt x="4260071" y="0"/>
                    <a:pt x="4266012" y="2461"/>
                    <a:pt x="4270393" y="6842"/>
                  </a:cubicBezTo>
                  <a:cubicBezTo>
                    <a:pt x="4274774" y="11222"/>
                    <a:pt x="4277235" y="17164"/>
                    <a:pt x="4277235" y="23359"/>
                  </a:cubicBezTo>
                  <a:lnTo>
                    <a:pt x="4277235" y="2063557"/>
                  </a:lnTo>
                  <a:cubicBezTo>
                    <a:pt x="4277235" y="2076458"/>
                    <a:pt x="4266776" y="2086916"/>
                    <a:pt x="4253876" y="2086916"/>
                  </a:cubicBezTo>
                  <a:lnTo>
                    <a:pt x="23359" y="2086916"/>
                  </a:lnTo>
                  <a:cubicBezTo>
                    <a:pt x="10458" y="2086916"/>
                    <a:pt x="0" y="2076458"/>
                    <a:pt x="0" y="2063557"/>
                  </a:cubicBezTo>
                  <a:lnTo>
                    <a:pt x="0" y="23359"/>
                  </a:lnTo>
                  <a:cubicBezTo>
                    <a:pt x="0" y="10458"/>
                    <a:pt x="10458" y="0"/>
                    <a:pt x="23359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FF63D8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7235" cy="212501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  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5074959" y="719461"/>
            <a:ext cx="2193866" cy="362985"/>
          </a:xfrm>
          <a:custGeom>
            <a:avLst/>
            <a:gdLst/>
            <a:ahLst/>
            <a:cxnLst/>
            <a:rect r="r" b="b" t="t" l="l"/>
            <a:pathLst>
              <a:path h="362985" w="2193866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684608"/>
            <a:ext cx="1082363" cy="464432"/>
          </a:xfrm>
          <a:custGeom>
            <a:avLst/>
            <a:gdLst/>
            <a:ahLst/>
            <a:cxnLst/>
            <a:rect r="r" b="b" t="t" l="l"/>
            <a:pathLst>
              <a:path h="464432" w="1082363">
                <a:moveTo>
                  <a:pt x="0" y="0"/>
                </a:moveTo>
                <a:lnTo>
                  <a:pt x="1082363" y="0"/>
                </a:lnTo>
                <a:lnTo>
                  <a:pt x="1082363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703190" y="588745"/>
            <a:ext cx="1211480" cy="624416"/>
            <a:chOff x="0" y="0"/>
            <a:chExt cx="1615307" cy="83255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832555" y="18217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2775787">
              <a:off x="121853" y="121853"/>
              <a:ext cx="588848" cy="588848"/>
            </a:xfrm>
            <a:custGeom>
              <a:avLst/>
              <a:gdLst/>
              <a:ahLst/>
              <a:cxnLst/>
              <a:rect r="r" b="b" t="t" l="l"/>
              <a:pathLst>
                <a:path h="588848" w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5660525" y="729709"/>
            <a:ext cx="862336" cy="327152"/>
            <a:chOff x="0" y="0"/>
            <a:chExt cx="1149782" cy="43620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367030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25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0" y="20313"/>
              <a:ext cx="367030" cy="332329"/>
            </a:xfrm>
            <a:custGeom>
              <a:avLst/>
              <a:gdLst/>
              <a:ahLst/>
              <a:cxnLst/>
              <a:rect r="r" b="b" t="t" l="l"/>
              <a:pathLst>
                <a:path h="332329" w="367030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4332564" y="703945"/>
            <a:ext cx="908861" cy="327152"/>
            <a:chOff x="0" y="0"/>
            <a:chExt cx="1211815" cy="43620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429063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0" y="58413"/>
              <a:ext cx="429063" cy="332329"/>
            </a:xfrm>
            <a:custGeom>
              <a:avLst/>
              <a:gdLst/>
              <a:ahLst/>
              <a:cxnLst/>
              <a:rect r="r" b="b" t="t" l="l"/>
              <a:pathLst>
                <a:path h="332329" w="429063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415803" y="1890784"/>
            <a:ext cx="7477757" cy="1080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6999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E-SPORTS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437681" y="9298713"/>
            <a:ext cx="8831144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63"/>
              </a:lnSpc>
              <a:spcBef>
                <a:spcPct val="0"/>
              </a:spcBef>
            </a:pPr>
            <a:r>
              <a:rPr lang="en-US" sz="2199">
                <a:solidFill>
                  <a:srgbClr val="EEEFEF"/>
                </a:solidFill>
                <a:latin typeface="Telegraf"/>
                <a:ea typeface="Telegraf"/>
                <a:cs typeface="Telegraf"/>
                <a:sym typeface="Telegraf"/>
              </a:rPr>
              <a:t>Source </a:t>
            </a:r>
            <a:r>
              <a:rPr lang="en-US" sz="2199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:  twitchtracker.com, esportsearnings.com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481096" y="4291621"/>
            <a:ext cx="14620473" cy="3963950"/>
          </a:xfrm>
          <a:custGeom>
            <a:avLst/>
            <a:gdLst/>
            <a:ahLst/>
            <a:cxnLst/>
            <a:rect r="r" b="b" t="t" l="l"/>
            <a:pathLst>
              <a:path h="3963950" w="14620473">
                <a:moveTo>
                  <a:pt x="0" y="0"/>
                </a:moveTo>
                <a:lnTo>
                  <a:pt x="14620473" y="0"/>
                </a:lnTo>
                <a:lnTo>
                  <a:pt x="14620473" y="3963950"/>
                </a:lnTo>
                <a:lnTo>
                  <a:pt x="0" y="39639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0"/>
            </a:blip>
            <a:stretch>
              <a:fillRect l="0" t="-2559" r="0" b="-2559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23" id="23"/>
          <p:cNvSpPr/>
          <p:nvPr/>
        </p:nvSpPr>
        <p:spPr>
          <a:xfrm>
            <a:off x="2395307" y="4640899"/>
            <a:ext cx="8754434" cy="0"/>
          </a:xfrm>
          <a:prstGeom prst="line">
            <a:avLst/>
          </a:prstGeom>
          <a:ln cap="flat" w="19050">
            <a:solidFill>
              <a:srgbClr val="E5EB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2395307" y="5569136"/>
            <a:ext cx="13997745" cy="0"/>
          </a:xfrm>
          <a:prstGeom prst="line">
            <a:avLst/>
          </a:prstGeom>
          <a:ln cap="flat" w="19050">
            <a:solidFill>
              <a:srgbClr val="E5EB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V="true">
            <a:off x="2395307" y="6509280"/>
            <a:ext cx="13997745" cy="0"/>
          </a:xfrm>
          <a:prstGeom prst="line">
            <a:avLst/>
          </a:prstGeom>
          <a:ln cap="flat" w="19050">
            <a:solidFill>
              <a:srgbClr val="E5EB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V="true">
            <a:off x="2395307" y="7479581"/>
            <a:ext cx="13997745" cy="0"/>
          </a:xfrm>
          <a:prstGeom prst="line">
            <a:avLst/>
          </a:prstGeom>
          <a:ln cap="flat" w="19050">
            <a:solidFill>
              <a:srgbClr val="E5EB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2618876" y="4342454"/>
            <a:ext cx="0" cy="3587389"/>
          </a:xfrm>
          <a:prstGeom prst="line">
            <a:avLst/>
          </a:prstGeom>
          <a:ln cap="flat" w="19050">
            <a:solidFill>
              <a:srgbClr val="E5EB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H="true">
            <a:off x="5118474" y="4342454"/>
            <a:ext cx="0" cy="3587389"/>
          </a:xfrm>
          <a:prstGeom prst="line">
            <a:avLst/>
          </a:prstGeom>
          <a:ln cap="flat" w="19050">
            <a:solidFill>
              <a:srgbClr val="E5EB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7647951" y="4342454"/>
            <a:ext cx="0" cy="3587389"/>
          </a:xfrm>
          <a:prstGeom prst="line">
            <a:avLst/>
          </a:prstGeom>
          <a:ln cap="flat" w="19050">
            <a:solidFill>
              <a:srgbClr val="E5EB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H="true">
            <a:off x="10131493" y="4342454"/>
            <a:ext cx="0" cy="3587389"/>
          </a:xfrm>
          <a:prstGeom prst="line">
            <a:avLst/>
          </a:prstGeom>
          <a:ln cap="flat" w="19050">
            <a:solidFill>
              <a:srgbClr val="E5EB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H="true">
            <a:off x="12638734" y="5108525"/>
            <a:ext cx="0" cy="2821318"/>
          </a:xfrm>
          <a:prstGeom prst="line">
            <a:avLst/>
          </a:prstGeom>
          <a:ln cap="flat" w="19050">
            <a:solidFill>
              <a:srgbClr val="E5EB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5094713" y="5108525"/>
            <a:ext cx="0" cy="2821318"/>
          </a:xfrm>
          <a:prstGeom prst="line">
            <a:avLst/>
          </a:prstGeom>
          <a:ln cap="flat" w="19050">
            <a:solidFill>
              <a:srgbClr val="E5EB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2618876" y="6893780"/>
            <a:ext cx="1036972" cy="1036972"/>
          </a:xfrm>
          <a:custGeom>
            <a:avLst/>
            <a:gdLst/>
            <a:ahLst/>
            <a:cxnLst/>
            <a:rect r="r" b="b" t="t" l="l"/>
            <a:pathLst>
              <a:path h="1036972" w="1036972">
                <a:moveTo>
                  <a:pt x="0" y="0"/>
                </a:moveTo>
                <a:lnTo>
                  <a:pt x="1036972" y="0"/>
                </a:lnTo>
                <a:lnTo>
                  <a:pt x="1036972" y="1036973"/>
                </a:lnTo>
                <a:lnTo>
                  <a:pt x="0" y="103697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alphaModFix amt="85000"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3109774" y="7178877"/>
            <a:ext cx="500506" cy="500506"/>
          </a:xfrm>
          <a:custGeom>
            <a:avLst/>
            <a:gdLst/>
            <a:ahLst/>
            <a:cxnLst/>
            <a:rect r="r" b="b" t="t" l="l"/>
            <a:pathLst>
              <a:path h="500506" w="500506">
                <a:moveTo>
                  <a:pt x="0" y="0"/>
                </a:moveTo>
                <a:lnTo>
                  <a:pt x="500506" y="0"/>
                </a:lnTo>
                <a:lnTo>
                  <a:pt x="500506" y="500505"/>
                </a:lnTo>
                <a:lnTo>
                  <a:pt x="0" y="50050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alphaModFix amt="85000"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2978245" y="7217221"/>
            <a:ext cx="245662" cy="245662"/>
          </a:xfrm>
          <a:custGeom>
            <a:avLst/>
            <a:gdLst/>
            <a:ahLst/>
            <a:cxnLst/>
            <a:rect r="r" b="b" t="t" l="l"/>
            <a:pathLst>
              <a:path h="245662" w="245662">
                <a:moveTo>
                  <a:pt x="0" y="0"/>
                </a:moveTo>
                <a:lnTo>
                  <a:pt x="245662" y="0"/>
                </a:lnTo>
                <a:lnTo>
                  <a:pt x="245662" y="245663"/>
                </a:lnTo>
                <a:lnTo>
                  <a:pt x="0" y="24566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alphaModFix amt="85000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3519043" y="7022764"/>
            <a:ext cx="675183" cy="675183"/>
          </a:xfrm>
          <a:custGeom>
            <a:avLst/>
            <a:gdLst/>
            <a:ahLst/>
            <a:cxnLst/>
            <a:rect r="r" b="b" t="t" l="l"/>
            <a:pathLst>
              <a:path h="675183" w="675183">
                <a:moveTo>
                  <a:pt x="0" y="0"/>
                </a:moveTo>
                <a:lnTo>
                  <a:pt x="675183" y="0"/>
                </a:lnTo>
                <a:lnTo>
                  <a:pt x="675183" y="675183"/>
                </a:lnTo>
                <a:lnTo>
                  <a:pt x="0" y="67518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alphaModFix amt="85000"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2804310" y="6624466"/>
            <a:ext cx="181529" cy="181529"/>
          </a:xfrm>
          <a:custGeom>
            <a:avLst/>
            <a:gdLst/>
            <a:ahLst/>
            <a:cxnLst/>
            <a:rect r="r" b="b" t="t" l="l"/>
            <a:pathLst>
              <a:path h="181529" w="181529">
                <a:moveTo>
                  <a:pt x="0" y="0"/>
                </a:moveTo>
                <a:lnTo>
                  <a:pt x="181530" y="0"/>
                </a:lnTo>
                <a:lnTo>
                  <a:pt x="181530" y="181530"/>
                </a:lnTo>
                <a:lnTo>
                  <a:pt x="0" y="18153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alphaModFix amt="85000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211464" y="6421469"/>
            <a:ext cx="327516" cy="327516"/>
          </a:xfrm>
          <a:custGeom>
            <a:avLst/>
            <a:gdLst/>
            <a:ahLst/>
            <a:cxnLst/>
            <a:rect r="r" b="b" t="t" l="l"/>
            <a:pathLst>
              <a:path h="327516" w="327516">
                <a:moveTo>
                  <a:pt x="0" y="0"/>
                </a:moveTo>
                <a:lnTo>
                  <a:pt x="327516" y="0"/>
                </a:lnTo>
                <a:lnTo>
                  <a:pt x="327516" y="327516"/>
                </a:lnTo>
                <a:lnTo>
                  <a:pt x="0" y="32751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alphaModFix amt="85000"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3405123" y="6733694"/>
            <a:ext cx="351144" cy="351144"/>
          </a:xfrm>
          <a:custGeom>
            <a:avLst/>
            <a:gdLst/>
            <a:ahLst/>
            <a:cxnLst/>
            <a:rect r="r" b="b" t="t" l="l"/>
            <a:pathLst>
              <a:path h="351144" w="351144">
                <a:moveTo>
                  <a:pt x="0" y="0"/>
                </a:moveTo>
                <a:lnTo>
                  <a:pt x="351143" y="0"/>
                </a:lnTo>
                <a:lnTo>
                  <a:pt x="351143" y="351144"/>
                </a:lnTo>
                <a:lnTo>
                  <a:pt x="0" y="35114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85000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3764604" y="6610543"/>
            <a:ext cx="593650" cy="593650"/>
          </a:xfrm>
          <a:custGeom>
            <a:avLst/>
            <a:gdLst/>
            <a:ahLst/>
            <a:cxnLst/>
            <a:rect r="r" b="b" t="t" l="l"/>
            <a:pathLst>
              <a:path h="593650" w="593650">
                <a:moveTo>
                  <a:pt x="0" y="0"/>
                </a:moveTo>
                <a:lnTo>
                  <a:pt x="593650" y="0"/>
                </a:lnTo>
                <a:lnTo>
                  <a:pt x="593650" y="593649"/>
                </a:lnTo>
                <a:lnTo>
                  <a:pt x="0" y="59364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85000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4108895" y="6932843"/>
            <a:ext cx="452828" cy="452828"/>
          </a:xfrm>
          <a:custGeom>
            <a:avLst/>
            <a:gdLst/>
            <a:ahLst/>
            <a:cxnLst/>
            <a:rect r="r" b="b" t="t" l="l"/>
            <a:pathLst>
              <a:path h="452828" w="452828">
                <a:moveTo>
                  <a:pt x="0" y="0"/>
                </a:moveTo>
                <a:lnTo>
                  <a:pt x="452828" y="0"/>
                </a:lnTo>
                <a:lnTo>
                  <a:pt x="452828" y="452828"/>
                </a:lnTo>
                <a:lnTo>
                  <a:pt x="0" y="45282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alphaModFix amt="85000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4323267" y="6977543"/>
            <a:ext cx="626436" cy="626436"/>
          </a:xfrm>
          <a:custGeom>
            <a:avLst/>
            <a:gdLst/>
            <a:ahLst/>
            <a:cxnLst/>
            <a:rect r="r" b="b" t="t" l="l"/>
            <a:pathLst>
              <a:path h="626436" w="626436">
                <a:moveTo>
                  <a:pt x="0" y="0"/>
                </a:moveTo>
                <a:lnTo>
                  <a:pt x="626436" y="0"/>
                </a:lnTo>
                <a:lnTo>
                  <a:pt x="626436" y="626436"/>
                </a:lnTo>
                <a:lnTo>
                  <a:pt x="0" y="62643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alphaModFix amt="85000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4485451" y="6702127"/>
            <a:ext cx="351144" cy="351144"/>
          </a:xfrm>
          <a:custGeom>
            <a:avLst/>
            <a:gdLst/>
            <a:ahLst/>
            <a:cxnLst/>
            <a:rect r="r" b="b" t="t" l="l"/>
            <a:pathLst>
              <a:path h="351144" w="351144">
                <a:moveTo>
                  <a:pt x="0" y="0"/>
                </a:moveTo>
                <a:lnTo>
                  <a:pt x="351144" y="0"/>
                </a:lnTo>
                <a:lnTo>
                  <a:pt x="351144" y="351144"/>
                </a:lnTo>
                <a:lnTo>
                  <a:pt x="0" y="35114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85000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5101597" y="6585227"/>
            <a:ext cx="593650" cy="593650"/>
          </a:xfrm>
          <a:custGeom>
            <a:avLst/>
            <a:gdLst/>
            <a:ahLst/>
            <a:cxnLst/>
            <a:rect r="r" b="b" t="t" l="l"/>
            <a:pathLst>
              <a:path h="593650" w="593650">
                <a:moveTo>
                  <a:pt x="0" y="0"/>
                </a:moveTo>
                <a:lnTo>
                  <a:pt x="593649" y="0"/>
                </a:lnTo>
                <a:lnTo>
                  <a:pt x="593649" y="593650"/>
                </a:lnTo>
                <a:lnTo>
                  <a:pt x="0" y="59365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85000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5454714" y="6679671"/>
            <a:ext cx="499205" cy="499205"/>
          </a:xfrm>
          <a:custGeom>
            <a:avLst/>
            <a:gdLst/>
            <a:ahLst/>
            <a:cxnLst/>
            <a:rect r="r" b="b" t="t" l="l"/>
            <a:pathLst>
              <a:path h="499205" w="499205">
                <a:moveTo>
                  <a:pt x="0" y="0"/>
                </a:moveTo>
                <a:lnTo>
                  <a:pt x="499206" y="0"/>
                </a:lnTo>
                <a:lnTo>
                  <a:pt x="499206" y="499206"/>
                </a:lnTo>
                <a:lnTo>
                  <a:pt x="0" y="49920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85000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5173741" y="7241130"/>
            <a:ext cx="238451" cy="238451"/>
          </a:xfrm>
          <a:custGeom>
            <a:avLst/>
            <a:gdLst/>
            <a:ahLst/>
            <a:cxnLst/>
            <a:rect r="r" b="b" t="t" l="l"/>
            <a:pathLst>
              <a:path h="238451" w="238451">
                <a:moveTo>
                  <a:pt x="0" y="0"/>
                </a:moveTo>
                <a:lnTo>
                  <a:pt x="238451" y="0"/>
                </a:lnTo>
                <a:lnTo>
                  <a:pt x="238451" y="238451"/>
                </a:lnTo>
                <a:lnTo>
                  <a:pt x="0" y="23845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alphaModFix amt="85000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5422318" y="7306496"/>
            <a:ext cx="138098" cy="138098"/>
          </a:xfrm>
          <a:custGeom>
            <a:avLst/>
            <a:gdLst/>
            <a:ahLst/>
            <a:cxnLst/>
            <a:rect r="r" b="b" t="t" l="l"/>
            <a:pathLst>
              <a:path h="138098" w="138098">
                <a:moveTo>
                  <a:pt x="0" y="0"/>
                </a:moveTo>
                <a:lnTo>
                  <a:pt x="138098" y="0"/>
                </a:lnTo>
                <a:lnTo>
                  <a:pt x="138098" y="138098"/>
                </a:lnTo>
                <a:lnTo>
                  <a:pt x="0" y="13809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alphaModFix amt="85000"/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8844185" y="7264451"/>
            <a:ext cx="103500" cy="103500"/>
          </a:xfrm>
          <a:custGeom>
            <a:avLst/>
            <a:gdLst/>
            <a:ahLst/>
            <a:cxnLst/>
            <a:rect r="r" b="b" t="t" l="l"/>
            <a:pathLst>
              <a:path h="103500" w="103500">
                <a:moveTo>
                  <a:pt x="0" y="0"/>
                </a:moveTo>
                <a:lnTo>
                  <a:pt x="103500" y="0"/>
                </a:lnTo>
                <a:lnTo>
                  <a:pt x="103500" y="103499"/>
                </a:lnTo>
                <a:lnTo>
                  <a:pt x="0" y="10349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alphaModFix amt="85000"/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6080498" y="5804432"/>
            <a:ext cx="1331267" cy="1331267"/>
          </a:xfrm>
          <a:custGeom>
            <a:avLst/>
            <a:gdLst/>
            <a:ahLst/>
            <a:cxnLst/>
            <a:rect r="r" b="b" t="t" l="l"/>
            <a:pathLst>
              <a:path h="1331267" w="1331267">
                <a:moveTo>
                  <a:pt x="0" y="0"/>
                </a:moveTo>
                <a:lnTo>
                  <a:pt x="1331266" y="0"/>
                </a:lnTo>
                <a:lnTo>
                  <a:pt x="1331266" y="1331267"/>
                </a:lnTo>
                <a:lnTo>
                  <a:pt x="0" y="133126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alphaModFix amt="85000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8986814" y="6074692"/>
            <a:ext cx="535851" cy="535851"/>
          </a:xfrm>
          <a:custGeom>
            <a:avLst/>
            <a:gdLst/>
            <a:ahLst/>
            <a:cxnLst/>
            <a:rect r="r" b="b" t="t" l="l"/>
            <a:pathLst>
              <a:path h="535851" w="535851">
                <a:moveTo>
                  <a:pt x="0" y="0"/>
                </a:moveTo>
                <a:lnTo>
                  <a:pt x="535851" y="0"/>
                </a:lnTo>
                <a:lnTo>
                  <a:pt x="535851" y="535851"/>
                </a:lnTo>
                <a:lnTo>
                  <a:pt x="0" y="53585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alphaModFix amt="85000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7095223" y="4268253"/>
            <a:ext cx="535851" cy="535851"/>
          </a:xfrm>
          <a:custGeom>
            <a:avLst/>
            <a:gdLst/>
            <a:ahLst/>
            <a:cxnLst/>
            <a:rect r="r" b="b" t="t" l="l"/>
            <a:pathLst>
              <a:path h="535851" w="535851">
                <a:moveTo>
                  <a:pt x="0" y="0"/>
                </a:moveTo>
                <a:lnTo>
                  <a:pt x="535851" y="0"/>
                </a:lnTo>
                <a:lnTo>
                  <a:pt x="535851" y="535850"/>
                </a:lnTo>
                <a:lnTo>
                  <a:pt x="0" y="53585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alphaModFix amt="85000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9583261" y="4499279"/>
            <a:ext cx="718002" cy="718002"/>
          </a:xfrm>
          <a:custGeom>
            <a:avLst/>
            <a:gdLst/>
            <a:ahLst/>
            <a:cxnLst/>
            <a:rect r="r" b="b" t="t" l="l"/>
            <a:pathLst>
              <a:path h="718002" w="718002">
                <a:moveTo>
                  <a:pt x="0" y="0"/>
                </a:moveTo>
                <a:lnTo>
                  <a:pt x="718002" y="0"/>
                </a:lnTo>
                <a:lnTo>
                  <a:pt x="718002" y="718002"/>
                </a:lnTo>
                <a:lnTo>
                  <a:pt x="0" y="71800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85000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14567739" y="6838394"/>
            <a:ext cx="501659" cy="501659"/>
          </a:xfrm>
          <a:custGeom>
            <a:avLst/>
            <a:gdLst/>
            <a:ahLst/>
            <a:cxnLst/>
            <a:rect r="r" b="b" t="t" l="l"/>
            <a:pathLst>
              <a:path h="501659" w="501659">
                <a:moveTo>
                  <a:pt x="0" y="0"/>
                </a:moveTo>
                <a:lnTo>
                  <a:pt x="501659" y="0"/>
                </a:lnTo>
                <a:lnTo>
                  <a:pt x="501659" y="501659"/>
                </a:lnTo>
                <a:lnTo>
                  <a:pt x="0" y="50165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85000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16001163" y="5653521"/>
            <a:ext cx="531292" cy="531292"/>
          </a:xfrm>
          <a:custGeom>
            <a:avLst/>
            <a:gdLst/>
            <a:ahLst/>
            <a:cxnLst/>
            <a:rect r="r" b="b" t="t" l="l"/>
            <a:pathLst>
              <a:path h="531292" w="531292">
                <a:moveTo>
                  <a:pt x="0" y="0"/>
                </a:moveTo>
                <a:lnTo>
                  <a:pt x="531292" y="0"/>
                </a:lnTo>
                <a:lnTo>
                  <a:pt x="531292" y="531293"/>
                </a:lnTo>
                <a:lnTo>
                  <a:pt x="0" y="53129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alphaModFix amt="85000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15004846" y="7215930"/>
            <a:ext cx="345485" cy="345485"/>
          </a:xfrm>
          <a:custGeom>
            <a:avLst/>
            <a:gdLst/>
            <a:ahLst/>
            <a:cxnLst/>
            <a:rect r="r" b="b" t="t" l="l"/>
            <a:pathLst>
              <a:path h="345485" w="345485">
                <a:moveTo>
                  <a:pt x="0" y="0"/>
                </a:moveTo>
                <a:lnTo>
                  <a:pt x="345485" y="0"/>
                </a:lnTo>
                <a:lnTo>
                  <a:pt x="345485" y="345485"/>
                </a:lnTo>
                <a:lnTo>
                  <a:pt x="0" y="34548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alphaModFix amt="85000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4541950" y="7334594"/>
            <a:ext cx="189071" cy="189071"/>
          </a:xfrm>
          <a:custGeom>
            <a:avLst/>
            <a:gdLst/>
            <a:ahLst/>
            <a:cxnLst/>
            <a:rect r="r" b="b" t="t" l="l"/>
            <a:pathLst>
              <a:path h="189071" w="189071">
                <a:moveTo>
                  <a:pt x="0" y="0"/>
                </a:moveTo>
                <a:lnTo>
                  <a:pt x="189070" y="0"/>
                </a:lnTo>
                <a:lnTo>
                  <a:pt x="189070" y="189071"/>
                </a:lnTo>
                <a:lnTo>
                  <a:pt x="0" y="18907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alphaModFix amt="85000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7" id="57"/>
          <p:cNvGrpSpPr/>
          <p:nvPr/>
        </p:nvGrpSpPr>
        <p:grpSpPr>
          <a:xfrm rot="0">
            <a:off x="11265181" y="3323964"/>
            <a:ext cx="5220671" cy="1702794"/>
            <a:chOff x="0" y="0"/>
            <a:chExt cx="1374991" cy="448472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374991" cy="448472"/>
            </a:xfrm>
            <a:custGeom>
              <a:avLst/>
              <a:gdLst/>
              <a:ahLst/>
              <a:cxnLst/>
              <a:rect r="r" b="b" t="t" l="l"/>
              <a:pathLst>
                <a:path h="448472" w="1374991">
                  <a:moveTo>
                    <a:pt x="72664" y="0"/>
                  </a:moveTo>
                  <a:lnTo>
                    <a:pt x="1302328" y="0"/>
                  </a:lnTo>
                  <a:cubicBezTo>
                    <a:pt x="1321599" y="0"/>
                    <a:pt x="1340082" y="7656"/>
                    <a:pt x="1353709" y="21283"/>
                  </a:cubicBezTo>
                  <a:cubicBezTo>
                    <a:pt x="1367336" y="34910"/>
                    <a:pt x="1374991" y="53392"/>
                    <a:pt x="1374991" y="72664"/>
                  </a:cubicBezTo>
                  <a:lnTo>
                    <a:pt x="1374991" y="375809"/>
                  </a:lnTo>
                  <a:cubicBezTo>
                    <a:pt x="1374991" y="415940"/>
                    <a:pt x="1342459" y="448472"/>
                    <a:pt x="1302328" y="448472"/>
                  </a:cubicBezTo>
                  <a:lnTo>
                    <a:pt x="72664" y="448472"/>
                  </a:lnTo>
                  <a:cubicBezTo>
                    <a:pt x="32533" y="448472"/>
                    <a:pt x="0" y="415940"/>
                    <a:pt x="0" y="375809"/>
                  </a:cubicBezTo>
                  <a:lnTo>
                    <a:pt x="0" y="72664"/>
                  </a:lnTo>
                  <a:cubicBezTo>
                    <a:pt x="0" y="32533"/>
                    <a:pt x="32533" y="0"/>
                    <a:pt x="72664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FF63D8"/>
              </a:solidFill>
              <a:prstDash val="solid"/>
              <a:round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1374991" cy="48657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   </a:t>
              </a: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11867968" y="3465733"/>
            <a:ext cx="2462263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PC</a:t>
            </a:r>
          </a:p>
          <a:p>
            <a:pPr algn="l">
              <a:lnSpc>
                <a:spcPts val="2040"/>
              </a:lnSpc>
            </a:pPr>
          </a:p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MULTI-PLATFORM</a:t>
            </a:r>
          </a:p>
        </p:txBody>
      </p:sp>
      <p:sp>
        <p:nvSpPr>
          <p:cNvPr name="Freeform 61" id="61"/>
          <p:cNvSpPr/>
          <p:nvPr/>
        </p:nvSpPr>
        <p:spPr>
          <a:xfrm flipH="false" flipV="false" rot="0">
            <a:off x="11568939" y="3468773"/>
            <a:ext cx="270452" cy="270452"/>
          </a:xfrm>
          <a:custGeom>
            <a:avLst/>
            <a:gdLst/>
            <a:ahLst/>
            <a:cxnLst/>
            <a:rect r="r" b="b" t="t" l="l"/>
            <a:pathLst>
              <a:path h="270452" w="270452">
                <a:moveTo>
                  <a:pt x="0" y="0"/>
                </a:moveTo>
                <a:lnTo>
                  <a:pt x="270452" y="0"/>
                </a:lnTo>
                <a:lnTo>
                  <a:pt x="270452" y="270452"/>
                </a:lnTo>
                <a:lnTo>
                  <a:pt x="0" y="27045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2" id="62"/>
          <p:cNvSpPr txBox="true"/>
          <p:nvPr/>
        </p:nvSpPr>
        <p:spPr>
          <a:xfrm rot="0">
            <a:off x="14823336" y="3449723"/>
            <a:ext cx="2462263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CONSOLE</a:t>
            </a:r>
          </a:p>
          <a:p>
            <a:pPr algn="l">
              <a:lnSpc>
                <a:spcPts val="2040"/>
              </a:lnSpc>
            </a:pPr>
          </a:p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MOBILE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2011210" y="6361643"/>
            <a:ext cx="37164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1M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2011210" y="5421499"/>
            <a:ext cx="37164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3M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2011210" y="4493262"/>
            <a:ext cx="362783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4M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2094828" y="7356495"/>
            <a:ext cx="37164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0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2523427" y="7941016"/>
            <a:ext cx="24553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0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4875318" y="7941016"/>
            <a:ext cx="486310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100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7373079" y="7941016"/>
            <a:ext cx="549743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200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9856621" y="7941016"/>
            <a:ext cx="549743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300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2363862" y="7941016"/>
            <a:ext cx="549743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400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4826386" y="7941016"/>
            <a:ext cx="549743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500</a:t>
            </a:r>
          </a:p>
        </p:txBody>
      </p:sp>
      <p:sp>
        <p:nvSpPr>
          <p:cNvPr name="TextBox 73" id="73"/>
          <p:cNvSpPr txBox="true"/>
          <p:nvPr/>
        </p:nvSpPr>
        <p:spPr>
          <a:xfrm rot="-5400000">
            <a:off x="-260157" y="6119454"/>
            <a:ext cx="3809309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PEAK TWITCH SPECTATORS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6238408" y="8579421"/>
            <a:ext cx="5496813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TOURNAMENTS PER YEAR OF ACTIVITY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6451303" y="5623457"/>
            <a:ext cx="58965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00"/>
              </a:lnSpc>
              <a:spcBef>
                <a:spcPct val="0"/>
              </a:spcBef>
            </a:pPr>
            <a:r>
              <a:rPr lang="en-US" sz="1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DOTA 2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6742225" y="3942404"/>
            <a:ext cx="1261709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00"/>
              </a:lnSpc>
              <a:spcBef>
                <a:spcPct val="0"/>
              </a:spcBef>
            </a:pPr>
            <a:r>
              <a:rPr lang="en-US" sz="1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LEAGUE OF LEGENDS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0301263" y="4753505"/>
            <a:ext cx="1117871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00"/>
              </a:lnSpc>
              <a:spcBef>
                <a:spcPct val="0"/>
              </a:spcBef>
            </a:pPr>
            <a:r>
              <a:rPr lang="en-US" sz="1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FORTNITE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6047766" y="6152791"/>
            <a:ext cx="438085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00"/>
              </a:lnSpc>
              <a:spcBef>
                <a:spcPct val="0"/>
              </a:spcBef>
            </a:pPr>
            <a:r>
              <a:rPr lang="en-US" sz="1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CSGO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8706687" y="7056263"/>
            <a:ext cx="463611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00"/>
              </a:lnSpc>
              <a:spcBef>
                <a:spcPct val="0"/>
              </a:spcBef>
            </a:pPr>
            <a:r>
              <a:rPr lang="en-US" sz="1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SSBU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2728116" y="7931491"/>
            <a:ext cx="1201696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00"/>
              </a:lnSpc>
              <a:spcBef>
                <a:spcPct val="0"/>
              </a:spcBef>
            </a:pPr>
            <a:r>
              <a:rPr lang="en-US" sz="1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ARENA OF VALOR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3781734" y="6948968"/>
            <a:ext cx="837995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00"/>
              </a:lnSpc>
              <a:spcBef>
                <a:spcPct val="0"/>
              </a:spcBef>
            </a:pPr>
            <a:r>
              <a:rPr lang="en-US" sz="1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ROCKET LEAGUE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5288299" y="7283897"/>
            <a:ext cx="1289320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00"/>
              </a:lnSpc>
              <a:spcBef>
                <a:spcPct val="0"/>
              </a:spcBef>
            </a:pPr>
            <a:r>
              <a:rPr lang="en-US" sz="1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STARCRAFT II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3056624" y="6076591"/>
            <a:ext cx="637196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00"/>
              </a:lnSpc>
              <a:spcBef>
                <a:spcPct val="0"/>
              </a:spcBef>
            </a:pPr>
            <a:r>
              <a:rPr lang="en-US" sz="1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BRAWL STARS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2677774" y="4373193"/>
            <a:ext cx="734973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 u="sng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SIZE: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3508166" y="4373193"/>
            <a:ext cx="158654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MAX PRIZE POOL ($)</a:t>
            </a:r>
          </a:p>
        </p:txBody>
      </p:sp>
      <p:sp>
        <p:nvSpPr>
          <p:cNvPr name="Freeform 86" id="86"/>
          <p:cNvSpPr/>
          <p:nvPr/>
        </p:nvSpPr>
        <p:spPr>
          <a:xfrm flipH="false" flipV="false" rot="0">
            <a:off x="11568939" y="3985856"/>
            <a:ext cx="270452" cy="270452"/>
          </a:xfrm>
          <a:custGeom>
            <a:avLst/>
            <a:gdLst/>
            <a:ahLst/>
            <a:cxnLst/>
            <a:rect r="r" b="b" t="t" l="l"/>
            <a:pathLst>
              <a:path h="270452" w="270452">
                <a:moveTo>
                  <a:pt x="0" y="0"/>
                </a:moveTo>
                <a:lnTo>
                  <a:pt x="270452" y="0"/>
                </a:lnTo>
                <a:lnTo>
                  <a:pt x="270452" y="270452"/>
                </a:lnTo>
                <a:lnTo>
                  <a:pt x="0" y="27045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7" id="87"/>
          <p:cNvSpPr/>
          <p:nvPr/>
        </p:nvSpPr>
        <p:spPr>
          <a:xfrm flipH="false" flipV="false" rot="0">
            <a:off x="14531952" y="3468773"/>
            <a:ext cx="270452" cy="270452"/>
          </a:xfrm>
          <a:custGeom>
            <a:avLst/>
            <a:gdLst/>
            <a:ahLst/>
            <a:cxnLst/>
            <a:rect r="r" b="b" t="t" l="l"/>
            <a:pathLst>
              <a:path h="270452" w="270452">
                <a:moveTo>
                  <a:pt x="0" y="0"/>
                </a:moveTo>
                <a:lnTo>
                  <a:pt x="270452" y="0"/>
                </a:lnTo>
                <a:lnTo>
                  <a:pt x="270452" y="270452"/>
                </a:lnTo>
                <a:lnTo>
                  <a:pt x="0" y="270452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8" id="88"/>
          <p:cNvSpPr/>
          <p:nvPr/>
        </p:nvSpPr>
        <p:spPr>
          <a:xfrm flipH="false" flipV="false" rot="0">
            <a:off x="14531952" y="3985856"/>
            <a:ext cx="270452" cy="270452"/>
          </a:xfrm>
          <a:custGeom>
            <a:avLst/>
            <a:gdLst/>
            <a:ahLst/>
            <a:cxnLst/>
            <a:rect r="r" b="b" t="t" l="l"/>
            <a:pathLst>
              <a:path h="270452" w="270452">
                <a:moveTo>
                  <a:pt x="0" y="0"/>
                </a:moveTo>
                <a:lnTo>
                  <a:pt x="270452" y="0"/>
                </a:lnTo>
                <a:lnTo>
                  <a:pt x="270452" y="270452"/>
                </a:lnTo>
                <a:lnTo>
                  <a:pt x="0" y="270452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9" id="89"/>
          <p:cNvSpPr txBox="true"/>
          <p:nvPr/>
        </p:nvSpPr>
        <p:spPr>
          <a:xfrm rot="0">
            <a:off x="1481096" y="2875619"/>
            <a:ext cx="9887818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8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Number of tournaments, spectators from home and maximum prize pools in the last 3 years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51704" y="1787860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845527" y="440310"/>
            <a:ext cx="869956" cy="100754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451704" y="2546108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DFEFE"/>
                </a:solidFill>
                <a:latin typeface="Disket Mono"/>
                <a:ea typeface="Disket Mono"/>
                <a:cs typeface="Disket Mono"/>
                <a:sym typeface="Disket Mono"/>
              </a:rPr>
              <a:t>level 3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DFEFE"/>
                </a:solidFill>
                <a:latin typeface="Disket Mono"/>
                <a:ea typeface="Disket Mono"/>
                <a:cs typeface="Disket Mono"/>
                <a:sym typeface="Disket Mono"/>
              </a:rPr>
              <a:t>e-sports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270146" y="1169441"/>
            <a:ext cx="13596925" cy="1433817"/>
            <a:chOff x="0" y="0"/>
            <a:chExt cx="3581083" cy="3776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581083" cy="377631"/>
            </a:xfrm>
            <a:custGeom>
              <a:avLst/>
              <a:gdLst/>
              <a:ahLst/>
              <a:cxnLst/>
              <a:rect r="r" b="b" t="t" l="l"/>
              <a:pathLst>
                <a:path h="377631" w="3581083">
                  <a:moveTo>
                    <a:pt x="27900" y="0"/>
                  </a:moveTo>
                  <a:lnTo>
                    <a:pt x="3553184" y="0"/>
                  </a:lnTo>
                  <a:cubicBezTo>
                    <a:pt x="3560583" y="0"/>
                    <a:pt x="3567680" y="2939"/>
                    <a:pt x="3572912" y="8172"/>
                  </a:cubicBezTo>
                  <a:cubicBezTo>
                    <a:pt x="3578144" y="13404"/>
                    <a:pt x="3581083" y="20500"/>
                    <a:pt x="3581083" y="27900"/>
                  </a:cubicBezTo>
                  <a:lnTo>
                    <a:pt x="3581083" y="349731"/>
                  </a:lnTo>
                  <a:cubicBezTo>
                    <a:pt x="3581083" y="365140"/>
                    <a:pt x="3568592" y="377631"/>
                    <a:pt x="3553184" y="377631"/>
                  </a:cubicBezTo>
                  <a:lnTo>
                    <a:pt x="27900" y="377631"/>
                  </a:lnTo>
                  <a:cubicBezTo>
                    <a:pt x="12491" y="377631"/>
                    <a:pt x="0" y="365140"/>
                    <a:pt x="0" y="349731"/>
                  </a:cubicBezTo>
                  <a:lnTo>
                    <a:pt x="0" y="27900"/>
                  </a:lnTo>
                  <a:cubicBezTo>
                    <a:pt x="0" y="12491"/>
                    <a:pt x="12491" y="0"/>
                    <a:pt x="27900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CB34A5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581083" cy="40620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723512" y="1176166"/>
            <a:ext cx="12857363" cy="141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48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DATA ATTRIBUTES &amp;</a:t>
            </a:r>
          </a:p>
          <a:p>
            <a:pPr algn="l">
              <a:lnSpc>
                <a:spcPts val="5376"/>
              </a:lnSpc>
            </a:pPr>
            <a:r>
              <a:rPr lang="en-US" sz="48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VISUAL CHANNELS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968889" y="3934783"/>
            <a:ext cx="4615420" cy="1208717"/>
            <a:chOff x="0" y="0"/>
            <a:chExt cx="1215584" cy="3183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15584" cy="318345"/>
            </a:xfrm>
            <a:custGeom>
              <a:avLst/>
              <a:gdLst/>
              <a:ahLst/>
              <a:cxnLst/>
              <a:rect r="r" b="b" t="t" l="l"/>
              <a:pathLst>
                <a:path h="318345" w="1215584">
                  <a:moveTo>
                    <a:pt x="82193" y="0"/>
                  </a:moveTo>
                  <a:lnTo>
                    <a:pt x="1133391" y="0"/>
                  </a:lnTo>
                  <a:cubicBezTo>
                    <a:pt x="1178785" y="0"/>
                    <a:pt x="1215584" y="36799"/>
                    <a:pt x="1215584" y="82193"/>
                  </a:cubicBezTo>
                  <a:lnTo>
                    <a:pt x="1215584" y="236152"/>
                  </a:lnTo>
                  <a:cubicBezTo>
                    <a:pt x="1215584" y="281546"/>
                    <a:pt x="1178785" y="318345"/>
                    <a:pt x="1133391" y="318345"/>
                  </a:cubicBezTo>
                  <a:lnTo>
                    <a:pt x="82193" y="318345"/>
                  </a:lnTo>
                  <a:cubicBezTo>
                    <a:pt x="36799" y="318345"/>
                    <a:pt x="0" y="281546"/>
                    <a:pt x="0" y="236152"/>
                  </a:cubicBezTo>
                  <a:lnTo>
                    <a:pt x="0" y="82193"/>
                  </a:lnTo>
                  <a:cubicBezTo>
                    <a:pt x="0" y="36799"/>
                    <a:pt x="36799" y="0"/>
                    <a:pt x="8219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5CE1E6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215584" cy="3469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361180" y="4325400"/>
            <a:ext cx="3830837" cy="41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sz="27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DATA ATTRIBUTE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836290" y="3934783"/>
            <a:ext cx="4615420" cy="1208717"/>
            <a:chOff x="0" y="0"/>
            <a:chExt cx="1215584" cy="31834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15584" cy="318345"/>
            </a:xfrm>
            <a:custGeom>
              <a:avLst/>
              <a:gdLst/>
              <a:ahLst/>
              <a:cxnLst/>
              <a:rect r="r" b="b" t="t" l="l"/>
              <a:pathLst>
                <a:path h="318345" w="1215584">
                  <a:moveTo>
                    <a:pt x="82193" y="0"/>
                  </a:moveTo>
                  <a:lnTo>
                    <a:pt x="1133391" y="0"/>
                  </a:lnTo>
                  <a:cubicBezTo>
                    <a:pt x="1178785" y="0"/>
                    <a:pt x="1215584" y="36799"/>
                    <a:pt x="1215584" y="82193"/>
                  </a:cubicBezTo>
                  <a:lnTo>
                    <a:pt x="1215584" y="236152"/>
                  </a:lnTo>
                  <a:cubicBezTo>
                    <a:pt x="1215584" y="281546"/>
                    <a:pt x="1178785" y="318345"/>
                    <a:pt x="1133391" y="318345"/>
                  </a:cubicBezTo>
                  <a:lnTo>
                    <a:pt x="82193" y="318345"/>
                  </a:lnTo>
                  <a:cubicBezTo>
                    <a:pt x="36799" y="318345"/>
                    <a:pt x="0" y="281546"/>
                    <a:pt x="0" y="236152"/>
                  </a:cubicBezTo>
                  <a:lnTo>
                    <a:pt x="0" y="82193"/>
                  </a:lnTo>
                  <a:cubicBezTo>
                    <a:pt x="0" y="36799"/>
                    <a:pt x="36799" y="0"/>
                    <a:pt x="8219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5CE1E6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215584" cy="3469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7032436" y="4325400"/>
            <a:ext cx="4223128" cy="41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sz="27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ATTRTIBUTE TYPE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1703692" y="3934783"/>
            <a:ext cx="4615420" cy="1208717"/>
            <a:chOff x="0" y="0"/>
            <a:chExt cx="1215584" cy="31834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15584" cy="318345"/>
            </a:xfrm>
            <a:custGeom>
              <a:avLst/>
              <a:gdLst/>
              <a:ahLst/>
              <a:cxnLst/>
              <a:rect r="r" b="b" t="t" l="l"/>
              <a:pathLst>
                <a:path h="318345" w="1215584">
                  <a:moveTo>
                    <a:pt x="82193" y="0"/>
                  </a:moveTo>
                  <a:lnTo>
                    <a:pt x="1133391" y="0"/>
                  </a:lnTo>
                  <a:cubicBezTo>
                    <a:pt x="1178785" y="0"/>
                    <a:pt x="1215584" y="36799"/>
                    <a:pt x="1215584" y="82193"/>
                  </a:cubicBezTo>
                  <a:lnTo>
                    <a:pt x="1215584" y="236152"/>
                  </a:lnTo>
                  <a:cubicBezTo>
                    <a:pt x="1215584" y="281546"/>
                    <a:pt x="1178785" y="318345"/>
                    <a:pt x="1133391" y="318345"/>
                  </a:cubicBezTo>
                  <a:lnTo>
                    <a:pt x="82193" y="318345"/>
                  </a:lnTo>
                  <a:cubicBezTo>
                    <a:pt x="36799" y="318345"/>
                    <a:pt x="0" y="281546"/>
                    <a:pt x="0" y="236152"/>
                  </a:cubicBezTo>
                  <a:lnTo>
                    <a:pt x="0" y="82193"/>
                  </a:lnTo>
                  <a:cubicBezTo>
                    <a:pt x="0" y="36799"/>
                    <a:pt x="36799" y="0"/>
                    <a:pt x="8219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5CE1E6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1215584" cy="3469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091173" y="4325400"/>
            <a:ext cx="3840458" cy="41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sz="27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VISUAL CHANNEL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530954" y="5448300"/>
            <a:ext cx="14592011" cy="533400"/>
            <a:chOff x="0" y="0"/>
            <a:chExt cx="19456015" cy="711200"/>
          </a:xfrm>
        </p:grpSpPr>
        <p:sp>
          <p:nvSpPr>
            <p:cNvPr name="Freeform 26" id="26"/>
            <p:cNvSpPr/>
            <p:nvPr/>
          </p:nvSpPr>
          <p:spPr>
            <a:xfrm flipH="true" flipV="false" rot="0">
              <a:off x="0" y="146714"/>
              <a:ext cx="447904" cy="417772"/>
            </a:xfrm>
            <a:custGeom>
              <a:avLst/>
              <a:gdLst/>
              <a:ahLst/>
              <a:cxnLst/>
              <a:rect r="r" b="b" t="t" l="l"/>
              <a:pathLst>
                <a:path h="417772" w="447904">
                  <a:moveTo>
                    <a:pt x="447904" y="0"/>
                  </a:moveTo>
                  <a:lnTo>
                    <a:pt x="0" y="0"/>
                  </a:lnTo>
                  <a:lnTo>
                    <a:pt x="0" y="417772"/>
                  </a:lnTo>
                  <a:lnTo>
                    <a:pt x="447904" y="417772"/>
                  </a:lnTo>
                  <a:lnTo>
                    <a:pt x="447904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736990" y="-19050"/>
              <a:ext cx="5477761" cy="730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PEAK TWITCH SPECTATORS IN THE LAST 3 YEARS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8555029" y="158750"/>
              <a:ext cx="3082947" cy="37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QUANTITATIVE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13978254" y="158750"/>
              <a:ext cx="5477761" cy="37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63D8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Y COORDINATE</a:t>
              </a: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 ON THE GRID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530954" y="6343650"/>
            <a:ext cx="14592011" cy="1066800"/>
            <a:chOff x="0" y="0"/>
            <a:chExt cx="19456015" cy="1422400"/>
          </a:xfrm>
        </p:grpSpPr>
        <p:sp>
          <p:nvSpPr>
            <p:cNvPr name="Freeform 31" id="31"/>
            <p:cNvSpPr/>
            <p:nvPr/>
          </p:nvSpPr>
          <p:spPr>
            <a:xfrm flipH="true" flipV="false" rot="0">
              <a:off x="0" y="502314"/>
              <a:ext cx="447904" cy="417772"/>
            </a:xfrm>
            <a:custGeom>
              <a:avLst/>
              <a:gdLst/>
              <a:ahLst/>
              <a:cxnLst/>
              <a:rect r="r" b="b" t="t" l="l"/>
              <a:pathLst>
                <a:path h="417772" w="447904">
                  <a:moveTo>
                    <a:pt x="447904" y="0"/>
                  </a:moveTo>
                  <a:lnTo>
                    <a:pt x="0" y="0"/>
                  </a:lnTo>
                  <a:lnTo>
                    <a:pt x="0" y="417772"/>
                  </a:lnTo>
                  <a:lnTo>
                    <a:pt x="447904" y="417772"/>
                  </a:lnTo>
                  <a:lnTo>
                    <a:pt x="447904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736990" y="-19050"/>
              <a:ext cx="5477761" cy="1441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NUMBER OF TOTAL TOURNAMENTS SCALED BY YEARS OF ACTIVITY OF THE GAME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8617746" y="514350"/>
              <a:ext cx="3065963" cy="37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QUANTITATIVE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13978254" y="514350"/>
              <a:ext cx="5477761" cy="37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63D8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X COORDINATE</a:t>
              </a: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 ON THE GRID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530954" y="7772400"/>
            <a:ext cx="14592011" cy="313329"/>
            <a:chOff x="0" y="0"/>
            <a:chExt cx="19456015" cy="417772"/>
          </a:xfrm>
        </p:grpSpPr>
        <p:sp>
          <p:nvSpPr>
            <p:cNvPr name="Freeform 36" id="36"/>
            <p:cNvSpPr/>
            <p:nvPr/>
          </p:nvSpPr>
          <p:spPr>
            <a:xfrm flipH="true" flipV="false" rot="0">
              <a:off x="0" y="0"/>
              <a:ext cx="447904" cy="417772"/>
            </a:xfrm>
            <a:custGeom>
              <a:avLst/>
              <a:gdLst/>
              <a:ahLst/>
              <a:cxnLst/>
              <a:rect r="r" b="b" t="t" l="l"/>
              <a:pathLst>
                <a:path h="417772" w="447904">
                  <a:moveTo>
                    <a:pt x="447904" y="0"/>
                  </a:moveTo>
                  <a:lnTo>
                    <a:pt x="0" y="0"/>
                  </a:lnTo>
                  <a:lnTo>
                    <a:pt x="0" y="417772"/>
                  </a:lnTo>
                  <a:lnTo>
                    <a:pt x="447904" y="417772"/>
                  </a:lnTo>
                  <a:lnTo>
                    <a:pt x="447904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7" id="37"/>
            <p:cNvSpPr txBox="true"/>
            <p:nvPr/>
          </p:nvSpPr>
          <p:spPr>
            <a:xfrm rot="0">
              <a:off x="736990" y="12036"/>
              <a:ext cx="5477761" cy="37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PLATFORM OF THE GAME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8689353" y="12036"/>
              <a:ext cx="2800170" cy="37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CATEGORICAL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13978254" y="12036"/>
              <a:ext cx="5477761" cy="37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63D8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COLOR</a:t>
              </a: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 OF THE BUBBLE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530954" y="8447679"/>
            <a:ext cx="14592011" cy="533400"/>
            <a:chOff x="0" y="0"/>
            <a:chExt cx="19456015" cy="711200"/>
          </a:xfrm>
        </p:grpSpPr>
        <p:sp>
          <p:nvSpPr>
            <p:cNvPr name="Freeform 41" id="41"/>
            <p:cNvSpPr/>
            <p:nvPr/>
          </p:nvSpPr>
          <p:spPr>
            <a:xfrm flipH="true" flipV="false" rot="0">
              <a:off x="0" y="146714"/>
              <a:ext cx="447904" cy="417772"/>
            </a:xfrm>
            <a:custGeom>
              <a:avLst/>
              <a:gdLst/>
              <a:ahLst/>
              <a:cxnLst/>
              <a:rect r="r" b="b" t="t" l="l"/>
              <a:pathLst>
                <a:path h="417772" w="447904">
                  <a:moveTo>
                    <a:pt x="447904" y="0"/>
                  </a:moveTo>
                  <a:lnTo>
                    <a:pt x="0" y="0"/>
                  </a:lnTo>
                  <a:lnTo>
                    <a:pt x="0" y="417772"/>
                  </a:lnTo>
                  <a:lnTo>
                    <a:pt x="447904" y="417772"/>
                  </a:lnTo>
                  <a:lnTo>
                    <a:pt x="447904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2" id="42"/>
            <p:cNvSpPr txBox="true"/>
            <p:nvPr/>
          </p:nvSpPr>
          <p:spPr>
            <a:xfrm rot="0">
              <a:off x="736990" y="-19050"/>
              <a:ext cx="5477761" cy="730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MAXIMUM PRIZE POOL IN THE LAST 3 YEARS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8555029" y="158750"/>
              <a:ext cx="3099932" cy="37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QUANTITATIVE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13978254" y="158750"/>
              <a:ext cx="5477761" cy="37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63D8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SIZE </a:t>
              </a: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OF THE BUBBLE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27317"/>
            <a:ext cx="16230600" cy="2672067"/>
            <a:chOff x="0" y="0"/>
            <a:chExt cx="4274726" cy="7037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703754"/>
            </a:xfrm>
            <a:custGeom>
              <a:avLst/>
              <a:gdLst/>
              <a:ahLst/>
              <a:cxnLst/>
              <a:rect r="r" b="b" t="t" l="l"/>
              <a:pathLst>
                <a:path h="703754" w="4274726">
                  <a:moveTo>
                    <a:pt x="23373" y="0"/>
                  </a:moveTo>
                  <a:lnTo>
                    <a:pt x="4251353" y="0"/>
                  </a:lnTo>
                  <a:cubicBezTo>
                    <a:pt x="4264261" y="0"/>
                    <a:pt x="4274726" y="10464"/>
                    <a:pt x="4274726" y="23373"/>
                  </a:cubicBezTo>
                  <a:lnTo>
                    <a:pt x="4274726" y="680382"/>
                  </a:lnTo>
                  <a:cubicBezTo>
                    <a:pt x="4274726" y="693290"/>
                    <a:pt x="4264261" y="703754"/>
                    <a:pt x="4251353" y="703754"/>
                  </a:cubicBezTo>
                  <a:lnTo>
                    <a:pt x="23373" y="703754"/>
                  </a:lnTo>
                  <a:cubicBezTo>
                    <a:pt x="10464" y="703754"/>
                    <a:pt x="0" y="693290"/>
                    <a:pt x="0" y="680382"/>
                  </a:cubicBezTo>
                  <a:lnTo>
                    <a:pt x="0" y="23373"/>
                  </a:lnTo>
                  <a:cubicBezTo>
                    <a:pt x="0" y="10464"/>
                    <a:pt x="10464" y="0"/>
                    <a:pt x="2337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CB34A5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73232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537478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9724608" y="3054311"/>
            <a:ext cx="335928" cy="313329"/>
          </a:xfrm>
          <a:custGeom>
            <a:avLst/>
            <a:gdLst/>
            <a:ahLst/>
            <a:cxnLst/>
            <a:rect r="r" b="b" t="t" l="l"/>
            <a:pathLst>
              <a:path h="313329" w="335928">
                <a:moveTo>
                  <a:pt x="335928" y="0"/>
                </a:moveTo>
                <a:lnTo>
                  <a:pt x="0" y="0"/>
                </a:lnTo>
                <a:lnTo>
                  <a:pt x="0" y="313329"/>
                </a:lnTo>
                <a:lnTo>
                  <a:pt x="335928" y="313329"/>
                </a:lnTo>
                <a:lnTo>
                  <a:pt x="33592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4867475" y="5064621"/>
            <a:ext cx="1126049" cy="1258155"/>
          </a:xfrm>
          <a:prstGeom prst="rect">
            <a:avLst/>
          </a:prstGeom>
        </p:spPr>
      </p:pic>
      <p:sp>
        <p:nvSpPr>
          <p:cNvPr name="Freeform 8" id="8"/>
          <p:cNvSpPr/>
          <p:nvPr/>
        </p:nvSpPr>
        <p:spPr>
          <a:xfrm flipH="false" flipV="false" rot="0">
            <a:off x="15074959" y="719461"/>
            <a:ext cx="2193866" cy="362985"/>
          </a:xfrm>
          <a:custGeom>
            <a:avLst/>
            <a:gdLst/>
            <a:ahLst/>
            <a:cxnLst/>
            <a:rect r="r" b="b" t="t" l="l"/>
            <a:pathLst>
              <a:path h="362985" w="2193866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684608"/>
            <a:ext cx="1082363" cy="464432"/>
          </a:xfrm>
          <a:custGeom>
            <a:avLst/>
            <a:gdLst/>
            <a:ahLst/>
            <a:cxnLst/>
            <a:rect r="r" b="b" t="t" l="l"/>
            <a:pathLst>
              <a:path h="464432" w="1082363">
                <a:moveTo>
                  <a:pt x="0" y="0"/>
                </a:moveTo>
                <a:lnTo>
                  <a:pt x="1082363" y="0"/>
                </a:lnTo>
                <a:lnTo>
                  <a:pt x="1082363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03190" y="588745"/>
            <a:ext cx="1211480" cy="624416"/>
            <a:chOff x="0" y="0"/>
            <a:chExt cx="1615307" cy="83255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832555" y="18217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name="Freeform 12" id="12"/>
            <p:cNvSpPr/>
            <p:nvPr/>
          </p:nvSpPr>
          <p:spPr>
            <a:xfrm flipH="false" flipV="false" rot="2775787">
              <a:off x="121853" y="121853"/>
              <a:ext cx="588848" cy="588848"/>
            </a:xfrm>
            <a:custGeom>
              <a:avLst/>
              <a:gdLst/>
              <a:ahLst/>
              <a:cxnLst/>
              <a:rect r="r" b="b" t="t" l="l"/>
              <a:pathLst>
                <a:path h="588848" w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5660525" y="729709"/>
            <a:ext cx="862336" cy="327152"/>
            <a:chOff x="0" y="0"/>
            <a:chExt cx="1149782" cy="43620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367030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25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20313"/>
              <a:ext cx="367030" cy="332329"/>
            </a:xfrm>
            <a:custGeom>
              <a:avLst/>
              <a:gdLst/>
              <a:ahLst/>
              <a:cxnLst/>
              <a:rect r="r" b="b" t="t" l="l"/>
              <a:pathLst>
                <a:path h="332329" w="367030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4332564" y="703945"/>
            <a:ext cx="908861" cy="327152"/>
            <a:chOff x="0" y="0"/>
            <a:chExt cx="1211815" cy="43620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429063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name="Freeform 18" id="18"/>
            <p:cNvSpPr/>
            <p:nvPr/>
          </p:nvSpPr>
          <p:spPr>
            <a:xfrm flipH="false" flipV="false" rot="0">
              <a:off x="0" y="58413"/>
              <a:ext cx="429063" cy="332329"/>
            </a:xfrm>
            <a:custGeom>
              <a:avLst/>
              <a:gdLst/>
              <a:ahLst/>
              <a:cxnLst/>
              <a:rect r="r" b="b" t="t" l="l"/>
              <a:pathLst>
                <a:path h="332329" w="429063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028700" y="7295727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level 1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history record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5209095" y="6537478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410700" y="6537478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611225" y="6537478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true" flipV="false" rot="0">
            <a:off x="13405136" y="7740182"/>
            <a:ext cx="412177" cy="384449"/>
          </a:xfrm>
          <a:custGeom>
            <a:avLst/>
            <a:gdLst/>
            <a:ahLst/>
            <a:cxnLst/>
            <a:rect r="r" b="b" t="t" l="l"/>
            <a:pathLst>
              <a:path h="384449" w="412177">
                <a:moveTo>
                  <a:pt x="412178" y="0"/>
                </a:moveTo>
                <a:lnTo>
                  <a:pt x="0" y="0"/>
                </a:lnTo>
                <a:lnTo>
                  <a:pt x="0" y="384449"/>
                </a:lnTo>
                <a:lnTo>
                  <a:pt x="412178" y="384449"/>
                </a:lnTo>
                <a:lnTo>
                  <a:pt x="4121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19">
            <a:alphaModFix amt="70000"/>
          </a:blip>
          <a:srcRect l="0" t="0" r="0" b="0"/>
          <a:stretch>
            <a:fillRect/>
          </a:stretch>
        </p:blipFill>
        <p:spPr>
          <a:xfrm flipH="false" flipV="false" rot="0">
            <a:off x="2445614" y="5174413"/>
            <a:ext cx="823772" cy="1056411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0">
            <a:alphaModFix amt="70000"/>
          </a:blip>
          <a:srcRect l="0" t="0" r="0" b="0"/>
          <a:stretch>
            <a:fillRect/>
          </a:stretch>
        </p:blipFill>
        <p:spPr>
          <a:xfrm flipH="false" flipV="false" rot="0">
            <a:off x="10804522" y="5189929"/>
            <a:ext cx="869956" cy="1007540"/>
          </a:xfrm>
          <a:prstGeom prst="rect">
            <a:avLst/>
          </a:prstGeom>
        </p:spPr>
      </p:pic>
      <p:sp>
        <p:nvSpPr>
          <p:cNvPr name="TextBox 30" id="30"/>
          <p:cNvSpPr txBox="true"/>
          <p:nvPr/>
        </p:nvSpPr>
        <p:spPr>
          <a:xfrm rot="0">
            <a:off x="10277351" y="2944276"/>
            <a:ext cx="656399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CHOOSE A TOPIC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209095" y="7295727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level 2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game type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410700" y="7295727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level 3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e-sports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601700" y="7486637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level 4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streaming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59634" y="1910495"/>
            <a:ext cx="7931625" cy="249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85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LEVEL SELECTION</a:t>
            </a:r>
          </a:p>
        </p:txBody>
      </p:sp>
      <p:pic>
        <p:nvPicPr>
          <p:cNvPr name="Picture 35" id="35"/>
          <p:cNvPicPr>
            <a:picLocks noChangeAspect="true"/>
          </p:cNvPicPr>
          <p:nvPr/>
        </p:nvPicPr>
        <p:blipFill>
          <a:blip r:embed="rId21">
            <a:alphaModFix amt="70000"/>
          </a:blip>
          <a:srcRect l="0" t="0" r="0" b="0"/>
          <a:stretch>
            <a:fillRect/>
          </a:stretch>
        </p:blipFill>
        <p:spPr>
          <a:xfrm flipH="false" flipV="false" rot="0">
            <a:off x="6597310" y="5254994"/>
            <a:ext cx="772120" cy="87740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922452" y="3656724"/>
            <a:ext cx="2443096" cy="2443096"/>
          </a:xfrm>
          <a:prstGeom prst="rect">
            <a:avLst/>
          </a:prstGeom>
        </p:spPr>
      </p:pic>
      <p:sp>
        <p:nvSpPr>
          <p:cNvPr name="Freeform 7" id="7"/>
          <p:cNvSpPr/>
          <p:nvPr/>
        </p:nvSpPr>
        <p:spPr>
          <a:xfrm flipH="false" flipV="false" rot="0">
            <a:off x="1028700" y="684608"/>
            <a:ext cx="1082363" cy="464432"/>
          </a:xfrm>
          <a:custGeom>
            <a:avLst/>
            <a:gdLst/>
            <a:ahLst/>
            <a:cxnLst/>
            <a:rect r="r" b="b" t="t" l="l"/>
            <a:pathLst>
              <a:path h="464432" w="1082363">
                <a:moveTo>
                  <a:pt x="0" y="0"/>
                </a:moveTo>
                <a:lnTo>
                  <a:pt x="1082363" y="0"/>
                </a:lnTo>
                <a:lnTo>
                  <a:pt x="1082363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140776" y="6293599"/>
            <a:ext cx="2006448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LOADING...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8467725"/>
            <a:ext cx="16230600" cy="790575"/>
            <a:chOff x="0" y="0"/>
            <a:chExt cx="4274726" cy="2082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74726" cy="208217"/>
            </a:xfrm>
            <a:custGeom>
              <a:avLst/>
              <a:gdLst/>
              <a:ahLst/>
              <a:cxnLst/>
              <a:rect r="r" b="b" t="t" l="l"/>
              <a:pathLst>
                <a:path h="208217" w="4274726">
                  <a:moveTo>
                    <a:pt x="23373" y="0"/>
                  </a:moveTo>
                  <a:lnTo>
                    <a:pt x="4251353" y="0"/>
                  </a:lnTo>
                  <a:cubicBezTo>
                    <a:pt x="4264261" y="0"/>
                    <a:pt x="4274726" y="10464"/>
                    <a:pt x="4274726" y="23373"/>
                  </a:cubicBezTo>
                  <a:lnTo>
                    <a:pt x="4274726" y="184845"/>
                  </a:lnTo>
                  <a:cubicBezTo>
                    <a:pt x="4274726" y="197753"/>
                    <a:pt x="4264261" y="208217"/>
                    <a:pt x="4251353" y="208217"/>
                  </a:cubicBezTo>
                  <a:lnTo>
                    <a:pt x="23373" y="208217"/>
                  </a:lnTo>
                  <a:cubicBezTo>
                    <a:pt x="10464" y="208217"/>
                    <a:pt x="0" y="197753"/>
                    <a:pt x="0" y="184845"/>
                  </a:cubicBezTo>
                  <a:lnTo>
                    <a:pt x="0" y="23373"/>
                  </a:lnTo>
                  <a:cubicBezTo>
                    <a:pt x="0" y="10464"/>
                    <a:pt x="10464" y="0"/>
                    <a:pt x="233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CB34A5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274726" cy="23679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56970" y="8021243"/>
            <a:ext cx="854093" cy="44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  <a:spcBef>
                <a:spcPct val="0"/>
              </a:spcBef>
            </a:pPr>
            <a:r>
              <a:rPr lang="en-US" sz="3002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TIP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71178" y="8537512"/>
            <a:ext cx="12145645" cy="64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</a:pPr>
            <a:r>
              <a:rPr lang="en-US" sz="2199">
                <a:solidFill>
                  <a:srgbClr val="FFFFFF">
                    <a:alpha val="80784"/>
                  </a:srgbClr>
                </a:solidFill>
                <a:latin typeface="Arcade Gamer"/>
                <a:ea typeface="Arcade Gamer"/>
                <a:cs typeface="Arcade Gamer"/>
                <a:sym typeface="Arcade Gamer"/>
              </a:rPr>
              <a:t>WHAT ARE THE MOST VIEWED GAMES ON TWITCH IN RECENT YEARS?</a:t>
            </a:r>
          </a:p>
          <a:p>
            <a:pPr algn="ctr">
              <a:lnSpc>
                <a:spcPts val="2463"/>
              </a:lnSpc>
              <a:spcBef>
                <a:spcPct val="0"/>
              </a:spcBef>
            </a:pPr>
            <a:r>
              <a:rPr lang="en-US" sz="2199">
                <a:solidFill>
                  <a:srgbClr val="FFFFFF">
                    <a:alpha val="80784"/>
                  </a:srgbClr>
                </a:solidFill>
                <a:latin typeface="Arcade Gamer"/>
                <a:ea typeface="Arcade Gamer"/>
                <a:cs typeface="Arcade Gamer"/>
                <a:sym typeface="Arcade Gamer"/>
              </a:rPr>
              <a:t>IS THERE A TREND?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99511" y="1034740"/>
            <a:ext cx="2773680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D707">
                    <a:alpha val="69804"/>
                  </a:srgbClr>
                </a:solidFill>
                <a:latin typeface="Arcade Gamer"/>
                <a:ea typeface="Arcade Gamer"/>
                <a:cs typeface="Arcade Gamer"/>
                <a:sym typeface="Arcade Gamer"/>
              </a:rPr>
              <a:t>level 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15413" y="1571315"/>
            <a:ext cx="1456730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STREAMING TRENDs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405025"/>
            <a:ext cx="16240125" cy="7923759"/>
            <a:chOff x="0" y="0"/>
            <a:chExt cx="4277235" cy="20869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7235" cy="2086916"/>
            </a:xfrm>
            <a:custGeom>
              <a:avLst/>
              <a:gdLst/>
              <a:ahLst/>
              <a:cxnLst/>
              <a:rect r="r" b="b" t="t" l="l"/>
              <a:pathLst>
                <a:path h="2086916" w="4277235">
                  <a:moveTo>
                    <a:pt x="23359" y="0"/>
                  </a:moveTo>
                  <a:lnTo>
                    <a:pt x="4253876" y="0"/>
                  </a:lnTo>
                  <a:cubicBezTo>
                    <a:pt x="4260071" y="0"/>
                    <a:pt x="4266012" y="2461"/>
                    <a:pt x="4270393" y="6842"/>
                  </a:cubicBezTo>
                  <a:cubicBezTo>
                    <a:pt x="4274774" y="11222"/>
                    <a:pt x="4277235" y="17164"/>
                    <a:pt x="4277235" y="23359"/>
                  </a:cubicBezTo>
                  <a:lnTo>
                    <a:pt x="4277235" y="2063557"/>
                  </a:lnTo>
                  <a:cubicBezTo>
                    <a:pt x="4277235" y="2076458"/>
                    <a:pt x="4266776" y="2086916"/>
                    <a:pt x="4253876" y="2086916"/>
                  </a:cubicBezTo>
                  <a:lnTo>
                    <a:pt x="23359" y="2086916"/>
                  </a:lnTo>
                  <a:cubicBezTo>
                    <a:pt x="10458" y="2086916"/>
                    <a:pt x="0" y="2076458"/>
                    <a:pt x="0" y="2063557"/>
                  </a:cubicBezTo>
                  <a:lnTo>
                    <a:pt x="0" y="23359"/>
                  </a:lnTo>
                  <a:cubicBezTo>
                    <a:pt x="0" y="10458"/>
                    <a:pt x="10458" y="0"/>
                    <a:pt x="23359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CB34A5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7235" cy="212501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  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5074959" y="719461"/>
            <a:ext cx="2193866" cy="362985"/>
          </a:xfrm>
          <a:custGeom>
            <a:avLst/>
            <a:gdLst/>
            <a:ahLst/>
            <a:cxnLst/>
            <a:rect r="r" b="b" t="t" l="l"/>
            <a:pathLst>
              <a:path h="362985" w="2193866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684608"/>
            <a:ext cx="1082363" cy="464432"/>
          </a:xfrm>
          <a:custGeom>
            <a:avLst/>
            <a:gdLst/>
            <a:ahLst/>
            <a:cxnLst/>
            <a:rect r="r" b="b" t="t" l="l"/>
            <a:pathLst>
              <a:path h="464432" w="1082363">
                <a:moveTo>
                  <a:pt x="0" y="0"/>
                </a:moveTo>
                <a:lnTo>
                  <a:pt x="1082363" y="0"/>
                </a:lnTo>
                <a:lnTo>
                  <a:pt x="1082363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703190" y="588745"/>
            <a:ext cx="1211480" cy="624416"/>
            <a:chOff x="0" y="0"/>
            <a:chExt cx="1615307" cy="83255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832555" y="18217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2775787">
              <a:off x="121853" y="121853"/>
              <a:ext cx="588848" cy="588848"/>
            </a:xfrm>
            <a:custGeom>
              <a:avLst/>
              <a:gdLst/>
              <a:ahLst/>
              <a:cxnLst/>
              <a:rect r="r" b="b" t="t" l="l"/>
              <a:pathLst>
                <a:path h="588848" w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5660525" y="729709"/>
            <a:ext cx="862336" cy="327152"/>
            <a:chOff x="0" y="0"/>
            <a:chExt cx="1149782" cy="43620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367030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25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0" y="20313"/>
              <a:ext cx="367030" cy="332329"/>
            </a:xfrm>
            <a:custGeom>
              <a:avLst/>
              <a:gdLst/>
              <a:ahLst/>
              <a:cxnLst/>
              <a:rect r="r" b="b" t="t" l="l"/>
              <a:pathLst>
                <a:path h="332329" w="367030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4332564" y="703945"/>
            <a:ext cx="908861" cy="327152"/>
            <a:chOff x="0" y="0"/>
            <a:chExt cx="1211815" cy="43620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429063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0" y="58413"/>
              <a:ext cx="429063" cy="332329"/>
            </a:xfrm>
            <a:custGeom>
              <a:avLst/>
              <a:gdLst/>
              <a:ahLst/>
              <a:cxnLst/>
              <a:rect r="r" b="b" t="t" l="l"/>
              <a:pathLst>
                <a:path h="332329" w="429063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1759457" y="6495038"/>
            <a:ext cx="5083011" cy="2215959"/>
            <a:chOff x="0" y="0"/>
            <a:chExt cx="6777348" cy="2954612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3929719" y="1527492"/>
              <a:ext cx="968788" cy="648594"/>
              <a:chOff x="0" y="0"/>
              <a:chExt cx="191365" cy="12811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91365" cy="128117"/>
              </a:xfrm>
              <a:custGeom>
                <a:avLst/>
                <a:gdLst/>
                <a:ahLst/>
                <a:cxnLst/>
                <a:rect r="r" b="b" t="t" l="l"/>
                <a:pathLst>
                  <a:path h="128117" w="191365">
                    <a:moveTo>
                      <a:pt x="0" y="0"/>
                    </a:moveTo>
                    <a:lnTo>
                      <a:pt x="191365" y="0"/>
                    </a:lnTo>
                    <a:lnTo>
                      <a:pt x="191365" y="128117"/>
                    </a:lnTo>
                    <a:lnTo>
                      <a:pt x="0" y="128117"/>
                    </a:lnTo>
                    <a:close/>
                  </a:path>
                </a:pathLst>
              </a:custGeom>
              <a:solidFill>
                <a:srgbClr val="FFBD59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9525"/>
                <a:ext cx="191365" cy="118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91"/>
                  </a:lnSpc>
                </a:pPr>
                <a:r>
                  <a:rPr lang="en-US" sz="1599">
                    <a:solidFill>
                      <a:srgbClr val="000000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rPr>
                  <a:t>+1</a:t>
                </a: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4889878" y="1527492"/>
              <a:ext cx="968788" cy="648594"/>
              <a:chOff x="0" y="0"/>
              <a:chExt cx="191365" cy="128117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91365" cy="128117"/>
              </a:xfrm>
              <a:custGeom>
                <a:avLst/>
                <a:gdLst/>
                <a:ahLst/>
                <a:cxnLst/>
                <a:rect r="r" b="b" t="t" l="l"/>
                <a:pathLst>
                  <a:path h="128117" w="191365">
                    <a:moveTo>
                      <a:pt x="0" y="0"/>
                    </a:moveTo>
                    <a:lnTo>
                      <a:pt x="191365" y="0"/>
                    </a:lnTo>
                    <a:lnTo>
                      <a:pt x="191365" y="128117"/>
                    </a:lnTo>
                    <a:lnTo>
                      <a:pt x="0" y="128117"/>
                    </a:lnTo>
                    <a:close/>
                  </a:path>
                </a:pathLst>
              </a:custGeom>
              <a:solidFill>
                <a:srgbClr val="FFE24C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9525"/>
                <a:ext cx="191365" cy="118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91"/>
                  </a:lnSpc>
                </a:pPr>
                <a:r>
                  <a:rPr lang="en-US" sz="1599">
                    <a:solidFill>
                      <a:srgbClr val="000000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rPr>
                  <a:t>+2</a:t>
                </a: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0"/>
              <a:ext cx="6777348" cy="2954612"/>
              <a:chOff x="0" y="0"/>
              <a:chExt cx="1338735" cy="583627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338735" cy="583627"/>
              </a:xfrm>
              <a:custGeom>
                <a:avLst/>
                <a:gdLst/>
                <a:ahLst/>
                <a:cxnLst/>
                <a:rect r="r" b="b" t="t" l="l"/>
                <a:pathLst>
                  <a:path h="583627" w="1338735">
                    <a:moveTo>
                      <a:pt x="38077" y="0"/>
                    </a:moveTo>
                    <a:lnTo>
                      <a:pt x="1300658" y="0"/>
                    </a:lnTo>
                    <a:cubicBezTo>
                      <a:pt x="1321688" y="0"/>
                      <a:pt x="1338735" y="17048"/>
                      <a:pt x="1338735" y="38077"/>
                    </a:cubicBezTo>
                    <a:lnTo>
                      <a:pt x="1338735" y="545550"/>
                    </a:lnTo>
                    <a:cubicBezTo>
                      <a:pt x="1338735" y="566579"/>
                      <a:pt x="1321688" y="583627"/>
                      <a:pt x="1300658" y="583627"/>
                    </a:cubicBezTo>
                    <a:lnTo>
                      <a:pt x="38077" y="583627"/>
                    </a:lnTo>
                    <a:cubicBezTo>
                      <a:pt x="17048" y="583627"/>
                      <a:pt x="0" y="566579"/>
                      <a:pt x="0" y="545550"/>
                    </a:cubicBezTo>
                    <a:lnTo>
                      <a:pt x="0" y="38077"/>
                    </a:lnTo>
                    <a:cubicBezTo>
                      <a:pt x="0" y="17048"/>
                      <a:pt x="17048" y="0"/>
                      <a:pt x="3807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63D8"/>
                </a:solidFill>
                <a:prstDash val="solid"/>
                <a:round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19050"/>
                <a:ext cx="1338735" cy="60267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1049242" y="1527492"/>
              <a:ext cx="968788" cy="648594"/>
              <a:chOff x="0" y="0"/>
              <a:chExt cx="191365" cy="128117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91365" cy="128117"/>
              </a:xfrm>
              <a:custGeom>
                <a:avLst/>
                <a:gdLst/>
                <a:ahLst/>
                <a:cxnLst/>
                <a:rect r="r" b="b" t="t" l="l"/>
                <a:pathLst>
                  <a:path h="128117" w="191365">
                    <a:moveTo>
                      <a:pt x="0" y="0"/>
                    </a:moveTo>
                    <a:lnTo>
                      <a:pt x="191365" y="0"/>
                    </a:lnTo>
                    <a:lnTo>
                      <a:pt x="191365" y="128117"/>
                    </a:lnTo>
                    <a:lnTo>
                      <a:pt x="0" y="128117"/>
                    </a:lnTo>
                    <a:close/>
                  </a:path>
                </a:pathLst>
              </a:custGeom>
              <a:solidFill>
                <a:srgbClr val="822A69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9525"/>
                <a:ext cx="191365" cy="118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91"/>
                  </a:lnSpc>
                </a:pPr>
                <a:r>
                  <a:rPr lang="en-US" sz="1599">
                    <a:solidFill>
                      <a:srgbClr val="000000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rPr>
                  <a:t>-2</a:t>
                </a: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2009401" y="1527492"/>
              <a:ext cx="968788" cy="648594"/>
              <a:chOff x="0" y="0"/>
              <a:chExt cx="191365" cy="128117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91365" cy="128117"/>
              </a:xfrm>
              <a:custGeom>
                <a:avLst/>
                <a:gdLst/>
                <a:ahLst/>
                <a:cxnLst/>
                <a:rect r="r" b="b" t="t" l="l"/>
                <a:pathLst>
                  <a:path h="128117" w="191365">
                    <a:moveTo>
                      <a:pt x="0" y="0"/>
                    </a:moveTo>
                    <a:lnTo>
                      <a:pt x="191365" y="0"/>
                    </a:lnTo>
                    <a:lnTo>
                      <a:pt x="191365" y="128117"/>
                    </a:lnTo>
                    <a:lnTo>
                      <a:pt x="0" y="128117"/>
                    </a:lnTo>
                    <a:close/>
                  </a:path>
                </a:pathLst>
              </a:custGeom>
              <a:solidFill>
                <a:srgbClr val="CB34A5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9525"/>
                <a:ext cx="191365" cy="118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91"/>
                  </a:lnSpc>
                </a:pPr>
                <a:r>
                  <a:rPr lang="en-US" sz="1599">
                    <a:solidFill>
                      <a:srgbClr val="000000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rPr>
                  <a:t>-1</a:t>
                </a: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2969560" y="1527492"/>
              <a:ext cx="968788" cy="648594"/>
              <a:chOff x="0" y="0"/>
              <a:chExt cx="191365" cy="128117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191365" cy="128117"/>
              </a:xfrm>
              <a:custGeom>
                <a:avLst/>
                <a:gdLst/>
                <a:ahLst/>
                <a:cxnLst/>
                <a:rect r="r" b="b" t="t" l="l"/>
                <a:pathLst>
                  <a:path h="128117" w="191365">
                    <a:moveTo>
                      <a:pt x="0" y="0"/>
                    </a:moveTo>
                    <a:lnTo>
                      <a:pt x="191365" y="0"/>
                    </a:lnTo>
                    <a:lnTo>
                      <a:pt x="191365" y="128117"/>
                    </a:lnTo>
                    <a:lnTo>
                      <a:pt x="0" y="128117"/>
                    </a:lnTo>
                    <a:close/>
                  </a:path>
                </a:pathLst>
              </a:custGeom>
              <a:solidFill>
                <a:srgbClr val="F7F7F7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9525"/>
                <a:ext cx="191365" cy="118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91"/>
                  </a:lnSpc>
                </a:pPr>
                <a:r>
                  <a:rPr lang="en-US" sz="1599">
                    <a:solidFill>
                      <a:srgbClr val="000000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rPr>
                  <a:t>0</a:t>
                </a: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1411753" y="2255315"/>
              <a:ext cx="4084403" cy="313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9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5757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*</a:t>
              </a:r>
              <a:r>
                <a:rPr lang="en-US" sz="15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NEW GAME IN</a:t>
              </a:r>
              <a:r>
                <a:rPr lang="en-US" sz="1599">
                  <a:solidFill>
                    <a:srgbClr val="FFD707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 </a:t>
              </a:r>
              <a:r>
                <a:rPr lang="en-US" sz="1599">
                  <a:solidFill>
                    <a:srgbClr val="FF5757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RED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257208" y="385523"/>
              <a:ext cx="5238947" cy="313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91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PERIOD’S POSITION GAINING: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1759457" y="2841315"/>
            <a:ext cx="5083011" cy="2740734"/>
            <a:chOff x="0" y="0"/>
            <a:chExt cx="6777348" cy="3654313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6777348" cy="3654313"/>
              <a:chOff x="0" y="0"/>
              <a:chExt cx="1338735" cy="72184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1338735" cy="721840"/>
              </a:xfrm>
              <a:custGeom>
                <a:avLst/>
                <a:gdLst/>
                <a:ahLst/>
                <a:cxnLst/>
                <a:rect r="r" b="b" t="t" l="l"/>
                <a:pathLst>
                  <a:path h="721840" w="1338735">
                    <a:moveTo>
                      <a:pt x="38077" y="0"/>
                    </a:moveTo>
                    <a:lnTo>
                      <a:pt x="1300658" y="0"/>
                    </a:lnTo>
                    <a:cubicBezTo>
                      <a:pt x="1321688" y="0"/>
                      <a:pt x="1338735" y="17048"/>
                      <a:pt x="1338735" y="38077"/>
                    </a:cubicBezTo>
                    <a:lnTo>
                      <a:pt x="1338735" y="683762"/>
                    </a:lnTo>
                    <a:cubicBezTo>
                      <a:pt x="1338735" y="704792"/>
                      <a:pt x="1321688" y="721840"/>
                      <a:pt x="1300658" y="721840"/>
                    </a:cubicBezTo>
                    <a:lnTo>
                      <a:pt x="38077" y="721840"/>
                    </a:lnTo>
                    <a:cubicBezTo>
                      <a:pt x="17048" y="721840"/>
                      <a:pt x="0" y="704792"/>
                      <a:pt x="0" y="683762"/>
                    </a:cubicBezTo>
                    <a:lnTo>
                      <a:pt x="0" y="38077"/>
                    </a:lnTo>
                    <a:cubicBezTo>
                      <a:pt x="0" y="17048"/>
                      <a:pt x="17048" y="0"/>
                      <a:pt x="3807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63D8"/>
                </a:solidFill>
                <a:prstDash val="solid"/>
                <a:round/>
              </a:ln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19050"/>
                <a:ext cx="1338735" cy="7408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60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257307" y="2240639"/>
              <a:ext cx="315630" cy="273816"/>
              <a:chOff x="0" y="0"/>
              <a:chExt cx="819806" cy="7112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980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9806">
                    <a:moveTo>
                      <a:pt x="409903" y="0"/>
                    </a:moveTo>
                    <a:lnTo>
                      <a:pt x="819806" y="711200"/>
                    </a:lnTo>
                    <a:lnTo>
                      <a:pt x="0" y="711200"/>
                    </a:lnTo>
                    <a:lnTo>
                      <a:pt x="409903" y="0"/>
                    </a:ln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128095" y="320675"/>
                <a:ext cx="563617" cy="339725"/>
              </a:xfrm>
              <a:prstGeom prst="rect">
                <a:avLst/>
              </a:prstGeom>
            </p:spPr>
            <p:txBody>
              <a:bodyPr anchor="ctr" rtlCol="false" tIns="44984" lIns="44984" bIns="44984" rIns="44984"/>
              <a:lstStyle/>
              <a:p>
                <a:pPr algn="ctr">
                  <a:lnSpc>
                    <a:spcPts val="2463"/>
                  </a:lnSpc>
                </a:pPr>
              </a:p>
            </p:txBody>
          </p:sp>
        </p:grpSp>
        <p:grpSp>
          <p:nvGrpSpPr>
            <p:cNvPr name="Group 48" id="48"/>
            <p:cNvGrpSpPr/>
            <p:nvPr/>
          </p:nvGrpSpPr>
          <p:grpSpPr>
            <a:xfrm rot="0">
              <a:off x="257307" y="2691936"/>
              <a:ext cx="315630" cy="273816"/>
              <a:chOff x="0" y="0"/>
              <a:chExt cx="819806" cy="711200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81980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9806">
                    <a:moveTo>
                      <a:pt x="409903" y="711200"/>
                    </a:moveTo>
                    <a:lnTo>
                      <a:pt x="819806" y="0"/>
                    </a:lnTo>
                    <a:lnTo>
                      <a:pt x="0" y="0"/>
                    </a:lnTo>
                    <a:lnTo>
                      <a:pt x="409903" y="711200"/>
                    </a:lnTo>
                    <a:close/>
                  </a:path>
                </a:pathLst>
              </a:custGeom>
              <a:solidFill>
                <a:srgbClr val="FF5757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128095" y="41275"/>
                <a:ext cx="563617" cy="339725"/>
              </a:xfrm>
              <a:prstGeom prst="rect">
                <a:avLst/>
              </a:prstGeom>
            </p:spPr>
            <p:txBody>
              <a:bodyPr anchor="ctr" rtlCol="false" tIns="44984" lIns="44984" bIns="44984" rIns="44984"/>
              <a:lstStyle/>
              <a:p>
                <a:pPr algn="ctr">
                  <a:lnSpc>
                    <a:spcPts val="2463"/>
                  </a:lnSpc>
                </a:pPr>
              </a:p>
            </p:txBody>
          </p:sp>
        </p:grpSp>
        <p:grpSp>
          <p:nvGrpSpPr>
            <p:cNvPr name="Group 51" id="51"/>
            <p:cNvGrpSpPr/>
            <p:nvPr/>
          </p:nvGrpSpPr>
          <p:grpSpPr>
            <a:xfrm rot="0">
              <a:off x="257307" y="3041952"/>
              <a:ext cx="315630" cy="312933"/>
              <a:chOff x="0" y="0"/>
              <a:chExt cx="819806" cy="812800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819806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9806">
                    <a:moveTo>
                      <a:pt x="409903" y="0"/>
                    </a:moveTo>
                    <a:lnTo>
                      <a:pt x="540333" y="277085"/>
                    </a:lnTo>
                    <a:lnTo>
                      <a:pt x="819806" y="406400"/>
                    </a:lnTo>
                    <a:lnTo>
                      <a:pt x="540333" y="535715"/>
                    </a:lnTo>
                    <a:lnTo>
                      <a:pt x="409903" y="812800"/>
                    </a:lnTo>
                    <a:lnTo>
                      <a:pt x="279473" y="535715"/>
                    </a:lnTo>
                    <a:lnTo>
                      <a:pt x="0" y="406400"/>
                    </a:lnTo>
                    <a:lnTo>
                      <a:pt x="279473" y="277085"/>
                    </a:lnTo>
                    <a:lnTo>
                      <a:pt x="409903" y="0"/>
                    </a:lnTo>
                    <a:close/>
                  </a:path>
                </a:pathLst>
              </a:custGeom>
              <a:solidFill>
                <a:srgbClr val="FFD707"/>
              </a:soli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192142" y="180975"/>
                <a:ext cx="435522" cy="441325"/>
              </a:xfrm>
              <a:prstGeom prst="rect">
                <a:avLst/>
              </a:prstGeom>
            </p:spPr>
            <p:txBody>
              <a:bodyPr anchor="ctr" rtlCol="false" tIns="44984" lIns="44984" bIns="44984" rIns="44984"/>
              <a:lstStyle/>
              <a:p>
                <a:pPr algn="ctr">
                  <a:lnSpc>
                    <a:spcPts val="2463"/>
                  </a:lnSpc>
                </a:pPr>
              </a:p>
            </p:txBody>
          </p:sp>
        </p:grpSp>
        <p:sp>
          <p:nvSpPr>
            <p:cNvPr name="TextBox 54" id="54"/>
            <p:cNvSpPr txBox="true"/>
            <p:nvPr/>
          </p:nvSpPr>
          <p:spPr>
            <a:xfrm rot="0">
              <a:off x="834511" y="2282445"/>
              <a:ext cx="5685728" cy="282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8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MORE VIEWS THAN PREVIOUS PERIOD</a:t>
              </a:r>
            </a:p>
          </p:txBody>
        </p:sp>
        <p:sp>
          <p:nvSpPr>
            <p:cNvPr name="TextBox 55" id="55"/>
            <p:cNvSpPr txBox="true"/>
            <p:nvPr/>
          </p:nvSpPr>
          <p:spPr>
            <a:xfrm rot="0">
              <a:off x="834511" y="2682411"/>
              <a:ext cx="5685728" cy="282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8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LESS VIEWS THAN PREVIOUS PERIOD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0">
              <a:off x="834511" y="3065406"/>
              <a:ext cx="4360384" cy="282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8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NEW GAME FOR THE PERIOD</a:t>
              </a:r>
            </a:p>
          </p:txBody>
        </p:sp>
        <p:sp>
          <p:nvSpPr>
            <p:cNvPr name="TextBox 57" id="57"/>
            <p:cNvSpPr txBox="true"/>
            <p:nvPr/>
          </p:nvSpPr>
          <p:spPr>
            <a:xfrm rot="0">
              <a:off x="257307" y="941738"/>
              <a:ext cx="6393492" cy="907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1599">
                  <a:solidFill>
                    <a:srgbClr val="FF914D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VIEWS </a:t>
              </a:r>
              <a:r>
                <a:rPr lang="en-US" sz="1599">
                  <a:solidFill>
                    <a:srgbClr val="FDFEFE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ARE EXPRESSED IN BILLIONS</a:t>
              </a:r>
            </a:p>
            <a:p>
              <a:pPr algn="l">
                <a:lnSpc>
                  <a:spcPts val="2879"/>
                </a:lnSpc>
              </a:pPr>
              <a:r>
                <a:rPr lang="en-US" sz="1599">
                  <a:solidFill>
                    <a:srgbClr val="FDFEFE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OF MINUTES PER PERIOD</a:t>
              </a:r>
            </a:p>
          </p:txBody>
        </p:sp>
        <p:sp>
          <p:nvSpPr>
            <p:cNvPr name="TextBox 58" id="58"/>
            <p:cNvSpPr txBox="true"/>
            <p:nvPr/>
          </p:nvSpPr>
          <p:spPr>
            <a:xfrm rot="0">
              <a:off x="257208" y="280378"/>
              <a:ext cx="2304852" cy="37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IN </a:t>
              </a:r>
              <a:r>
                <a:rPr lang="en-US" sz="1800">
                  <a:solidFill>
                    <a:srgbClr val="FF914D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ORANGE</a:t>
              </a: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: </a:t>
              </a:r>
            </a:p>
          </p:txBody>
        </p:sp>
      </p:grpSp>
      <p:sp>
        <p:nvSpPr>
          <p:cNvPr name="TextBox 59" id="59"/>
          <p:cNvSpPr txBox="true"/>
          <p:nvPr/>
        </p:nvSpPr>
        <p:spPr>
          <a:xfrm rot="0">
            <a:off x="1425354" y="1580782"/>
            <a:ext cx="11880408" cy="642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4"/>
              </a:lnSpc>
            </a:pPr>
            <a:r>
              <a:rPr lang="en-US" sz="42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TOP 5 REALLY IS HARDSTUCK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425354" y="2198730"/>
            <a:ext cx="14933176" cy="204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68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Twitch’s Top 5 Games per period (3 years), measured in total bilions minutes watched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4443837" y="9319259"/>
            <a:ext cx="2824988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63"/>
              </a:lnSpc>
              <a:spcBef>
                <a:spcPct val="0"/>
              </a:spcBef>
            </a:pPr>
            <a:r>
              <a:rPr lang="en-US" sz="2199">
                <a:solidFill>
                  <a:srgbClr val="EEEFEF"/>
                </a:solidFill>
                <a:latin typeface="Telegraf"/>
                <a:ea typeface="Telegraf"/>
                <a:cs typeface="Telegraf"/>
                <a:sym typeface="Telegraf"/>
              </a:rPr>
              <a:t>Source </a:t>
            </a:r>
            <a:r>
              <a:rPr lang="en-US" sz="2199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: Twitch API 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2344202" y="3771651"/>
            <a:ext cx="2481905" cy="44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7"/>
              </a:lnSpc>
            </a:pPr>
            <a:r>
              <a:rPr lang="en-US" sz="2833">
                <a:solidFill>
                  <a:srgbClr val="F7F7F7"/>
                </a:solidFill>
                <a:latin typeface="Arcade Gamer"/>
                <a:ea typeface="Arcade Gamer"/>
                <a:cs typeface="Arcade Gamer"/>
                <a:sym typeface="Arcade Gamer"/>
              </a:rPr>
              <a:t>LOL</a:t>
            </a:r>
          </a:p>
          <a:p>
            <a:pPr algn="ctr">
              <a:lnSpc>
                <a:spcPts val="3967"/>
              </a:lnSpc>
            </a:pPr>
          </a:p>
          <a:p>
            <a:pPr algn="ctr">
              <a:lnSpc>
                <a:spcPts val="3967"/>
              </a:lnSpc>
            </a:pPr>
            <a:r>
              <a:rPr lang="en-US" sz="2833">
                <a:solidFill>
                  <a:srgbClr val="FF5757"/>
                </a:solidFill>
                <a:latin typeface="Arcade Gamer"/>
                <a:ea typeface="Arcade Gamer"/>
                <a:cs typeface="Arcade Gamer"/>
                <a:sym typeface="Arcade Gamer"/>
              </a:rPr>
              <a:t>GTA V</a:t>
            </a:r>
          </a:p>
          <a:p>
            <a:pPr algn="ctr">
              <a:lnSpc>
                <a:spcPts val="3967"/>
              </a:lnSpc>
            </a:pPr>
          </a:p>
          <a:p>
            <a:pPr algn="ctr">
              <a:lnSpc>
                <a:spcPts val="3967"/>
              </a:lnSpc>
            </a:pPr>
            <a:r>
              <a:rPr lang="en-US" sz="2833">
                <a:solidFill>
                  <a:srgbClr val="F7F7F7"/>
                </a:solidFill>
                <a:latin typeface="Arcade Gamer"/>
                <a:ea typeface="Arcade Gamer"/>
                <a:cs typeface="Arcade Gamer"/>
                <a:sym typeface="Arcade Gamer"/>
              </a:rPr>
              <a:t>FORTNITE</a:t>
            </a:r>
          </a:p>
          <a:p>
            <a:pPr algn="ctr">
              <a:lnSpc>
                <a:spcPts val="3967"/>
              </a:lnSpc>
            </a:pPr>
          </a:p>
          <a:p>
            <a:pPr algn="ctr">
              <a:lnSpc>
                <a:spcPts val="3967"/>
              </a:lnSpc>
            </a:pPr>
            <a:r>
              <a:rPr lang="en-US" sz="2833">
                <a:solidFill>
                  <a:srgbClr val="F7F7F7"/>
                </a:solidFill>
                <a:latin typeface="Arcade Gamer"/>
                <a:ea typeface="Arcade Gamer"/>
                <a:cs typeface="Arcade Gamer"/>
                <a:sym typeface="Arcade Gamer"/>
              </a:rPr>
              <a:t>CS-GO</a:t>
            </a:r>
          </a:p>
          <a:p>
            <a:pPr algn="ctr">
              <a:lnSpc>
                <a:spcPts val="3967"/>
              </a:lnSpc>
            </a:pPr>
          </a:p>
          <a:p>
            <a:pPr algn="ctr">
              <a:lnSpc>
                <a:spcPts val="3967"/>
              </a:lnSpc>
            </a:pPr>
            <a:r>
              <a:rPr lang="en-US" sz="2833">
                <a:solidFill>
                  <a:srgbClr val="FF5757"/>
                </a:solidFill>
                <a:latin typeface="Arcade Gamer"/>
                <a:ea typeface="Arcade Gamer"/>
                <a:cs typeface="Arcade Gamer"/>
                <a:sym typeface="Arcade Gamer"/>
              </a:rPr>
              <a:t>VALORANT</a:t>
            </a:r>
          </a:p>
        </p:txBody>
      </p:sp>
      <p:grpSp>
        <p:nvGrpSpPr>
          <p:cNvPr name="Group 63" id="63"/>
          <p:cNvGrpSpPr/>
          <p:nvPr/>
        </p:nvGrpSpPr>
        <p:grpSpPr>
          <a:xfrm rot="0">
            <a:off x="4639920" y="4301129"/>
            <a:ext cx="234699" cy="205362"/>
            <a:chOff x="0" y="0"/>
            <a:chExt cx="812800" cy="7112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anchor="ctr" rtlCol="false" tIns="44984" lIns="44984" bIns="44984" rIns="44984"/>
            <a:lstStyle/>
            <a:p>
              <a:pPr algn="ctr">
                <a:lnSpc>
                  <a:spcPts val="2463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4639920" y="6302766"/>
            <a:ext cx="234699" cy="205362"/>
            <a:chOff x="0" y="0"/>
            <a:chExt cx="812800" cy="7112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anchor="ctr" rtlCol="false" tIns="44984" lIns="44984" bIns="44984" rIns="44984"/>
            <a:lstStyle/>
            <a:p>
              <a:pPr algn="ctr">
                <a:lnSpc>
                  <a:spcPts val="2463"/>
                </a:lnSpc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4639920" y="7288916"/>
            <a:ext cx="234699" cy="205362"/>
            <a:chOff x="0" y="0"/>
            <a:chExt cx="812800" cy="7112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anchor="ctr" rtlCol="false" tIns="44984" lIns="44984" bIns="44984" rIns="44984"/>
            <a:lstStyle/>
            <a:p>
              <a:pPr algn="ctr">
                <a:lnSpc>
                  <a:spcPts val="2463"/>
                </a:lnSpc>
              </a:pPr>
            </a:p>
          </p:txBody>
        </p:sp>
      </p:grpSp>
      <p:sp>
        <p:nvSpPr>
          <p:cNvPr name="TextBox 72" id="72"/>
          <p:cNvSpPr txBox="true"/>
          <p:nvPr/>
        </p:nvSpPr>
        <p:spPr>
          <a:xfrm rot="0">
            <a:off x="3585155" y="8075200"/>
            <a:ext cx="1054766" cy="441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4"/>
              </a:lnSpc>
            </a:pPr>
            <a:r>
              <a:rPr lang="en-US" sz="1593">
                <a:solidFill>
                  <a:srgbClr val="FF914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10.59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3585155" y="5099887"/>
            <a:ext cx="1054766" cy="441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4"/>
              </a:lnSpc>
            </a:pPr>
            <a:r>
              <a:rPr lang="en-US" sz="1593">
                <a:solidFill>
                  <a:srgbClr val="FF914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19.66</a:t>
            </a:r>
          </a:p>
        </p:txBody>
      </p:sp>
      <p:grpSp>
        <p:nvGrpSpPr>
          <p:cNvPr name="Group 74" id="74"/>
          <p:cNvGrpSpPr/>
          <p:nvPr/>
        </p:nvGrpSpPr>
        <p:grpSpPr>
          <a:xfrm rot="0">
            <a:off x="4639920" y="5287279"/>
            <a:ext cx="234699" cy="234699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D707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190500" y="180975"/>
              <a:ext cx="431800" cy="441325"/>
            </a:xfrm>
            <a:prstGeom prst="rect">
              <a:avLst/>
            </a:prstGeom>
          </p:spPr>
          <p:txBody>
            <a:bodyPr anchor="ctr" rtlCol="false" tIns="44984" lIns="44984" bIns="44984" rIns="44984"/>
            <a:lstStyle/>
            <a:p>
              <a:pPr algn="ctr">
                <a:lnSpc>
                  <a:spcPts val="2463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4639920" y="8275065"/>
            <a:ext cx="234699" cy="234699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D707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190500" y="180975"/>
              <a:ext cx="431800" cy="441325"/>
            </a:xfrm>
            <a:prstGeom prst="rect">
              <a:avLst/>
            </a:prstGeom>
          </p:spPr>
          <p:txBody>
            <a:bodyPr anchor="ctr" rtlCol="false" tIns="44984" lIns="44984" bIns="44984" rIns="44984"/>
            <a:lstStyle/>
            <a:p>
              <a:pPr algn="ctr">
                <a:lnSpc>
                  <a:spcPts val="2463"/>
                </a:lnSpc>
              </a:pPr>
            </a:p>
          </p:txBody>
        </p:sp>
      </p:grpSp>
      <p:sp>
        <p:nvSpPr>
          <p:cNvPr name="TextBox 80" id="80"/>
          <p:cNvSpPr txBox="true"/>
          <p:nvPr/>
        </p:nvSpPr>
        <p:spPr>
          <a:xfrm rot="0">
            <a:off x="3585155" y="4108116"/>
            <a:ext cx="1054766" cy="441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4"/>
              </a:lnSpc>
            </a:pPr>
            <a:r>
              <a:rPr lang="en-US" sz="1593">
                <a:solidFill>
                  <a:srgbClr val="FF914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26.44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3585155" y="7083429"/>
            <a:ext cx="1054766" cy="441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4"/>
              </a:lnSpc>
            </a:pPr>
            <a:r>
              <a:rPr lang="en-US" sz="1593">
                <a:solidFill>
                  <a:srgbClr val="FF914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11.63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3585155" y="6091658"/>
            <a:ext cx="1054766" cy="441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4"/>
              </a:lnSpc>
            </a:pPr>
            <a:r>
              <a:rPr lang="en-US" sz="1593">
                <a:solidFill>
                  <a:srgbClr val="FF914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18.52</a:t>
            </a:r>
          </a:p>
        </p:txBody>
      </p:sp>
      <p:grpSp>
        <p:nvGrpSpPr>
          <p:cNvPr name="Group 83" id="83"/>
          <p:cNvGrpSpPr/>
          <p:nvPr/>
        </p:nvGrpSpPr>
        <p:grpSpPr>
          <a:xfrm rot="0">
            <a:off x="10076994" y="4301129"/>
            <a:ext cx="234699" cy="205362"/>
            <a:chOff x="0" y="0"/>
            <a:chExt cx="812800" cy="711200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anchor="ctr" rtlCol="false" tIns="44984" lIns="44984" bIns="44984" rIns="44984"/>
            <a:lstStyle/>
            <a:p>
              <a:pPr algn="ctr">
                <a:lnSpc>
                  <a:spcPts val="2463"/>
                </a:lnSpc>
              </a:pP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10076994" y="6302766"/>
            <a:ext cx="234699" cy="205362"/>
            <a:chOff x="0" y="0"/>
            <a:chExt cx="812800" cy="71120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anchor="ctr" rtlCol="false" tIns="44984" lIns="44984" bIns="44984" rIns="44984"/>
            <a:lstStyle/>
            <a:p>
              <a:pPr algn="ctr">
                <a:lnSpc>
                  <a:spcPts val="2463"/>
                </a:lnSpc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10076994" y="7288916"/>
            <a:ext cx="234699" cy="205362"/>
            <a:chOff x="0" y="0"/>
            <a:chExt cx="812800" cy="711200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anchor="ctr" rtlCol="false" tIns="44984" lIns="44984" bIns="44984" rIns="44984"/>
            <a:lstStyle/>
            <a:p>
              <a:pPr algn="ctr">
                <a:lnSpc>
                  <a:spcPts val="2463"/>
                </a:lnSpc>
              </a:pP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10076994" y="5287279"/>
            <a:ext cx="234699" cy="205362"/>
            <a:chOff x="0" y="0"/>
            <a:chExt cx="812800" cy="711200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94" id="94"/>
            <p:cNvSpPr txBox="true"/>
            <p:nvPr/>
          </p:nvSpPr>
          <p:spPr>
            <a:xfrm>
              <a:off x="127000" y="41275"/>
              <a:ext cx="558800" cy="339725"/>
            </a:xfrm>
            <a:prstGeom prst="rect">
              <a:avLst/>
            </a:prstGeom>
          </p:spPr>
          <p:txBody>
            <a:bodyPr anchor="ctr" rtlCol="false" tIns="44984" lIns="44984" bIns="44984" rIns="44984"/>
            <a:lstStyle/>
            <a:p>
              <a:pPr algn="ctr">
                <a:lnSpc>
                  <a:spcPts val="2463"/>
                </a:lnSpc>
              </a:pPr>
            </a:p>
          </p:txBody>
        </p:sp>
      </p:grpSp>
      <p:grpSp>
        <p:nvGrpSpPr>
          <p:cNvPr name="Group 95" id="95"/>
          <p:cNvGrpSpPr/>
          <p:nvPr/>
        </p:nvGrpSpPr>
        <p:grpSpPr>
          <a:xfrm rot="0">
            <a:off x="10076994" y="8275065"/>
            <a:ext cx="234699" cy="205362"/>
            <a:chOff x="0" y="0"/>
            <a:chExt cx="812800" cy="711200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97" id="97"/>
            <p:cNvSpPr txBox="true"/>
            <p:nvPr/>
          </p:nvSpPr>
          <p:spPr>
            <a:xfrm>
              <a:off x="127000" y="41275"/>
              <a:ext cx="558800" cy="339725"/>
            </a:xfrm>
            <a:prstGeom prst="rect">
              <a:avLst/>
            </a:prstGeom>
          </p:spPr>
          <p:txBody>
            <a:bodyPr anchor="ctr" rtlCol="false" tIns="44984" lIns="44984" bIns="44984" rIns="44984"/>
            <a:lstStyle/>
            <a:p>
              <a:pPr algn="ctr">
                <a:lnSpc>
                  <a:spcPts val="2463"/>
                </a:lnSpc>
              </a:pPr>
            </a:p>
          </p:txBody>
        </p:sp>
      </p:grpSp>
      <p:sp>
        <p:nvSpPr>
          <p:cNvPr name="TextBox 98" id="98"/>
          <p:cNvSpPr txBox="true"/>
          <p:nvPr/>
        </p:nvSpPr>
        <p:spPr>
          <a:xfrm rot="0">
            <a:off x="7938015" y="3771651"/>
            <a:ext cx="2527289" cy="44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7"/>
              </a:lnSpc>
            </a:pPr>
            <a:r>
              <a:rPr lang="en-US" sz="2833">
                <a:solidFill>
                  <a:srgbClr val="FFBD59"/>
                </a:solidFill>
                <a:latin typeface="Arcade Gamer"/>
                <a:ea typeface="Arcade Gamer"/>
                <a:cs typeface="Arcade Gamer"/>
                <a:sym typeface="Arcade Gamer"/>
              </a:rPr>
              <a:t>GTA V</a:t>
            </a:r>
          </a:p>
          <a:p>
            <a:pPr algn="ctr">
              <a:lnSpc>
                <a:spcPts val="3967"/>
              </a:lnSpc>
            </a:pPr>
          </a:p>
          <a:p>
            <a:pPr algn="ctr">
              <a:lnSpc>
                <a:spcPts val="3967"/>
              </a:lnSpc>
            </a:pPr>
            <a:r>
              <a:rPr lang="en-US" sz="2833">
                <a:solidFill>
                  <a:srgbClr val="CB34A5"/>
                </a:solidFill>
                <a:latin typeface="Arcade Gamer"/>
                <a:ea typeface="Arcade Gamer"/>
                <a:cs typeface="Arcade Gamer"/>
                <a:sym typeface="Arcade Gamer"/>
              </a:rPr>
              <a:t>LOL</a:t>
            </a:r>
          </a:p>
          <a:p>
            <a:pPr algn="ctr">
              <a:lnSpc>
                <a:spcPts val="3967"/>
              </a:lnSpc>
            </a:pPr>
          </a:p>
          <a:p>
            <a:pPr algn="ctr">
              <a:lnSpc>
                <a:spcPts val="3967"/>
              </a:lnSpc>
            </a:pPr>
            <a:r>
              <a:rPr lang="en-US" sz="2833">
                <a:solidFill>
                  <a:srgbClr val="FFE24C"/>
                </a:solidFill>
                <a:latin typeface="Arcade Gamer"/>
                <a:ea typeface="Arcade Gamer"/>
                <a:cs typeface="Arcade Gamer"/>
                <a:sym typeface="Arcade Gamer"/>
              </a:rPr>
              <a:t>VALORANT</a:t>
            </a:r>
          </a:p>
          <a:p>
            <a:pPr algn="ctr">
              <a:lnSpc>
                <a:spcPts val="3967"/>
              </a:lnSpc>
            </a:pPr>
          </a:p>
          <a:p>
            <a:pPr algn="ctr">
              <a:lnSpc>
                <a:spcPts val="3967"/>
              </a:lnSpc>
            </a:pPr>
            <a:r>
              <a:rPr lang="en-US" sz="2833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CS-GO</a:t>
            </a:r>
          </a:p>
          <a:p>
            <a:pPr algn="ctr">
              <a:lnSpc>
                <a:spcPts val="3967"/>
              </a:lnSpc>
            </a:pPr>
          </a:p>
          <a:p>
            <a:pPr algn="ctr">
              <a:lnSpc>
                <a:spcPts val="3967"/>
              </a:lnSpc>
            </a:pPr>
            <a:r>
              <a:rPr lang="en-US" sz="2833">
                <a:solidFill>
                  <a:srgbClr val="822A69"/>
                </a:solidFill>
                <a:latin typeface="Arcade Gamer"/>
                <a:ea typeface="Arcade Gamer"/>
                <a:cs typeface="Arcade Gamer"/>
                <a:sym typeface="Arcade Gamer"/>
              </a:rPr>
              <a:t>FORTNITE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9022228" y="8075040"/>
            <a:ext cx="1054766" cy="441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4"/>
              </a:lnSpc>
            </a:pPr>
            <a:r>
              <a:rPr lang="en-US" sz="1593">
                <a:solidFill>
                  <a:srgbClr val="FF914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11.23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9022228" y="4107957"/>
            <a:ext cx="1054766" cy="441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4"/>
              </a:lnSpc>
            </a:pPr>
            <a:r>
              <a:rPr lang="en-US" sz="1593">
                <a:solidFill>
                  <a:srgbClr val="FF914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25.13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9022228" y="7083269"/>
            <a:ext cx="1054766" cy="441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4"/>
              </a:lnSpc>
            </a:pPr>
            <a:r>
              <a:rPr lang="en-US" sz="1593">
                <a:solidFill>
                  <a:srgbClr val="FF914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12.33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9022228" y="6091499"/>
            <a:ext cx="1054766" cy="441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4"/>
              </a:lnSpc>
            </a:pPr>
            <a:r>
              <a:rPr lang="en-US" sz="1593">
                <a:solidFill>
                  <a:srgbClr val="FF914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18.10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9022228" y="5099728"/>
            <a:ext cx="1054766" cy="441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4"/>
              </a:lnSpc>
            </a:pPr>
            <a:r>
              <a:rPr lang="en-US" sz="1593">
                <a:solidFill>
                  <a:srgbClr val="FF914D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24.85</a:t>
            </a:r>
          </a:p>
        </p:txBody>
      </p:sp>
      <p:grpSp>
        <p:nvGrpSpPr>
          <p:cNvPr name="Group 104" id="104"/>
          <p:cNvGrpSpPr/>
          <p:nvPr/>
        </p:nvGrpSpPr>
        <p:grpSpPr>
          <a:xfrm rot="0">
            <a:off x="2042105" y="3035422"/>
            <a:ext cx="3086100" cy="628345"/>
            <a:chOff x="0" y="0"/>
            <a:chExt cx="812800" cy="165490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812800" cy="165490"/>
            </a:xfrm>
            <a:custGeom>
              <a:avLst/>
              <a:gdLst/>
              <a:ahLst/>
              <a:cxnLst/>
              <a:rect r="r" b="b" t="t" l="l"/>
              <a:pathLst>
                <a:path h="165490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15317"/>
                  </a:lnTo>
                  <a:cubicBezTo>
                    <a:pt x="812800" y="128624"/>
                    <a:pt x="807514" y="141386"/>
                    <a:pt x="798105" y="150795"/>
                  </a:cubicBezTo>
                  <a:cubicBezTo>
                    <a:pt x="788695" y="160204"/>
                    <a:pt x="775934" y="165490"/>
                    <a:pt x="762627" y="165490"/>
                  </a:cubicBezTo>
                  <a:lnTo>
                    <a:pt x="50173" y="165490"/>
                  </a:lnTo>
                  <a:cubicBezTo>
                    <a:pt x="36866" y="165490"/>
                    <a:pt x="24105" y="160204"/>
                    <a:pt x="14695" y="150795"/>
                  </a:cubicBezTo>
                  <a:cubicBezTo>
                    <a:pt x="5286" y="141386"/>
                    <a:pt x="0" y="128624"/>
                    <a:pt x="0" y="115317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63D8"/>
              </a:solidFill>
              <a:prstDash val="solid"/>
              <a:miter/>
            </a:ln>
          </p:spPr>
        </p:sp>
        <p:sp>
          <p:nvSpPr>
            <p:cNvPr name="TextBox 106" id="106"/>
            <p:cNvSpPr txBox="true"/>
            <p:nvPr/>
          </p:nvSpPr>
          <p:spPr>
            <a:xfrm>
              <a:off x="0" y="-9525"/>
              <a:ext cx="812800" cy="175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  <a:r>
                <a:rPr lang="en-US" sz="2400">
                  <a:solidFill>
                    <a:srgbClr val="FF63D8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2019-2021</a:t>
              </a:r>
            </a:p>
          </p:txBody>
        </p:sp>
      </p:grpSp>
      <p:grpSp>
        <p:nvGrpSpPr>
          <p:cNvPr name="Group 107" id="107"/>
          <p:cNvGrpSpPr/>
          <p:nvPr/>
        </p:nvGrpSpPr>
        <p:grpSpPr>
          <a:xfrm rot="0">
            <a:off x="7658610" y="3035422"/>
            <a:ext cx="3086100" cy="628345"/>
            <a:chOff x="0" y="0"/>
            <a:chExt cx="812800" cy="165490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812800" cy="165490"/>
            </a:xfrm>
            <a:custGeom>
              <a:avLst/>
              <a:gdLst/>
              <a:ahLst/>
              <a:cxnLst/>
              <a:rect r="r" b="b" t="t" l="l"/>
              <a:pathLst>
                <a:path h="165490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15317"/>
                  </a:lnTo>
                  <a:cubicBezTo>
                    <a:pt x="812800" y="128624"/>
                    <a:pt x="807514" y="141386"/>
                    <a:pt x="798105" y="150795"/>
                  </a:cubicBezTo>
                  <a:cubicBezTo>
                    <a:pt x="788695" y="160204"/>
                    <a:pt x="775934" y="165490"/>
                    <a:pt x="762627" y="165490"/>
                  </a:cubicBezTo>
                  <a:lnTo>
                    <a:pt x="50173" y="165490"/>
                  </a:lnTo>
                  <a:cubicBezTo>
                    <a:pt x="36866" y="165490"/>
                    <a:pt x="24105" y="160204"/>
                    <a:pt x="14695" y="150795"/>
                  </a:cubicBezTo>
                  <a:cubicBezTo>
                    <a:pt x="5286" y="141386"/>
                    <a:pt x="0" y="128624"/>
                    <a:pt x="0" y="115317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63D8"/>
              </a:solidFill>
              <a:prstDash val="solid"/>
              <a:miter/>
            </a:ln>
          </p:spPr>
        </p:sp>
        <p:sp>
          <p:nvSpPr>
            <p:cNvPr name="TextBox 109" id="109"/>
            <p:cNvSpPr txBox="true"/>
            <p:nvPr/>
          </p:nvSpPr>
          <p:spPr>
            <a:xfrm>
              <a:off x="0" y="-9525"/>
              <a:ext cx="812800" cy="175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  <a:r>
                <a:rPr lang="en-US" sz="2400">
                  <a:solidFill>
                    <a:srgbClr val="FF63D8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2022-2024</a:t>
              </a:r>
            </a:p>
          </p:txBody>
        </p:sp>
      </p:grpSp>
      <p:sp>
        <p:nvSpPr>
          <p:cNvPr name="Freeform 110" id="110"/>
          <p:cNvSpPr/>
          <p:nvPr/>
        </p:nvSpPr>
        <p:spPr>
          <a:xfrm flipH="false" flipV="false" rot="5400000">
            <a:off x="7990272" y="3874414"/>
            <a:ext cx="506549" cy="472472"/>
          </a:xfrm>
          <a:custGeom>
            <a:avLst/>
            <a:gdLst/>
            <a:ahLst/>
            <a:cxnLst/>
            <a:rect r="r" b="b" t="t" l="l"/>
            <a:pathLst>
              <a:path h="472472" w="506549">
                <a:moveTo>
                  <a:pt x="0" y="0"/>
                </a:moveTo>
                <a:lnTo>
                  <a:pt x="506549" y="0"/>
                </a:lnTo>
                <a:lnTo>
                  <a:pt x="506549" y="472472"/>
                </a:lnTo>
                <a:lnTo>
                  <a:pt x="0" y="47247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1" id="111"/>
          <p:cNvSpPr/>
          <p:nvPr/>
        </p:nvSpPr>
        <p:spPr>
          <a:xfrm flipH="false" flipV="false" rot="5400000">
            <a:off x="7440527" y="5793195"/>
            <a:ext cx="506549" cy="472472"/>
          </a:xfrm>
          <a:custGeom>
            <a:avLst/>
            <a:gdLst/>
            <a:ahLst/>
            <a:cxnLst/>
            <a:rect r="r" b="b" t="t" l="l"/>
            <a:pathLst>
              <a:path h="472472" w="506549">
                <a:moveTo>
                  <a:pt x="0" y="0"/>
                </a:moveTo>
                <a:lnTo>
                  <a:pt x="506549" y="0"/>
                </a:lnTo>
                <a:lnTo>
                  <a:pt x="506549" y="472472"/>
                </a:lnTo>
                <a:lnTo>
                  <a:pt x="0" y="47247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2" id="112"/>
          <p:cNvSpPr/>
          <p:nvPr/>
        </p:nvSpPr>
        <p:spPr>
          <a:xfrm flipH="false" flipV="false" rot="-5400000">
            <a:off x="8226508" y="4810402"/>
            <a:ext cx="506549" cy="472472"/>
          </a:xfrm>
          <a:custGeom>
            <a:avLst/>
            <a:gdLst/>
            <a:ahLst/>
            <a:cxnLst/>
            <a:rect r="r" b="b" t="t" l="l"/>
            <a:pathLst>
              <a:path h="472472" w="506549">
                <a:moveTo>
                  <a:pt x="0" y="0"/>
                </a:moveTo>
                <a:lnTo>
                  <a:pt x="506549" y="0"/>
                </a:lnTo>
                <a:lnTo>
                  <a:pt x="506549" y="472472"/>
                </a:lnTo>
                <a:lnTo>
                  <a:pt x="0" y="47247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3" id="113"/>
          <p:cNvSpPr/>
          <p:nvPr/>
        </p:nvSpPr>
        <p:spPr>
          <a:xfrm flipH="false" flipV="false" rot="-5400000">
            <a:off x="7517800" y="7795168"/>
            <a:ext cx="506549" cy="472472"/>
          </a:xfrm>
          <a:custGeom>
            <a:avLst/>
            <a:gdLst/>
            <a:ahLst/>
            <a:cxnLst/>
            <a:rect r="r" b="b" t="t" l="l"/>
            <a:pathLst>
              <a:path h="472472" w="506549">
                <a:moveTo>
                  <a:pt x="0" y="0"/>
                </a:moveTo>
                <a:lnTo>
                  <a:pt x="506549" y="0"/>
                </a:lnTo>
                <a:lnTo>
                  <a:pt x="506549" y="472472"/>
                </a:lnTo>
                <a:lnTo>
                  <a:pt x="0" y="47247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51704" y="1787860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1704" y="2546108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DFEFE"/>
                </a:solidFill>
                <a:latin typeface="Disket Mono"/>
                <a:ea typeface="Disket Mono"/>
                <a:cs typeface="Disket Mono"/>
                <a:sym typeface="Disket Mono"/>
              </a:rPr>
              <a:t>level 4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DFEFE"/>
                </a:solidFill>
                <a:latin typeface="Disket Mono"/>
                <a:ea typeface="Disket Mono"/>
                <a:cs typeface="Disket Mono"/>
                <a:sym typeface="Disket Mono"/>
              </a:rPr>
              <a:t>streaming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270146" y="1169441"/>
            <a:ext cx="13596925" cy="1433817"/>
            <a:chOff x="0" y="0"/>
            <a:chExt cx="3581083" cy="3776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81083" cy="377631"/>
            </a:xfrm>
            <a:custGeom>
              <a:avLst/>
              <a:gdLst/>
              <a:ahLst/>
              <a:cxnLst/>
              <a:rect r="r" b="b" t="t" l="l"/>
              <a:pathLst>
                <a:path h="377631" w="3581083">
                  <a:moveTo>
                    <a:pt x="27900" y="0"/>
                  </a:moveTo>
                  <a:lnTo>
                    <a:pt x="3553184" y="0"/>
                  </a:lnTo>
                  <a:cubicBezTo>
                    <a:pt x="3560583" y="0"/>
                    <a:pt x="3567680" y="2939"/>
                    <a:pt x="3572912" y="8172"/>
                  </a:cubicBezTo>
                  <a:cubicBezTo>
                    <a:pt x="3578144" y="13404"/>
                    <a:pt x="3581083" y="20500"/>
                    <a:pt x="3581083" y="27900"/>
                  </a:cubicBezTo>
                  <a:lnTo>
                    <a:pt x="3581083" y="349731"/>
                  </a:lnTo>
                  <a:cubicBezTo>
                    <a:pt x="3581083" y="365140"/>
                    <a:pt x="3568592" y="377631"/>
                    <a:pt x="3553184" y="377631"/>
                  </a:cubicBezTo>
                  <a:lnTo>
                    <a:pt x="27900" y="377631"/>
                  </a:lnTo>
                  <a:cubicBezTo>
                    <a:pt x="12491" y="377631"/>
                    <a:pt x="0" y="365140"/>
                    <a:pt x="0" y="349731"/>
                  </a:cubicBezTo>
                  <a:lnTo>
                    <a:pt x="0" y="27900"/>
                  </a:lnTo>
                  <a:cubicBezTo>
                    <a:pt x="0" y="12491"/>
                    <a:pt x="12491" y="0"/>
                    <a:pt x="27900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CB34A5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581083" cy="40620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723512" y="1176166"/>
            <a:ext cx="12857363" cy="141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48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DATA ATTRIBUTES &amp;</a:t>
            </a:r>
          </a:p>
          <a:p>
            <a:pPr algn="l">
              <a:lnSpc>
                <a:spcPts val="5376"/>
              </a:lnSpc>
            </a:pPr>
            <a:r>
              <a:rPr lang="en-US" sz="48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VISUAL CHANNELS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968889" y="3934783"/>
            <a:ext cx="4615420" cy="1208717"/>
            <a:chOff x="0" y="0"/>
            <a:chExt cx="1215584" cy="3183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15584" cy="318345"/>
            </a:xfrm>
            <a:custGeom>
              <a:avLst/>
              <a:gdLst/>
              <a:ahLst/>
              <a:cxnLst/>
              <a:rect r="r" b="b" t="t" l="l"/>
              <a:pathLst>
                <a:path h="318345" w="1215584">
                  <a:moveTo>
                    <a:pt x="82193" y="0"/>
                  </a:moveTo>
                  <a:lnTo>
                    <a:pt x="1133391" y="0"/>
                  </a:lnTo>
                  <a:cubicBezTo>
                    <a:pt x="1178785" y="0"/>
                    <a:pt x="1215584" y="36799"/>
                    <a:pt x="1215584" y="82193"/>
                  </a:cubicBezTo>
                  <a:lnTo>
                    <a:pt x="1215584" y="236152"/>
                  </a:lnTo>
                  <a:cubicBezTo>
                    <a:pt x="1215584" y="281546"/>
                    <a:pt x="1178785" y="318345"/>
                    <a:pt x="1133391" y="318345"/>
                  </a:cubicBezTo>
                  <a:lnTo>
                    <a:pt x="82193" y="318345"/>
                  </a:lnTo>
                  <a:cubicBezTo>
                    <a:pt x="36799" y="318345"/>
                    <a:pt x="0" y="281546"/>
                    <a:pt x="0" y="236152"/>
                  </a:cubicBezTo>
                  <a:lnTo>
                    <a:pt x="0" y="82193"/>
                  </a:lnTo>
                  <a:cubicBezTo>
                    <a:pt x="0" y="36799"/>
                    <a:pt x="36799" y="0"/>
                    <a:pt x="8219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5CE1E6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215584" cy="3469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361180" y="4325400"/>
            <a:ext cx="3830837" cy="41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sz="27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DATA ATTRIBUTE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836290" y="3934783"/>
            <a:ext cx="4615420" cy="1208717"/>
            <a:chOff x="0" y="0"/>
            <a:chExt cx="1215584" cy="3183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15584" cy="318345"/>
            </a:xfrm>
            <a:custGeom>
              <a:avLst/>
              <a:gdLst/>
              <a:ahLst/>
              <a:cxnLst/>
              <a:rect r="r" b="b" t="t" l="l"/>
              <a:pathLst>
                <a:path h="318345" w="1215584">
                  <a:moveTo>
                    <a:pt x="82193" y="0"/>
                  </a:moveTo>
                  <a:lnTo>
                    <a:pt x="1133391" y="0"/>
                  </a:lnTo>
                  <a:cubicBezTo>
                    <a:pt x="1178785" y="0"/>
                    <a:pt x="1215584" y="36799"/>
                    <a:pt x="1215584" y="82193"/>
                  </a:cubicBezTo>
                  <a:lnTo>
                    <a:pt x="1215584" y="236152"/>
                  </a:lnTo>
                  <a:cubicBezTo>
                    <a:pt x="1215584" y="281546"/>
                    <a:pt x="1178785" y="318345"/>
                    <a:pt x="1133391" y="318345"/>
                  </a:cubicBezTo>
                  <a:lnTo>
                    <a:pt x="82193" y="318345"/>
                  </a:lnTo>
                  <a:cubicBezTo>
                    <a:pt x="36799" y="318345"/>
                    <a:pt x="0" y="281546"/>
                    <a:pt x="0" y="236152"/>
                  </a:cubicBezTo>
                  <a:lnTo>
                    <a:pt x="0" y="82193"/>
                  </a:lnTo>
                  <a:cubicBezTo>
                    <a:pt x="0" y="36799"/>
                    <a:pt x="36799" y="0"/>
                    <a:pt x="8219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5CE1E6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1215584" cy="3469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032436" y="4325400"/>
            <a:ext cx="4223128" cy="41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sz="27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ATTRTIBUTE TYPE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1703692" y="3934783"/>
            <a:ext cx="4615420" cy="1208717"/>
            <a:chOff x="0" y="0"/>
            <a:chExt cx="1215584" cy="3183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15584" cy="318345"/>
            </a:xfrm>
            <a:custGeom>
              <a:avLst/>
              <a:gdLst/>
              <a:ahLst/>
              <a:cxnLst/>
              <a:rect r="r" b="b" t="t" l="l"/>
              <a:pathLst>
                <a:path h="318345" w="1215584">
                  <a:moveTo>
                    <a:pt x="82193" y="0"/>
                  </a:moveTo>
                  <a:lnTo>
                    <a:pt x="1133391" y="0"/>
                  </a:lnTo>
                  <a:cubicBezTo>
                    <a:pt x="1178785" y="0"/>
                    <a:pt x="1215584" y="36799"/>
                    <a:pt x="1215584" y="82193"/>
                  </a:cubicBezTo>
                  <a:lnTo>
                    <a:pt x="1215584" y="236152"/>
                  </a:lnTo>
                  <a:cubicBezTo>
                    <a:pt x="1215584" y="281546"/>
                    <a:pt x="1178785" y="318345"/>
                    <a:pt x="1133391" y="318345"/>
                  </a:cubicBezTo>
                  <a:lnTo>
                    <a:pt x="82193" y="318345"/>
                  </a:lnTo>
                  <a:cubicBezTo>
                    <a:pt x="36799" y="318345"/>
                    <a:pt x="0" y="281546"/>
                    <a:pt x="0" y="236152"/>
                  </a:cubicBezTo>
                  <a:lnTo>
                    <a:pt x="0" y="82193"/>
                  </a:lnTo>
                  <a:cubicBezTo>
                    <a:pt x="0" y="36799"/>
                    <a:pt x="36799" y="0"/>
                    <a:pt x="8219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5CE1E6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215584" cy="3469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091173" y="4325400"/>
            <a:ext cx="3840458" cy="41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sz="27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VISUAL CHANNEL</a:t>
            </a:r>
          </a:p>
        </p:txBody>
      </p:sp>
      <p:sp>
        <p:nvSpPr>
          <p:cNvPr name="Freeform 24" id="24"/>
          <p:cNvSpPr/>
          <p:nvPr/>
        </p:nvSpPr>
        <p:spPr>
          <a:xfrm flipH="true" flipV="false" rot="0">
            <a:off x="1530954" y="5558336"/>
            <a:ext cx="335928" cy="313329"/>
          </a:xfrm>
          <a:custGeom>
            <a:avLst/>
            <a:gdLst/>
            <a:ahLst/>
            <a:cxnLst/>
            <a:rect r="r" b="b" t="t" l="l"/>
            <a:pathLst>
              <a:path h="313329" w="335928">
                <a:moveTo>
                  <a:pt x="335928" y="0"/>
                </a:moveTo>
                <a:lnTo>
                  <a:pt x="0" y="0"/>
                </a:lnTo>
                <a:lnTo>
                  <a:pt x="0" y="313328"/>
                </a:lnTo>
                <a:lnTo>
                  <a:pt x="335928" y="313328"/>
                </a:lnTo>
                <a:lnTo>
                  <a:pt x="33592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083697" y="5429250"/>
            <a:ext cx="4108321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TOTAL TWITCH VIEWS OVER THE PERIOD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947226" y="5562600"/>
            <a:ext cx="2312210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QUANTITATIVE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014645" y="5562600"/>
            <a:ext cx="5016007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FLOAT</a:t>
            </a: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 UNDER THE GAME’S NAME</a:t>
            </a:r>
          </a:p>
        </p:txBody>
      </p:sp>
      <p:sp>
        <p:nvSpPr>
          <p:cNvPr name="Freeform 28" id="28"/>
          <p:cNvSpPr/>
          <p:nvPr/>
        </p:nvSpPr>
        <p:spPr>
          <a:xfrm flipH="true" flipV="false" rot="0">
            <a:off x="1530954" y="7688429"/>
            <a:ext cx="335928" cy="313329"/>
          </a:xfrm>
          <a:custGeom>
            <a:avLst/>
            <a:gdLst/>
            <a:ahLst/>
            <a:cxnLst/>
            <a:rect r="r" b="b" t="t" l="l"/>
            <a:pathLst>
              <a:path h="313329" w="335928">
                <a:moveTo>
                  <a:pt x="335928" y="0"/>
                </a:moveTo>
                <a:lnTo>
                  <a:pt x="0" y="0"/>
                </a:lnTo>
                <a:lnTo>
                  <a:pt x="0" y="313328"/>
                </a:lnTo>
                <a:lnTo>
                  <a:pt x="335928" y="313328"/>
                </a:lnTo>
                <a:lnTo>
                  <a:pt x="33592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083697" y="7425993"/>
            <a:ext cx="4108321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ABSOLUTE GROWTH OR DECREASE IN VIEWS FROM ONE PERIOD TO THE NEXT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994264" y="7692693"/>
            <a:ext cx="2299472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BOOLEAN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014645" y="7559343"/>
            <a:ext cx="4819342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TRIANGLE </a:t>
            </a: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NEXT TO THE TOTAL VIEW</a:t>
            </a:r>
          </a:p>
        </p:txBody>
      </p:sp>
      <p:sp>
        <p:nvSpPr>
          <p:cNvPr name="Freeform 32" id="32"/>
          <p:cNvSpPr/>
          <p:nvPr/>
        </p:nvSpPr>
        <p:spPr>
          <a:xfrm flipH="true" flipV="false" rot="0">
            <a:off x="1530954" y="8710114"/>
            <a:ext cx="335928" cy="313329"/>
          </a:xfrm>
          <a:custGeom>
            <a:avLst/>
            <a:gdLst/>
            <a:ahLst/>
            <a:cxnLst/>
            <a:rect r="r" b="b" t="t" l="l"/>
            <a:pathLst>
              <a:path h="313329" w="335928">
                <a:moveTo>
                  <a:pt x="335928" y="0"/>
                </a:moveTo>
                <a:lnTo>
                  <a:pt x="0" y="0"/>
                </a:lnTo>
                <a:lnTo>
                  <a:pt x="0" y="313329"/>
                </a:lnTo>
                <a:lnTo>
                  <a:pt x="335928" y="313329"/>
                </a:lnTo>
                <a:lnTo>
                  <a:pt x="33592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2083697" y="8714379"/>
            <a:ext cx="4108321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NEW GAME IN THE MARKET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947226" y="8714379"/>
            <a:ext cx="2324949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BOOLEAN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014645" y="8581029"/>
            <a:ext cx="501600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STAR</a:t>
            </a: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 NEXT TO THE TOTAL VIEW, </a:t>
            </a:r>
          </a:p>
          <a:p>
            <a:pPr algn="l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COLOR </a:t>
            </a: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OF THE GAME’S NAME</a:t>
            </a:r>
          </a:p>
        </p:txBody>
      </p:sp>
      <p:sp>
        <p:nvSpPr>
          <p:cNvPr name="Freeform 36" id="36"/>
          <p:cNvSpPr/>
          <p:nvPr/>
        </p:nvSpPr>
        <p:spPr>
          <a:xfrm flipH="true" flipV="false" rot="0">
            <a:off x="1530954" y="6556707"/>
            <a:ext cx="335928" cy="313329"/>
          </a:xfrm>
          <a:custGeom>
            <a:avLst/>
            <a:gdLst/>
            <a:ahLst/>
            <a:cxnLst/>
            <a:rect r="r" b="b" t="t" l="l"/>
            <a:pathLst>
              <a:path h="313329" w="335928">
                <a:moveTo>
                  <a:pt x="335928" y="0"/>
                </a:moveTo>
                <a:lnTo>
                  <a:pt x="0" y="0"/>
                </a:lnTo>
                <a:lnTo>
                  <a:pt x="0" y="313329"/>
                </a:lnTo>
                <a:lnTo>
                  <a:pt x="335928" y="313329"/>
                </a:lnTo>
                <a:lnTo>
                  <a:pt x="33592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083697" y="6427621"/>
            <a:ext cx="4108321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POSITION GAINING OVER PERIODS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014645" y="6427621"/>
            <a:ext cx="4819342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COLOR</a:t>
            </a: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 OF THE GAME’S NAME AND ARROW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981526" y="6560971"/>
            <a:ext cx="2312210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QUANTITATIVE</a:t>
            </a:r>
          </a:p>
        </p:txBody>
      </p:sp>
      <p:pic>
        <p:nvPicPr>
          <p:cNvPr name="Picture 40" id="40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806991" y="463030"/>
            <a:ext cx="947027" cy="10581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8301196" y="952500"/>
            <a:ext cx="1685607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CREDITS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723239" y="2485824"/>
            <a:ext cx="8841522" cy="595869"/>
            <a:chOff x="0" y="0"/>
            <a:chExt cx="11788695" cy="79449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516" y="9525"/>
              <a:ext cx="11787664" cy="426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DATA SEARCH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67814"/>
              <a:ext cx="11788695" cy="426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>
                      <a:alpha val="64706"/>
                    </a:srgbClr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FRANCESCO B. LORENZO B. LORENZO T. FILIPPO F.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725561" y="3814542"/>
            <a:ext cx="8840748" cy="595869"/>
            <a:chOff x="0" y="0"/>
            <a:chExt cx="11787664" cy="79449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032" y="9525"/>
              <a:ext cx="11786632" cy="426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DESIGN DEVELOPMENT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67814"/>
              <a:ext cx="11787664" cy="426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>
                      <a:alpha val="64706"/>
                    </a:srgbClr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FRANCESCO B. LORENZO B. LORENZO T.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724787" y="7128269"/>
            <a:ext cx="8841522" cy="593852"/>
            <a:chOff x="0" y="0"/>
            <a:chExt cx="11788695" cy="79180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2063" y="9525"/>
              <a:ext cx="11786632" cy="426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LEVEL 4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65125"/>
              <a:ext cx="11788695" cy="426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>
                      <a:alpha val="64706"/>
                    </a:srgbClr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FRANCESCO B.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724787" y="5803585"/>
            <a:ext cx="8841522" cy="593852"/>
            <a:chOff x="0" y="0"/>
            <a:chExt cx="11788695" cy="79180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2063" y="9525"/>
              <a:ext cx="11786632" cy="426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LEVEL 2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365125"/>
              <a:ext cx="11788695" cy="426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>
                      <a:alpha val="64706"/>
                    </a:srgbClr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FILIPPO F.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724013" y="6465927"/>
            <a:ext cx="8841522" cy="593852"/>
            <a:chOff x="0" y="0"/>
            <a:chExt cx="11788695" cy="791803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2063" y="9525"/>
              <a:ext cx="11786632" cy="426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LEVEL 3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365125"/>
              <a:ext cx="11788695" cy="426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>
                      <a:alpha val="64706"/>
                    </a:srgbClr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LORENZO T.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724013" y="5141243"/>
            <a:ext cx="8841522" cy="593852"/>
            <a:chOff x="0" y="0"/>
            <a:chExt cx="11788695" cy="791803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2063" y="9525"/>
              <a:ext cx="11786632" cy="426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LEVEL 1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365125"/>
              <a:ext cx="11788695" cy="426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>
                      <a:alpha val="64706"/>
                    </a:srgbClr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LORENZO B.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4723239" y="3150183"/>
            <a:ext cx="8841522" cy="595869"/>
            <a:chOff x="0" y="0"/>
            <a:chExt cx="11788695" cy="794492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1032" y="9525"/>
              <a:ext cx="11787664" cy="426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DATA REFINEMENT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367814"/>
              <a:ext cx="11788695" cy="426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>
                      <a:alpha val="64706"/>
                    </a:srgbClr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FRANCESCO B. LORENZO B. LORENZO T. FILIPPO F.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3491522" y="9115425"/>
            <a:ext cx="1130959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>
                    <a:alpha val="64706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BORTOLUSSI LORENZ0, BREDARIOL FRANCESCO, FINOTTO FILIPPO, TONET LORENZO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4725561" y="4478900"/>
            <a:ext cx="8841522" cy="593852"/>
            <a:chOff x="0" y="0"/>
            <a:chExt cx="11788695" cy="791803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2063" y="9525"/>
              <a:ext cx="11786632" cy="426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STORY TELLING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365125"/>
              <a:ext cx="11788695" cy="4266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>
                      <a:alpha val="64706"/>
                    </a:srgbClr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FRANCESCO B. LORENZO B. LORENZO T. FILIPPO F.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54105"/>
            <a:ext cx="7517232" cy="311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>
                    <a:alpha val="84706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Most Sold Games (various sources)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>
                    <a:alpha val="84706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genres revenue (Synthetic data)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>
                    <a:alpha val="84706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tournaments info (esportsearnings.com)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>
                    <a:alpha val="84706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peak viewers on twitch (twitchtracker.com)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>
                    <a:alpha val="84706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most watched games on twitch (Twitch Api scraped by sullygnome.com)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935779"/>
            <a:ext cx="6073108" cy="1775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60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RESOURCE PACKAGE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34475" y="3935779"/>
            <a:ext cx="6073108" cy="1775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60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MOD</a:t>
            </a:r>
          </a:p>
          <a:p>
            <a:pPr algn="l">
              <a:lnSpc>
                <a:spcPts val="6720"/>
              </a:lnSpc>
            </a:pPr>
            <a:r>
              <a:rPr lang="en-US" sz="60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PACKAGE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5954105"/>
            <a:ext cx="8124825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>
                    <a:alpha val="84706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video game history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>
                    <a:alpha val="84706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video game industry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>
                    <a:alpha val="84706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esport industry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>
                    <a:alpha val="84706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streaming industry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5074959" y="719461"/>
            <a:ext cx="2193866" cy="362985"/>
          </a:xfrm>
          <a:custGeom>
            <a:avLst/>
            <a:gdLst/>
            <a:ahLst/>
            <a:cxnLst/>
            <a:rect r="r" b="b" t="t" l="l"/>
            <a:pathLst>
              <a:path h="362985" w="2193866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684608"/>
            <a:ext cx="1082363" cy="464432"/>
          </a:xfrm>
          <a:custGeom>
            <a:avLst/>
            <a:gdLst/>
            <a:ahLst/>
            <a:cxnLst/>
            <a:rect r="r" b="b" t="t" l="l"/>
            <a:pathLst>
              <a:path h="464432" w="1082363">
                <a:moveTo>
                  <a:pt x="0" y="0"/>
                </a:moveTo>
                <a:lnTo>
                  <a:pt x="1082363" y="0"/>
                </a:lnTo>
                <a:lnTo>
                  <a:pt x="1082363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703190" y="588745"/>
            <a:ext cx="1211480" cy="624416"/>
            <a:chOff x="0" y="0"/>
            <a:chExt cx="1615307" cy="83255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832555" y="18217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name="Freeform 14" id="14"/>
            <p:cNvSpPr/>
            <p:nvPr/>
          </p:nvSpPr>
          <p:spPr>
            <a:xfrm flipH="false" flipV="false" rot="2775787">
              <a:off x="121853" y="121853"/>
              <a:ext cx="588848" cy="588848"/>
            </a:xfrm>
            <a:custGeom>
              <a:avLst/>
              <a:gdLst/>
              <a:ahLst/>
              <a:cxnLst/>
              <a:rect r="r" b="b" t="t" l="l"/>
              <a:pathLst>
                <a:path h="588848" w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5660525" y="729709"/>
            <a:ext cx="862336" cy="327152"/>
            <a:chOff x="0" y="0"/>
            <a:chExt cx="1149782" cy="43620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367030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25</a:t>
              </a:r>
            </a:p>
          </p:txBody>
        </p:sp>
        <p:sp>
          <p:nvSpPr>
            <p:cNvPr name="Freeform 17" id="17"/>
            <p:cNvSpPr/>
            <p:nvPr/>
          </p:nvSpPr>
          <p:spPr>
            <a:xfrm flipH="false" flipV="false" rot="0">
              <a:off x="0" y="20313"/>
              <a:ext cx="367030" cy="332329"/>
            </a:xfrm>
            <a:custGeom>
              <a:avLst/>
              <a:gdLst/>
              <a:ahLst/>
              <a:cxnLst/>
              <a:rect r="r" b="b" t="t" l="l"/>
              <a:pathLst>
                <a:path h="332329" w="367030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332564" y="703945"/>
            <a:ext cx="908861" cy="327152"/>
            <a:chOff x="0" y="0"/>
            <a:chExt cx="1211815" cy="436203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429063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name="Freeform 20" id="20"/>
            <p:cNvSpPr/>
            <p:nvPr/>
          </p:nvSpPr>
          <p:spPr>
            <a:xfrm flipH="false" flipV="false" rot="0">
              <a:off x="0" y="58413"/>
              <a:ext cx="429063" cy="332329"/>
            </a:xfrm>
            <a:custGeom>
              <a:avLst/>
              <a:gdLst/>
              <a:ahLst/>
              <a:cxnLst/>
              <a:rect r="r" b="b" t="t" l="l"/>
              <a:pathLst>
                <a:path h="332329" w="429063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028700" y="1827317"/>
            <a:ext cx="16230600" cy="1433817"/>
            <a:chOff x="0" y="0"/>
            <a:chExt cx="4274726" cy="37763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274726" cy="377631"/>
            </a:xfrm>
            <a:custGeom>
              <a:avLst/>
              <a:gdLst/>
              <a:ahLst/>
              <a:cxnLst/>
              <a:rect r="r" b="b" t="t" l="l"/>
              <a:pathLst>
                <a:path h="377631" w="4274726">
                  <a:moveTo>
                    <a:pt x="23373" y="0"/>
                  </a:moveTo>
                  <a:lnTo>
                    <a:pt x="4251353" y="0"/>
                  </a:lnTo>
                  <a:cubicBezTo>
                    <a:pt x="4264261" y="0"/>
                    <a:pt x="4274726" y="10464"/>
                    <a:pt x="4274726" y="23373"/>
                  </a:cubicBezTo>
                  <a:lnTo>
                    <a:pt x="4274726" y="354258"/>
                  </a:lnTo>
                  <a:cubicBezTo>
                    <a:pt x="4274726" y="367167"/>
                    <a:pt x="4264261" y="377631"/>
                    <a:pt x="4251353" y="377631"/>
                  </a:cubicBezTo>
                  <a:lnTo>
                    <a:pt x="23373" y="377631"/>
                  </a:lnTo>
                  <a:cubicBezTo>
                    <a:pt x="10464" y="377631"/>
                    <a:pt x="0" y="367167"/>
                    <a:pt x="0" y="354258"/>
                  </a:cubicBezTo>
                  <a:lnTo>
                    <a:pt x="0" y="23373"/>
                  </a:lnTo>
                  <a:cubicBezTo>
                    <a:pt x="0" y="10464"/>
                    <a:pt x="10464" y="0"/>
                    <a:pt x="2337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CB34A5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4274726" cy="40620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569882" y="2070833"/>
            <a:ext cx="7931625" cy="927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60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SETTINGS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27317"/>
            <a:ext cx="16230600" cy="2672067"/>
            <a:chOff x="0" y="0"/>
            <a:chExt cx="4274726" cy="7037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703754"/>
            </a:xfrm>
            <a:custGeom>
              <a:avLst/>
              <a:gdLst/>
              <a:ahLst/>
              <a:cxnLst/>
              <a:rect r="r" b="b" t="t" l="l"/>
              <a:pathLst>
                <a:path h="703754" w="4274726">
                  <a:moveTo>
                    <a:pt x="23373" y="0"/>
                  </a:moveTo>
                  <a:lnTo>
                    <a:pt x="4251353" y="0"/>
                  </a:lnTo>
                  <a:cubicBezTo>
                    <a:pt x="4264261" y="0"/>
                    <a:pt x="4274726" y="10464"/>
                    <a:pt x="4274726" y="23373"/>
                  </a:cubicBezTo>
                  <a:lnTo>
                    <a:pt x="4274726" y="680382"/>
                  </a:lnTo>
                  <a:cubicBezTo>
                    <a:pt x="4274726" y="693290"/>
                    <a:pt x="4264261" y="703754"/>
                    <a:pt x="4251353" y="703754"/>
                  </a:cubicBezTo>
                  <a:lnTo>
                    <a:pt x="23373" y="703754"/>
                  </a:lnTo>
                  <a:cubicBezTo>
                    <a:pt x="10464" y="703754"/>
                    <a:pt x="0" y="693290"/>
                    <a:pt x="0" y="680382"/>
                  </a:cubicBezTo>
                  <a:lnTo>
                    <a:pt x="0" y="23373"/>
                  </a:lnTo>
                  <a:cubicBezTo>
                    <a:pt x="0" y="10464"/>
                    <a:pt x="10464" y="0"/>
                    <a:pt x="2337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CB34A5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73232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537478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9724608" y="3054311"/>
            <a:ext cx="335928" cy="313329"/>
          </a:xfrm>
          <a:custGeom>
            <a:avLst/>
            <a:gdLst/>
            <a:ahLst/>
            <a:cxnLst/>
            <a:rect r="r" b="b" t="t" l="l"/>
            <a:pathLst>
              <a:path h="313329" w="335928">
                <a:moveTo>
                  <a:pt x="335928" y="0"/>
                </a:moveTo>
                <a:lnTo>
                  <a:pt x="0" y="0"/>
                </a:lnTo>
                <a:lnTo>
                  <a:pt x="0" y="313329"/>
                </a:lnTo>
                <a:lnTo>
                  <a:pt x="335928" y="313329"/>
                </a:lnTo>
                <a:lnTo>
                  <a:pt x="33592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alphaModFix amt="70000"/>
          </a:blip>
          <a:srcRect l="0" t="0" r="0" b="0"/>
          <a:stretch>
            <a:fillRect/>
          </a:stretch>
        </p:blipFill>
        <p:spPr>
          <a:xfrm flipH="false" flipV="false" rot="0">
            <a:off x="6597310" y="5254994"/>
            <a:ext cx="772120" cy="87740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>
            <a:alphaModFix amt="70000"/>
          </a:blip>
          <a:srcRect l="0" t="0" r="0" b="0"/>
          <a:stretch>
            <a:fillRect/>
          </a:stretch>
        </p:blipFill>
        <p:spPr>
          <a:xfrm flipH="false" flipV="false" rot="0">
            <a:off x="15045843" y="5263914"/>
            <a:ext cx="769314" cy="859569"/>
          </a:xfrm>
          <a:prstGeom prst="rect">
            <a:avLst/>
          </a:prstGeom>
        </p:spPr>
      </p:pic>
      <p:sp>
        <p:nvSpPr>
          <p:cNvPr name="Freeform 9" id="9"/>
          <p:cNvSpPr/>
          <p:nvPr/>
        </p:nvSpPr>
        <p:spPr>
          <a:xfrm flipH="false" flipV="false" rot="0">
            <a:off x="15074959" y="719461"/>
            <a:ext cx="2193866" cy="362985"/>
          </a:xfrm>
          <a:custGeom>
            <a:avLst/>
            <a:gdLst/>
            <a:ahLst/>
            <a:cxnLst/>
            <a:rect r="r" b="b" t="t" l="l"/>
            <a:pathLst>
              <a:path h="362985" w="2193866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684608"/>
            <a:ext cx="1082363" cy="464432"/>
          </a:xfrm>
          <a:custGeom>
            <a:avLst/>
            <a:gdLst/>
            <a:ahLst/>
            <a:cxnLst/>
            <a:rect r="r" b="b" t="t" l="l"/>
            <a:pathLst>
              <a:path h="464432" w="1082363">
                <a:moveTo>
                  <a:pt x="0" y="0"/>
                </a:moveTo>
                <a:lnTo>
                  <a:pt x="1082363" y="0"/>
                </a:lnTo>
                <a:lnTo>
                  <a:pt x="1082363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703190" y="588745"/>
            <a:ext cx="1211480" cy="624416"/>
            <a:chOff x="0" y="0"/>
            <a:chExt cx="1615307" cy="83255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832555" y="18217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2775787">
              <a:off x="121853" y="121853"/>
              <a:ext cx="588848" cy="588848"/>
            </a:xfrm>
            <a:custGeom>
              <a:avLst/>
              <a:gdLst/>
              <a:ahLst/>
              <a:cxnLst/>
              <a:rect r="r" b="b" t="t" l="l"/>
              <a:pathLst>
                <a:path h="588848" w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5660525" y="729709"/>
            <a:ext cx="862336" cy="327152"/>
            <a:chOff x="0" y="0"/>
            <a:chExt cx="1149782" cy="43620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367030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25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0" y="20313"/>
              <a:ext cx="367030" cy="332329"/>
            </a:xfrm>
            <a:custGeom>
              <a:avLst/>
              <a:gdLst/>
              <a:ahLst/>
              <a:cxnLst/>
              <a:rect r="r" b="b" t="t" l="l"/>
              <a:pathLst>
                <a:path h="332329" w="367030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4332564" y="703945"/>
            <a:ext cx="908861" cy="327152"/>
            <a:chOff x="0" y="0"/>
            <a:chExt cx="1211815" cy="43620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429063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0" y="58413"/>
              <a:ext cx="429063" cy="332329"/>
            </a:xfrm>
            <a:custGeom>
              <a:avLst/>
              <a:gdLst/>
              <a:ahLst/>
              <a:cxnLst/>
              <a:rect r="r" b="b" t="t" l="l"/>
              <a:pathLst>
                <a:path h="332329" w="429063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28700" y="7486637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level 1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history record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5209095" y="6537478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410700" y="6537478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611225" y="6537478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false" rot="0">
            <a:off x="616523" y="7740182"/>
            <a:ext cx="412177" cy="384449"/>
          </a:xfrm>
          <a:custGeom>
            <a:avLst/>
            <a:gdLst/>
            <a:ahLst/>
            <a:cxnLst/>
            <a:rect r="r" b="b" t="t" l="l"/>
            <a:pathLst>
              <a:path h="384449" w="412177">
                <a:moveTo>
                  <a:pt x="412177" y="0"/>
                </a:moveTo>
                <a:lnTo>
                  <a:pt x="0" y="0"/>
                </a:lnTo>
                <a:lnTo>
                  <a:pt x="0" y="384449"/>
                </a:lnTo>
                <a:lnTo>
                  <a:pt x="412177" y="384449"/>
                </a:lnTo>
                <a:lnTo>
                  <a:pt x="41217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20"/>
          <a:srcRect l="0" t="0" r="0" b="0"/>
          <a:stretch>
            <a:fillRect/>
          </a:stretch>
        </p:blipFill>
        <p:spPr>
          <a:xfrm flipH="false" flipV="false" rot="0">
            <a:off x="2371751" y="5070771"/>
            <a:ext cx="971497" cy="1245855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1">
            <a:alphaModFix amt="70000"/>
          </a:blip>
          <a:srcRect l="0" t="0" r="0" b="0"/>
          <a:stretch>
            <a:fillRect/>
          </a:stretch>
        </p:blipFill>
        <p:spPr>
          <a:xfrm flipH="false" flipV="false" rot="0">
            <a:off x="10804522" y="5189929"/>
            <a:ext cx="869956" cy="1007540"/>
          </a:xfrm>
          <a:prstGeom prst="rect">
            <a:avLst/>
          </a:prstGeom>
        </p:spPr>
      </p:pic>
      <p:sp>
        <p:nvSpPr>
          <p:cNvPr name="TextBox 31" id="31"/>
          <p:cNvSpPr txBox="true"/>
          <p:nvPr/>
        </p:nvSpPr>
        <p:spPr>
          <a:xfrm rot="0">
            <a:off x="10277351" y="2944276"/>
            <a:ext cx="656399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CHOOSE A TOPIC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219700" y="7295727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level 2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gAme type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410700" y="7295727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level 3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e-sports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601700" y="7295727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level 4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streaming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659634" y="1910495"/>
            <a:ext cx="7931625" cy="249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85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LEVEL SELECTION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62234"/>
            <a:ext cx="18288000" cy="1163782"/>
            <a:chOff x="0" y="0"/>
            <a:chExt cx="24384000" cy="1551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922452" y="3656724"/>
            <a:ext cx="2443096" cy="2443096"/>
          </a:xfrm>
          <a:prstGeom prst="rect">
            <a:avLst/>
          </a:prstGeom>
        </p:spPr>
      </p:pic>
      <p:sp>
        <p:nvSpPr>
          <p:cNvPr name="Freeform 7" id="7"/>
          <p:cNvSpPr/>
          <p:nvPr/>
        </p:nvSpPr>
        <p:spPr>
          <a:xfrm flipH="false" flipV="false" rot="0">
            <a:off x="1028700" y="684608"/>
            <a:ext cx="1082363" cy="464432"/>
          </a:xfrm>
          <a:custGeom>
            <a:avLst/>
            <a:gdLst/>
            <a:ahLst/>
            <a:cxnLst/>
            <a:rect r="r" b="b" t="t" l="l"/>
            <a:pathLst>
              <a:path h="464432" w="1082363">
                <a:moveTo>
                  <a:pt x="0" y="0"/>
                </a:moveTo>
                <a:lnTo>
                  <a:pt x="1082363" y="0"/>
                </a:lnTo>
                <a:lnTo>
                  <a:pt x="1082363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140776" y="6293599"/>
            <a:ext cx="2006448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LOADING...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8467725"/>
            <a:ext cx="16230600" cy="790575"/>
            <a:chOff x="0" y="0"/>
            <a:chExt cx="4274726" cy="2082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74726" cy="208217"/>
            </a:xfrm>
            <a:custGeom>
              <a:avLst/>
              <a:gdLst/>
              <a:ahLst/>
              <a:cxnLst/>
              <a:rect r="r" b="b" t="t" l="l"/>
              <a:pathLst>
                <a:path h="208217" w="4274726">
                  <a:moveTo>
                    <a:pt x="23373" y="0"/>
                  </a:moveTo>
                  <a:lnTo>
                    <a:pt x="4251353" y="0"/>
                  </a:lnTo>
                  <a:cubicBezTo>
                    <a:pt x="4264261" y="0"/>
                    <a:pt x="4274726" y="10464"/>
                    <a:pt x="4274726" y="23373"/>
                  </a:cubicBezTo>
                  <a:lnTo>
                    <a:pt x="4274726" y="184845"/>
                  </a:lnTo>
                  <a:cubicBezTo>
                    <a:pt x="4274726" y="197753"/>
                    <a:pt x="4264261" y="208217"/>
                    <a:pt x="4251353" y="208217"/>
                  </a:cubicBezTo>
                  <a:lnTo>
                    <a:pt x="23373" y="208217"/>
                  </a:lnTo>
                  <a:cubicBezTo>
                    <a:pt x="10464" y="208217"/>
                    <a:pt x="0" y="197753"/>
                    <a:pt x="0" y="184845"/>
                  </a:cubicBezTo>
                  <a:lnTo>
                    <a:pt x="0" y="23373"/>
                  </a:lnTo>
                  <a:cubicBezTo>
                    <a:pt x="0" y="10464"/>
                    <a:pt x="10464" y="0"/>
                    <a:pt x="233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CB34A5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274726" cy="23679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56970" y="8537512"/>
            <a:ext cx="15983539" cy="64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</a:pPr>
            <a:r>
              <a:rPr lang="en-US" sz="2199">
                <a:solidFill>
                  <a:srgbClr val="FFFFFF">
                    <a:alpha val="80784"/>
                  </a:srgbClr>
                </a:solidFill>
                <a:latin typeface="Arcade Gamer"/>
                <a:ea typeface="Arcade Gamer"/>
                <a:cs typeface="Arcade Gamer"/>
                <a:sym typeface="Arcade Gamer"/>
              </a:rPr>
              <a:t>WHAT ARE THE MOST APRECIATED GAMES OF ALL TIME?</a:t>
            </a:r>
          </a:p>
          <a:p>
            <a:pPr algn="ctr">
              <a:lnSpc>
                <a:spcPts val="2463"/>
              </a:lnSpc>
              <a:spcBef>
                <a:spcPct val="0"/>
              </a:spcBef>
            </a:pPr>
            <a:r>
              <a:rPr lang="en-US" sz="2199">
                <a:solidFill>
                  <a:srgbClr val="FFFFFF">
                    <a:alpha val="80784"/>
                  </a:srgbClr>
                </a:solidFill>
                <a:latin typeface="Arcade Gamer"/>
                <a:ea typeface="Arcade Gamer"/>
                <a:cs typeface="Arcade Gamer"/>
                <a:sym typeface="Arcade Gamer"/>
              </a:rPr>
              <a:t>LET’S DISCUSS THE GAMES WHICH TRULY MADE HISTORY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27860" y="1034740"/>
            <a:ext cx="2631281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D707">
                    <a:alpha val="69804"/>
                  </a:srgbClr>
                </a:solidFill>
                <a:latin typeface="Arcade Gamer"/>
                <a:ea typeface="Arcade Gamer"/>
                <a:cs typeface="Arcade Gamer"/>
                <a:sym typeface="Arcade Gamer"/>
              </a:rPr>
              <a:t>level 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87720" y="1571315"/>
            <a:ext cx="10771605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the goats of games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6970" y="8021243"/>
            <a:ext cx="854093" cy="44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  <a:spcBef>
                <a:spcPct val="0"/>
              </a:spcBef>
            </a:pPr>
            <a:r>
              <a:rPr lang="en-US" sz="3002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TIP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074959" y="719461"/>
            <a:ext cx="2193866" cy="362985"/>
          </a:xfrm>
          <a:custGeom>
            <a:avLst/>
            <a:gdLst/>
            <a:ahLst/>
            <a:cxnLst/>
            <a:rect r="r" b="b" t="t" l="l"/>
            <a:pathLst>
              <a:path h="362985" w="2193866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684608"/>
            <a:ext cx="1082363" cy="464432"/>
          </a:xfrm>
          <a:custGeom>
            <a:avLst/>
            <a:gdLst/>
            <a:ahLst/>
            <a:cxnLst/>
            <a:rect r="r" b="b" t="t" l="l"/>
            <a:pathLst>
              <a:path h="464432" w="1082363">
                <a:moveTo>
                  <a:pt x="0" y="0"/>
                </a:moveTo>
                <a:lnTo>
                  <a:pt x="1082363" y="0"/>
                </a:lnTo>
                <a:lnTo>
                  <a:pt x="1082363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703190" y="588745"/>
            <a:ext cx="1211480" cy="624416"/>
            <a:chOff x="0" y="0"/>
            <a:chExt cx="1615307" cy="83255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832555" y="18217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2775787">
              <a:off x="121853" y="121853"/>
              <a:ext cx="588848" cy="588848"/>
            </a:xfrm>
            <a:custGeom>
              <a:avLst/>
              <a:gdLst/>
              <a:ahLst/>
              <a:cxnLst/>
              <a:rect r="r" b="b" t="t" l="l"/>
              <a:pathLst>
                <a:path h="588848" w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660525" y="729709"/>
            <a:ext cx="862336" cy="327152"/>
            <a:chOff x="0" y="0"/>
            <a:chExt cx="1149782" cy="43620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367030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25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0">
              <a:off x="0" y="20313"/>
              <a:ext cx="367030" cy="332329"/>
            </a:xfrm>
            <a:custGeom>
              <a:avLst/>
              <a:gdLst/>
              <a:ahLst/>
              <a:cxnLst/>
              <a:rect r="r" b="b" t="t" l="l"/>
              <a:pathLst>
                <a:path h="332329" w="367030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332564" y="703945"/>
            <a:ext cx="908861" cy="327152"/>
            <a:chOff x="0" y="0"/>
            <a:chExt cx="1211815" cy="43620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429063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0" y="58413"/>
              <a:ext cx="429063" cy="332329"/>
            </a:xfrm>
            <a:custGeom>
              <a:avLst/>
              <a:gdLst/>
              <a:ahLst/>
              <a:cxnLst/>
              <a:rect r="r" b="b" t="t" l="l"/>
              <a:pathLst>
                <a:path h="332329" w="429063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71550" y="1468211"/>
            <a:ext cx="16240125" cy="7923759"/>
            <a:chOff x="0" y="0"/>
            <a:chExt cx="4277235" cy="208691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277235" cy="2086916"/>
            </a:xfrm>
            <a:custGeom>
              <a:avLst/>
              <a:gdLst/>
              <a:ahLst/>
              <a:cxnLst/>
              <a:rect r="r" b="b" t="t" l="l"/>
              <a:pathLst>
                <a:path h="2086916" w="4277235">
                  <a:moveTo>
                    <a:pt x="23359" y="0"/>
                  </a:moveTo>
                  <a:lnTo>
                    <a:pt x="4253876" y="0"/>
                  </a:lnTo>
                  <a:cubicBezTo>
                    <a:pt x="4260071" y="0"/>
                    <a:pt x="4266012" y="2461"/>
                    <a:pt x="4270393" y="6842"/>
                  </a:cubicBezTo>
                  <a:cubicBezTo>
                    <a:pt x="4274774" y="11222"/>
                    <a:pt x="4277235" y="17164"/>
                    <a:pt x="4277235" y="23359"/>
                  </a:cubicBezTo>
                  <a:lnTo>
                    <a:pt x="4277235" y="2063557"/>
                  </a:lnTo>
                  <a:cubicBezTo>
                    <a:pt x="4277235" y="2076458"/>
                    <a:pt x="4266776" y="2086916"/>
                    <a:pt x="4253876" y="2086916"/>
                  </a:cubicBezTo>
                  <a:lnTo>
                    <a:pt x="23359" y="2086916"/>
                  </a:lnTo>
                  <a:cubicBezTo>
                    <a:pt x="10458" y="2086916"/>
                    <a:pt x="0" y="2076458"/>
                    <a:pt x="0" y="2063557"/>
                  </a:cubicBezTo>
                  <a:lnTo>
                    <a:pt x="0" y="23359"/>
                  </a:lnTo>
                  <a:cubicBezTo>
                    <a:pt x="0" y="10458"/>
                    <a:pt x="10458" y="0"/>
                    <a:pt x="2335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CB34A5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277235" cy="212501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   </a:t>
              </a:r>
            </a:p>
          </p:txBody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671781" y="2675132"/>
            <a:ext cx="9267752" cy="6554125"/>
          </a:xfrm>
          <a:prstGeom prst="rect">
            <a:avLst/>
          </a:prstGeom>
        </p:spPr>
      </p:pic>
      <p:sp>
        <p:nvSpPr>
          <p:cNvPr name="Freeform 21" id="21"/>
          <p:cNvSpPr/>
          <p:nvPr/>
        </p:nvSpPr>
        <p:spPr>
          <a:xfrm flipH="false" flipV="false" rot="0">
            <a:off x="9091613" y="4417990"/>
            <a:ext cx="1162857" cy="1026221"/>
          </a:xfrm>
          <a:custGeom>
            <a:avLst/>
            <a:gdLst/>
            <a:ahLst/>
            <a:cxnLst/>
            <a:rect r="r" b="b" t="t" l="l"/>
            <a:pathLst>
              <a:path h="1026221" w="1162857">
                <a:moveTo>
                  <a:pt x="0" y="0"/>
                </a:moveTo>
                <a:lnTo>
                  <a:pt x="1162856" y="0"/>
                </a:lnTo>
                <a:lnTo>
                  <a:pt x="1162856" y="1026222"/>
                </a:lnTo>
                <a:lnTo>
                  <a:pt x="0" y="102622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937232" y="6208759"/>
            <a:ext cx="1990144" cy="1209013"/>
          </a:xfrm>
          <a:custGeom>
            <a:avLst/>
            <a:gdLst/>
            <a:ahLst/>
            <a:cxnLst/>
            <a:rect r="r" b="b" t="t" l="l"/>
            <a:pathLst>
              <a:path h="1209013" w="1990144">
                <a:moveTo>
                  <a:pt x="0" y="0"/>
                </a:moveTo>
                <a:lnTo>
                  <a:pt x="1990145" y="0"/>
                </a:lnTo>
                <a:lnTo>
                  <a:pt x="1990145" y="1209013"/>
                </a:lnTo>
                <a:lnTo>
                  <a:pt x="0" y="120901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451252" y="5697112"/>
            <a:ext cx="1897520" cy="381876"/>
          </a:xfrm>
          <a:custGeom>
            <a:avLst/>
            <a:gdLst/>
            <a:ahLst/>
            <a:cxnLst/>
            <a:rect r="r" b="b" t="t" l="l"/>
            <a:pathLst>
              <a:path h="381876" w="1897520">
                <a:moveTo>
                  <a:pt x="0" y="0"/>
                </a:moveTo>
                <a:lnTo>
                  <a:pt x="1897520" y="0"/>
                </a:lnTo>
                <a:lnTo>
                  <a:pt x="1897520" y="381876"/>
                </a:lnTo>
                <a:lnTo>
                  <a:pt x="0" y="381876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005778" y="3352195"/>
            <a:ext cx="1593520" cy="1193148"/>
          </a:xfrm>
          <a:custGeom>
            <a:avLst/>
            <a:gdLst/>
            <a:ahLst/>
            <a:cxnLst/>
            <a:rect r="r" b="b" t="t" l="l"/>
            <a:pathLst>
              <a:path h="1193148" w="1593520">
                <a:moveTo>
                  <a:pt x="0" y="0"/>
                </a:moveTo>
                <a:lnTo>
                  <a:pt x="1593520" y="0"/>
                </a:lnTo>
                <a:lnTo>
                  <a:pt x="1593520" y="1193149"/>
                </a:lnTo>
                <a:lnTo>
                  <a:pt x="0" y="1193149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245229" y="4367445"/>
            <a:ext cx="859348" cy="758166"/>
          </a:xfrm>
          <a:custGeom>
            <a:avLst/>
            <a:gdLst/>
            <a:ahLst/>
            <a:cxnLst/>
            <a:rect r="r" b="b" t="t" l="l"/>
            <a:pathLst>
              <a:path h="758166" w="859348">
                <a:moveTo>
                  <a:pt x="0" y="0"/>
                </a:moveTo>
                <a:lnTo>
                  <a:pt x="859348" y="0"/>
                </a:lnTo>
                <a:lnTo>
                  <a:pt x="859348" y="758167"/>
                </a:lnTo>
                <a:lnTo>
                  <a:pt x="0" y="758167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6334538" y="7518237"/>
            <a:ext cx="2073798" cy="609178"/>
          </a:xfrm>
          <a:custGeom>
            <a:avLst/>
            <a:gdLst/>
            <a:ahLst/>
            <a:cxnLst/>
            <a:rect r="r" b="b" t="t" l="l"/>
            <a:pathLst>
              <a:path h="609178" w="2073798">
                <a:moveTo>
                  <a:pt x="0" y="0"/>
                </a:moveTo>
                <a:lnTo>
                  <a:pt x="2073798" y="0"/>
                </a:lnTo>
                <a:lnTo>
                  <a:pt x="2073798" y="609178"/>
                </a:lnTo>
                <a:lnTo>
                  <a:pt x="0" y="609178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698289" y="1608473"/>
            <a:ext cx="14891421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65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games that made hIstory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675482" y="8656970"/>
            <a:ext cx="495339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COPIES SOLD (MILLIONS)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911227" y="6953366"/>
            <a:ext cx="3527351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CB34A5"/>
                </a:solidFill>
                <a:latin typeface="Arcade Gamer"/>
                <a:ea typeface="Arcade Gamer"/>
                <a:cs typeface="Arcade Gamer"/>
                <a:sym typeface="Arcade Gamer"/>
              </a:rPr>
              <a:t>PURPLE:</a:t>
            </a:r>
          </a:p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  PART OF A </a:t>
            </a:r>
            <a:r>
              <a:rPr lang="en-US" sz="1700">
                <a:solidFill>
                  <a:srgbClr val="CB34A5"/>
                </a:solidFill>
                <a:latin typeface="Arcade Gamer"/>
                <a:ea typeface="Arcade Gamer"/>
                <a:cs typeface="Arcade Gamer"/>
                <a:sym typeface="Arcade Gamer"/>
              </a:rPr>
              <a:t>FRANCHISE</a:t>
            </a:r>
          </a:p>
          <a:p>
            <a:pPr algn="l">
              <a:lnSpc>
                <a:spcPts val="1080"/>
              </a:lnSpc>
            </a:pPr>
          </a:p>
          <a:p>
            <a:pPr algn="l">
              <a:lnSpc>
                <a:spcPts val="2040"/>
              </a:lnSpc>
            </a:pPr>
            <a:r>
              <a:rPr lang="en-US" sz="1700">
                <a:solidFill>
                  <a:srgbClr val="F1CA54"/>
                </a:solidFill>
                <a:latin typeface="Arcade Gamer"/>
                <a:ea typeface="Arcade Gamer"/>
                <a:cs typeface="Arcade Gamer"/>
                <a:sym typeface="Arcade Gamer"/>
              </a:rPr>
              <a:t>YELLOW:</a:t>
            </a:r>
          </a:p>
          <a:p>
            <a:pPr algn="l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1700">
                <a:solidFill>
                  <a:srgbClr val="F1CA54"/>
                </a:solidFill>
                <a:latin typeface="Arcade Gamer"/>
                <a:ea typeface="Arcade Gamer"/>
                <a:cs typeface="Arcade Gamer"/>
                <a:sym typeface="Arcade Gamer"/>
              </a:rPr>
              <a:t>  STANDALONE </a:t>
            </a:r>
            <a:r>
              <a:rPr lang="en-US" sz="17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GAME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193374" y="9368432"/>
            <a:ext cx="10018301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63"/>
              </a:lnSpc>
              <a:spcBef>
                <a:spcPct val="0"/>
              </a:spcBef>
            </a:pPr>
            <a:r>
              <a:rPr lang="en-US" sz="2199">
                <a:solidFill>
                  <a:srgbClr val="EEEFEF"/>
                </a:solidFill>
                <a:latin typeface="Telegraf"/>
                <a:ea typeface="Telegraf"/>
                <a:cs typeface="Telegraf"/>
                <a:sym typeface="Telegraf"/>
              </a:rPr>
              <a:t>Sources</a:t>
            </a:r>
            <a:r>
              <a:rPr lang="en-US" sz="2199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:  Best-Selling Video Games of All Time (Wikipedia, IGN, Gamespot)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479973" y="5273249"/>
            <a:ext cx="4389859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FF5757"/>
                </a:solidFill>
                <a:latin typeface="Arcade Gamer"/>
                <a:ea typeface="Arcade Gamer"/>
                <a:cs typeface="Arcade Gamer"/>
                <a:sym typeface="Arcade Gamer"/>
              </a:rPr>
              <a:t>ERROR</a:t>
            </a:r>
          </a:p>
          <a:p>
            <a:pPr algn="ctr" marL="0" indent="0" lvl="0">
              <a:lnSpc>
                <a:spcPts val="180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DUE TO INCONSISTENCY IN THE DATA, </a:t>
            </a:r>
            <a:r>
              <a:rPr lang="en-US" sz="1500">
                <a:solidFill>
                  <a:srgbClr val="FF5757"/>
                </a:solidFill>
                <a:latin typeface="Arcade Gamer"/>
                <a:ea typeface="Arcade Gamer"/>
                <a:cs typeface="Arcade Gamer"/>
                <a:sym typeface="Arcade Gamer"/>
              </a:rPr>
              <a:t>TETRIS </a:t>
            </a:r>
            <a:r>
              <a:rPr lang="en-US" sz="15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HAS BEEN </a:t>
            </a:r>
            <a:r>
              <a:rPr lang="en-US" sz="1500">
                <a:solidFill>
                  <a:srgbClr val="FF5757"/>
                </a:solidFill>
                <a:latin typeface="Arcade Gamer"/>
                <a:ea typeface="Arcade Gamer"/>
                <a:cs typeface="Arcade Gamer"/>
                <a:sym typeface="Arcade Gamer"/>
              </a:rPr>
              <a:t>CUT OUT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63838" y="2922288"/>
            <a:ext cx="3068725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RELEASE DATE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973511" y="3721431"/>
            <a:ext cx="1649380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4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2009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11611" y="4663520"/>
            <a:ext cx="1649380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4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2013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973511" y="5635199"/>
            <a:ext cx="1649380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4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2006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973511" y="6624753"/>
            <a:ext cx="1649380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4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2017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973511" y="7614308"/>
            <a:ext cx="1649380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4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2014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015208" y="3764294"/>
            <a:ext cx="942945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350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508092" y="5678062"/>
            <a:ext cx="721671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83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180756" y="4730195"/>
            <a:ext cx="709948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210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431892" y="6648566"/>
            <a:ext cx="709948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79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391594" y="7619070"/>
            <a:ext cx="709948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76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51704" y="1787860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1704" y="2546108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DFEFE"/>
                </a:solidFill>
                <a:latin typeface="Disket Mono"/>
                <a:ea typeface="Disket Mono"/>
                <a:cs typeface="Disket Mono"/>
                <a:sym typeface="Disket Mono"/>
              </a:rPr>
              <a:t>level 1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DFEFE"/>
                </a:solidFill>
                <a:latin typeface="Disket Mono"/>
                <a:ea typeface="Disket Mono"/>
                <a:cs typeface="Disket Mono"/>
                <a:sym typeface="Disket Mono"/>
              </a:rPr>
              <a:t>games history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270146" y="1169441"/>
            <a:ext cx="13596925" cy="1433817"/>
            <a:chOff x="0" y="0"/>
            <a:chExt cx="3581083" cy="3776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81083" cy="377631"/>
            </a:xfrm>
            <a:custGeom>
              <a:avLst/>
              <a:gdLst/>
              <a:ahLst/>
              <a:cxnLst/>
              <a:rect r="r" b="b" t="t" l="l"/>
              <a:pathLst>
                <a:path h="377631" w="3581083">
                  <a:moveTo>
                    <a:pt x="27900" y="0"/>
                  </a:moveTo>
                  <a:lnTo>
                    <a:pt x="3553184" y="0"/>
                  </a:lnTo>
                  <a:cubicBezTo>
                    <a:pt x="3560583" y="0"/>
                    <a:pt x="3567680" y="2939"/>
                    <a:pt x="3572912" y="8172"/>
                  </a:cubicBezTo>
                  <a:cubicBezTo>
                    <a:pt x="3578144" y="13404"/>
                    <a:pt x="3581083" y="20500"/>
                    <a:pt x="3581083" y="27900"/>
                  </a:cubicBezTo>
                  <a:lnTo>
                    <a:pt x="3581083" y="349731"/>
                  </a:lnTo>
                  <a:cubicBezTo>
                    <a:pt x="3581083" y="365140"/>
                    <a:pt x="3568592" y="377631"/>
                    <a:pt x="3553184" y="377631"/>
                  </a:cubicBezTo>
                  <a:lnTo>
                    <a:pt x="27900" y="377631"/>
                  </a:lnTo>
                  <a:cubicBezTo>
                    <a:pt x="12491" y="377631"/>
                    <a:pt x="0" y="365140"/>
                    <a:pt x="0" y="349731"/>
                  </a:cubicBezTo>
                  <a:lnTo>
                    <a:pt x="0" y="27900"/>
                  </a:lnTo>
                  <a:cubicBezTo>
                    <a:pt x="0" y="12491"/>
                    <a:pt x="12491" y="0"/>
                    <a:pt x="27900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CB34A5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581083" cy="40620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723512" y="1176166"/>
            <a:ext cx="12857363" cy="141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48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DATA ATTRIBUTES &amp;</a:t>
            </a:r>
          </a:p>
          <a:p>
            <a:pPr algn="l">
              <a:lnSpc>
                <a:spcPts val="5376"/>
              </a:lnSpc>
            </a:pPr>
            <a:r>
              <a:rPr lang="en-US" sz="48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VISUAL CHANNELS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968889" y="3934783"/>
            <a:ext cx="4615420" cy="1208717"/>
            <a:chOff x="0" y="0"/>
            <a:chExt cx="1215584" cy="3183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15584" cy="318345"/>
            </a:xfrm>
            <a:custGeom>
              <a:avLst/>
              <a:gdLst/>
              <a:ahLst/>
              <a:cxnLst/>
              <a:rect r="r" b="b" t="t" l="l"/>
              <a:pathLst>
                <a:path h="318345" w="1215584">
                  <a:moveTo>
                    <a:pt x="82193" y="0"/>
                  </a:moveTo>
                  <a:lnTo>
                    <a:pt x="1133391" y="0"/>
                  </a:lnTo>
                  <a:cubicBezTo>
                    <a:pt x="1178785" y="0"/>
                    <a:pt x="1215584" y="36799"/>
                    <a:pt x="1215584" y="82193"/>
                  </a:cubicBezTo>
                  <a:lnTo>
                    <a:pt x="1215584" y="236152"/>
                  </a:lnTo>
                  <a:cubicBezTo>
                    <a:pt x="1215584" y="281546"/>
                    <a:pt x="1178785" y="318345"/>
                    <a:pt x="1133391" y="318345"/>
                  </a:cubicBezTo>
                  <a:lnTo>
                    <a:pt x="82193" y="318345"/>
                  </a:lnTo>
                  <a:cubicBezTo>
                    <a:pt x="36799" y="318345"/>
                    <a:pt x="0" y="281546"/>
                    <a:pt x="0" y="236152"/>
                  </a:cubicBezTo>
                  <a:lnTo>
                    <a:pt x="0" y="82193"/>
                  </a:lnTo>
                  <a:cubicBezTo>
                    <a:pt x="0" y="36799"/>
                    <a:pt x="36799" y="0"/>
                    <a:pt x="8219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5CE1E6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215584" cy="3469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361180" y="4325400"/>
            <a:ext cx="3830837" cy="41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sz="27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DATA ATTRIBUTE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836290" y="3934783"/>
            <a:ext cx="4615420" cy="1208717"/>
            <a:chOff x="0" y="0"/>
            <a:chExt cx="1215584" cy="3183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15584" cy="318345"/>
            </a:xfrm>
            <a:custGeom>
              <a:avLst/>
              <a:gdLst/>
              <a:ahLst/>
              <a:cxnLst/>
              <a:rect r="r" b="b" t="t" l="l"/>
              <a:pathLst>
                <a:path h="318345" w="1215584">
                  <a:moveTo>
                    <a:pt x="82193" y="0"/>
                  </a:moveTo>
                  <a:lnTo>
                    <a:pt x="1133391" y="0"/>
                  </a:lnTo>
                  <a:cubicBezTo>
                    <a:pt x="1178785" y="0"/>
                    <a:pt x="1215584" y="36799"/>
                    <a:pt x="1215584" y="82193"/>
                  </a:cubicBezTo>
                  <a:lnTo>
                    <a:pt x="1215584" y="236152"/>
                  </a:lnTo>
                  <a:cubicBezTo>
                    <a:pt x="1215584" y="281546"/>
                    <a:pt x="1178785" y="318345"/>
                    <a:pt x="1133391" y="318345"/>
                  </a:cubicBezTo>
                  <a:lnTo>
                    <a:pt x="82193" y="318345"/>
                  </a:lnTo>
                  <a:cubicBezTo>
                    <a:pt x="36799" y="318345"/>
                    <a:pt x="0" y="281546"/>
                    <a:pt x="0" y="236152"/>
                  </a:cubicBezTo>
                  <a:lnTo>
                    <a:pt x="0" y="82193"/>
                  </a:lnTo>
                  <a:cubicBezTo>
                    <a:pt x="0" y="36799"/>
                    <a:pt x="36799" y="0"/>
                    <a:pt x="8219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5CE1E6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1215584" cy="3469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032436" y="4325400"/>
            <a:ext cx="4223128" cy="41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sz="27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ATTRTIBUTE TYPE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1703692" y="3934783"/>
            <a:ext cx="4615420" cy="1208717"/>
            <a:chOff x="0" y="0"/>
            <a:chExt cx="1215584" cy="3183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15584" cy="318345"/>
            </a:xfrm>
            <a:custGeom>
              <a:avLst/>
              <a:gdLst/>
              <a:ahLst/>
              <a:cxnLst/>
              <a:rect r="r" b="b" t="t" l="l"/>
              <a:pathLst>
                <a:path h="318345" w="1215584">
                  <a:moveTo>
                    <a:pt x="82193" y="0"/>
                  </a:moveTo>
                  <a:lnTo>
                    <a:pt x="1133391" y="0"/>
                  </a:lnTo>
                  <a:cubicBezTo>
                    <a:pt x="1178785" y="0"/>
                    <a:pt x="1215584" y="36799"/>
                    <a:pt x="1215584" y="82193"/>
                  </a:cubicBezTo>
                  <a:lnTo>
                    <a:pt x="1215584" y="236152"/>
                  </a:lnTo>
                  <a:cubicBezTo>
                    <a:pt x="1215584" y="281546"/>
                    <a:pt x="1178785" y="318345"/>
                    <a:pt x="1133391" y="318345"/>
                  </a:cubicBezTo>
                  <a:lnTo>
                    <a:pt x="82193" y="318345"/>
                  </a:lnTo>
                  <a:cubicBezTo>
                    <a:pt x="36799" y="318345"/>
                    <a:pt x="0" y="281546"/>
                    <a:pt x="0" y="236152"/>
                  </a:cubicBezTo>
                  <a:lnTo>
                    <a:pt x="0" y="82193"/>
                  </a:lnTo>
                  <a:cubicBezTo>
                    <a:pt x="0" y="36799"/>
                    <a:pt x="36799" y="0"/>
                    <a:pt x="8219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5CE1E6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215584" cy="34692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091173" y="4325400"/>
            <a:ext cx="3840458" cy="41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sz="27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VISUAL CHANNEL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640865" y="5920316"/>
            <a:ext cx="14649415" cy="313329"/>
            <a:chOff x="0" y="0"/>
            <a:chExt cx="19532554" cy="417772"/>
          </a:xfrm>
        </p:grpSpPr>
        <p:sp>
          <p:nvSpPr>
            <p:cNvPr name="Freeform 25" id="25"/>
            <p:cNvSpPr/>
            <p:nvPr/>
          </p:nvSpPr>
          <p:spPr>
            <a:xfrm flipH="true" flipV="false" rot="0">
              <a:off x="0" y="0"/>
              <a:ext cx="447904" cy="417772"/>
            </a:xfrm>
            <a:custGeom>
              <a:avLst/>
              <a:gdLst/>
              <a:ahLst/>
              <a:cxnLst/>
              <a:rect r="r" b="b" t="t" l="l"/>
              <a:pathLst>
                <a:path h="417772" w="447904">
                  <a:moveTo>
                    <a:pt x="447904" y="0"/>
                  </a:moveTo>
                  <a:lnTo>
                    <a:pt x="0" y="0"/>
                  </a:lnTo>
                  <a:lnTo>
                    <a:pt x="0" y="417772"/>
                  </a:lnTo>
                  <a:lnTo>
                    <a:pt x="447904" y="417772"/>
                  </a:lnTo>
                  <a:lnTo>
                    <a:pt x="447904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999400" y="12036"/>
              <a:ext cx="5477761" cy="37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COPIES SOLD (MILLIONS)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8577895" y="12036"/>
              <a:ext cx="3082947" cy="37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QUANTITATIVE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13901716" y="12036"/>
              <a:ext cx="5630838" cy="37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63D8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X COORDINATE</a:t>
              </a: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 ON THE PLOT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true" flipV="false" rot="0">
            <a:off x="1640865" y="7067569"/>
            <a:ext cx="335928" cy="313329"/>
          </a:xfrm>
          <a:custGeom>
            <a:avLst/>
            <a:gdLst/>
            <a:ahLst/>
            <a:cxnLst/>
            <a:rect r="r" b="b" t="t" l="l"/>
            <a:pathLst>
              <a:path h="313329" w="335928">
                <a:moveTo>
                  <a:pt x="335927" y="0"/>
                </a:moveTo>
                <a:lnTo>
                  <a:pt x="0" y="0"/>
                </a:lnTo>
                <a:lnTo>
                  <a:pt x="0" y="313329"/>
                </a:lnTo>
                <a:lnTo>
                  <a:pt x="335927" y="313329"/>
                </a:lnTo>
                <a:lnTo>
                  <a:pt x="3359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390415" y="7071833"/>
            <a:ext cx="4108321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RELEASE DATE (YEAR)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080655" y="7071833"/>
            <a:ext cx="2299472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QUANTITATIVE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067152" y="6938483"/>
            <a:ext cx="457998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FF63D8"/>
                </a:solidFill>
                <a:latin typeface="Arcade Gamer"/>
                <a:ea typeface="Arcade Gamer"/>
                <a:cs typeface="Arcade Gamer"/>
                <a:sym typeface="Arcade Gamer"/>
              </a:rPr>
              <a:t>COLUMN BESIDE Y AXIS </a:t>
            </a: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OF THE PLOT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640865" y="8214822"/>
            <a:ext cx="13616080" cy="313329"/>
            <a:chOff x="0" y="0"/>
            <a:chExt cx="18154773" cy="417772"/>
          </a:xfrm>
        </p:grpSpPr>
        <p:sp>
          <p:nvSpPr>
            <p:cNvPr name="Freeform 34" id="34"/>
            <p:cNvSpPr/>
            <p:nvPr/>
          </p:nvSpPr>
          <p:spPr>
            <a:xfrm flipH="true" flipV="false" rot="0">
              <a:off x="0" y="0"/>
              <a:ext cx="447904" cy="417772"/>
            </a:xfrm>
            <a:custGeom>
              <a:avLst/>
              <a:gdLst/>
              <a:ahLst/>
              <a:cxnLst/>
              <a:rect r="r" b="b" t="t" l="l"/>
              <a:pathLst>
                <a:path h="417772" w="447904">
                  <a:moveTo>
                    <a:pt x="447904" y="0"/>
                  </a:moveTo>
                  <a:lnTo>
                    <a:pt x="0" y="0"/>
                  </a:lnTo>
                  <a:lnTo>
                    <a:pt x="0" y="417772"/>
                  </a:lnTo>
                  <a:lnTo>
                    <a:pt x="447904" y="417772"/>
                  </a:lnTo>
                  <a:lnTo>
                    <a:pt x="447904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999400" y="12036"/>
              <a:ext cx="5477761" cy="37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BELONGING TO A SERIES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8719284" y="12036"/>
              <a:ext cx="2800170" cy="37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CATEGORICAL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13901716" y="12036"/>
              <a:ext cx="4253057" cy="37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16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63D8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COLOR</a:t>
              </a:r>
              <a:r>
                <a:rPr lang="en-US" sz="1800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 OF THE LINES</a:t>
              </a:r>
            </a:p>
          </p:txBody>
        </p:sp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926300" y="405772"/>
            <a:ext cx="869761" cy="11153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27317"/>
            <a:ext cx="16230600" cy="2672067"/>
            <a:chOff x="0" y="0"/>
            <a:chExt cx="4274726" cy="7037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703754"/>
            </a:xfrm>
            <a:custGeom>
              <a:avLst/>
              <a:gdLst/>
              <a:ahLst/>
              <a:cxnLst/>
              <a:rect r="r" b="b" t="t" l="l"/>
              <a:pathLst>
                <a:path h="703754" w="4274726">
                  <a:moveTo>
                    <a:pt x="23373" y="0"/>
                  </a:moveTo>
                  <a:lnTo>
                    <a:pt x="4251353" y="0"/>
                  </a:lnTo>
                  <a:cubicBezTo>
                    <a:pt x="4264261" y="0"/>
                    <a:pt x="4274726" y="10464"/>
                    <a:pt x="4274726" y="23373"/>
                  </a:cubicBezTo>
                  <a:lnTo>
                    <a:pt x="4274726" y="680382"/>
                  </a:lnTo>
                  <a:cubicBezTo>
                    <a:pt x="4274726" y="693290"/>
                    <a:pt x="4264261" y="703754"/>
                    <a:pt x="4251353" y="703754"/>
                  </a:cubicBezTo>
                  <a:lnTo>
                    <a:pt x="23373" y="703754"/>
                  </a:lnTo>
                  <a:cubicBezTo>
                    <a:pt x="10464" y="703754"/>
                    <a:pt x="0" y="693290"/>
                    <a:pt x="0" y="680382"/>
                  </a:cubicBezTo>
                  <a:lnTo>
                    <a:pt x="0" y="23373"/>
                  </a:lnTo>
                  <a:cubicBezTo>
                    <a:pt x="0" y="10464"/>
                    <a:pt x="10464" y="0"/>
                    <a:pt x="2337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CB34A5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73232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537478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9724608" y="3054311"/>
            <a:ext cx="335928" cy="313329"/>
          </a:xfrm>
          <a:custGeom>
            <a:avLst/>
            <a:gdLst/>
            <a:ahLst/>
            <a:cxnLst/>
            <a:rect r="r" b="b" t="t" l="l"/>
            <a:pathLst>
              <a:path h="313329" w="335928">
                <a:moveTo>
                  <a:pt x="335928" y="0"/>
                </a:moveTo>
                <a:lnTo>
                  <a:pt x="0" y="0"/>
                </a:lnTo>
                <a:lnTo>
                  <a:pt x="0" y="313329"/>
                </a:lnTo>
                <a:lnTo>
                  <a:pt x="335928" y="313329"/>
                </a:lnTo>
                <a:lnTo>
                  <a:pt x="33592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490528" y="5071690"/>
            <a:ext cx="1094735" cy="124401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>
            <a:alphaModFix amt="70000"/>
          </a:blip>
          <a:srcRect l="0" t="0" r="0" b="0"/>
          <a:stretch>
            <a:fillRect/>
          </a:stretch>
        </p:blipFill>
        <p:spPr>
          <a:xfrm flipH="false" flipV="false" rot="0">
            <a:off x="15045843" y="5263914"/>
            <a:ext cx="769314" cy="859569"/>
          </a:xfrm>
          <a:prstGeom prst="rect">
            <a:avLst/>
          </a:prstGeom>
        </p:spPr>
      </p:pic>
      <p:sp>
        <p:nvSpPr>
          <p:cNvPr name="Freeform 9" id="9"/>
          <p:cNvSpPr/>
          <p:nvPr/>
        </p:nvSpPr>
        <p:spPr>
          <a:xfrm flipH="false" flipV="false" rot="0">
            <a:off x="15074959" y="719461"/>
            <a:ext cx="2193866" cy="362985"/>
          </a:xfrm>
          <a:custGeom>
            <a:avLst/>
            <a:gdLst/>
            <a:ahLst/>
            <a:cxnLst/>
            <a:rect r="r" b="b" t="t" l="l"/>
            <a:pathLst>
              <a:path h="362985" w="2193866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684608"/>
            <a:ext cx="1082363" cy="464432"/>
          </a:xfrm>
          <a:custGeom>
            <a:avLst/>
            <a:gdLst/>
            <a:ahLst/>
            <a:cxnLst/>
            <a:rect r="r" b="b" t="t" l="l"/>
            <a:pathLst>
              <a:path h="464432" w="1082363">
                <a:moveTo>
                  <a:pt x="0" y="0"/>
                </a:moveTo>
                <a:lnTo>
                  <a:pt x="1082363" y="0"/>
                </a:lnTo>
                <a:lnTo>
                  <a:pt x="1082363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703190" y="588745"/>
            <a:ext cx="1211480" cy="624416"/>
            <a:chOff x="0" y="0"/>
            <a:chExt cx="1615307" cy="83255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832555" y="18217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2775787">
              <a:off x="121853" y="121853"/>
              <a:ext cx="588848" cy="588848"/>
            </a:xfrm>
            <a:custGeom>
              <a:avLst/>
              <a:gdLst/>
              <a:ahLst/>
              <a:cxnLst/>
              <a:rect r="r" b="b" t="t" l="l"/>
              <a:pathLst>
                <a:path h="588848" w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5660525" y="729709"/>
            <a:ext cx="862336" cy="327152"/>
            <a:chOff x="0" y="0"/>
            <a:chExt cx="1149782" cy="43620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367030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25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0" y="20313"/>
              <a:ext cx="367030" cy="332329"/>
            </a:xfrm>
            <a:custGeom>
              <a:avLst/>
              <a:gdLst/>
              <a:ahLst/>
              <a:cxnLst/>
              <a:rect r="r" b="b" t="t" l="l"/>
              <a:pathLst>
                <a:path h="332329" w="367030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4332564" y="703945"/>
            <a:ext cx="908861" cy="327152"/>
            <a:chOff x="0" y="0"/>
            <a:chExt cx="1211815" cy="43620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429063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0" y="58413"/>
              <a:ext cx="429063" cy="332329"/>
            </a:xfrm>
            <a:custGeom>
              <a:avLst/>
              <a:gdLst/>
              <a:ahLst/>
              <a:cxnLst/>
              <a:rect r="r" b="b" t="t" l="l"/>
              <a:pathLst>
                <a:path h="332329" w="429063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28700" y="7295727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level 1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history record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5209095" y="6537478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410700" y="6537478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611225" y="6537478"/>
            <a:ext cx="3657600" cy="551965"/>
          </a:xfrm>
          <a:custGeom>
            <a:avLst/>
            <a:gdLst/>
            <a:ahLst/>
            <a:cxnLst/>
            <a:rect r="r" b="b" t="t" l="l"/>
            <a:pathLst>
              <a:path h="551965" w="3657600">
                <a:moveTo>
                  <a:pt x="0" y="0"/>
                </a:moveTo>
                <a:lnTo>
                  <a:pt x="3657600" y="0"/>
                </a:lnTo>
                <a:lnTo>
                  <a:pt x="3657600" y="551965"/>
                </a:lnTo>
                <a:lnTo>
                  <a:pt x="0" y="55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false" rot="0">
            <a:off x="5003006" y="7740182"/>
            <a:ext cx="412177" cy="384449"/>
          </a:xfrm>
          <a:custGeom>
            <a:avLst/>
            <a:gdLst/>
            <a:ahLst/>
            <a:cxnLst/>
            <a:rect r="r" b="b" t="t" l="l"/>
            <a:pathLst>
              <a:path h="384449" w="412177">
                <a:moveTo>
                  <a:pt x="412178" y="0"/>
                </a:moveTo>
                <a:lnTo>
                  <a:pt x="0" y="0"/>
                </a:lnTo>
                <a:lnTo>
                  <a:pt x="0" y="384449"/>
                </a:lnTo>
                <a:lnTo>
                  <a:pt x="412178" y="384449"/>
                </a:lnTo>
                <a:lnTo>
                  <a:pt x="4121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20">
            <a:alphaModFix amt="70000"/>
          </a:blip>
          <a:srcRect l="0" t="0" r="0" b="0"/>
          <a:stretch>
            <a:fillRect/>
          </a:stretch>
        </p:blipFill>
        <p:spPr>
          <a:xfrm flipH="false" flipV="false" rot="0">
            <a:off x="2445614" y="5174413"/>
            <a:ext cx="823772" cy="1056411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1">
            <a:alphaModFix amt="70000"/>
          </a:blip>
          <a:srcRect l="0" t="0" r="0" b="0"/>
          <a:stretch>
            <a:fillRect/>
          </a:stretch>
        </p:blipFill>
        <p:spPr>
          <a:xfrm flipH="false" flipV="false" rot="0">
            <a:off x="10804522" y="5189929"/>
            <a:ext cx="869956" cy="1007540"/>
          </a:xfrm>
          <a:prstGeom prst="rect">
            <a:avLst/>
          </a:prstGeom>
        </p:spPr>
      </p:pic>
      <p:sp>
        <p:nvSpPr>
          <p:cNvPr name="TextBox 31" id="31"/>
          <p:cNvSpPr txBox="true"/>
          <p:nvPr/>
        </p:nvSpPr>
        <p:spPr>
          <a:xfrm rot="0">
            <a:off x="10277351" y="2944276"/>
            <a:ext cx="656399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CHOOSE A TOPIC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219700" y="7486637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level 2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Disket Mono"/>
                <a:ea typeface="Disket Mono"/>
                <a:cs typeface="Disket Mono"/>
                <a:sym typeface="Disket Mono"/>
              </a:rPr>
              <a:t>game type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410700" y="7295727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level 3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e-sports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601700" y="7295727"/>
            <a:ext cx="3657600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level 4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>
                    <a:alpha val="69804"/>
                  </a:srgbClr>
                </a:solidFill>
                <a:latin typeface="Disket Mono"/>
                <a:ea typeface="Disket Mono"/>
                <a:cs typeface="Disket Mono"/>
                <a:sym typeface="Disket Mono"/>
              </a:rPr>
              <a:t>streaming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659634" y="1910495"/>
            <a:ext cx="7931625" cy="249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85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LEVEL SELECTION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922452" y="3656724"/>
            <a:ext cx="2443096" cy="2443096"/>
          </a:xfrm>
          <a:prstGeom prst="rect">
            <a:avLst/>
          </a:prstGeom>
        </p:spPr>
      </p:pic>
      <p:sp>
        <p:nvSpPr>
          <p:cNvPr name="Freeform 7" id="7"/>
          <p:cNvSpPr/>
          <p:nvPr/>
        </p:nvSpPr>
        <p:spPr>
          <a:xfrm flipH="false" flipV="false" rot="0">
            <a:off x="1028700" y="684608"/>
            <a:ext cx="1082363" cy="464432"/>
          </a:xfrm>
          <a:custGeom>
            <a:avLst/>
            <a:gdLst/>
            <a:ahLst/>
            <a:cxnLst/>
            <a:rect r="r" b="b" t="t" l="l"/>
            <a:pathLst>
              <a:path h="464432" w="1082363">
                <a:moveTo>
                  <a:pt x="0" y="0"/>
                </a:moveTo>
                <a:lnTo>
                  <a:pt x="1082363" y="0"/>
                </a:lnTo>
                <a:lnTo>
                  <a:pt x="1082363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140776" y="6293599"/>
            <a:ext cx="2006448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LOADING...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8467725"/>
            <a:ext cx="16230600" cy="790575"/>
            <a:chOff x="0" y="0"/>
            <a:chExt cx="4274726" cy="2082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74726" cy="208217"/>
            </a:xfrm>
            <a:custGeom>
              <a:avLst/>
              <a:gdLst/>
              <a:ahLst/>
              <a:cxnLst/>
              <a:rect r="r" b="b" t="t" l="l"/>
              <a:pathLst>
                <a:path h="208217" w="4274726">
                  <a:moveTo>
                    <a:pt x="23373" y="0"/>
                  </a:moveTo>
                  <a:lnTo>
                    <a:pt x="4251353" y="0"/>
                  </a:lnTo>
                  <a:cubicBezTo>
                    <a:pt x="4264261" y="0"/>
                    <a:pt x="4274726" y="10464"/>
                    <a:pt x="4274726" y="23373"/>
                  </a:cubicBezTo>
                  <a:lnTo>
                    <a:pt x="4274726" y="184845"/>
                  </a:lnTo>
                  <a:cubicBezTo>
                    <a:pt x="4274726" y="197753"/>
                    <a:pt x="4264261" y="208217"/>
                    <a:pt x="4251353" y="208217"/>
                  </a:cubicBezTo>
                  <a:lnTo>
                    <a:pt x="23373" y="208217"/>
                  </a:lnTo>
                  <a:cubicBezTo>
                    <a:pt x="10464" y="208217"/>
                    <a:pt x="0" y="197753"/>
                    <a:pt x="0" y="184845"/>
                  </a:cubicBezTo>
                  <a:lnTo>
                    <a:pt x="0" y="23373"/>
                  </a:lnTo>
                  <a:cubicBezTo>
                    <a:pt x="0" y="10464"/>
                    <a:pt x="10464" y="0"/>
                    <a:pt x="233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CB34A5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274726" cy="23679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56970" y="8021243"/>
            <a:ext cx="854093" cy="44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2"/>
              </a:lnSpc>
              <a:spcBef>
                <a:spcPct val="0"/>
              </a:spcBef>
            </a:pPr>
            <a:r>
              <a:rPr lang="en-US" sz="3002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TIP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20442" y="8689912"/>
            <a:ext cx="12861431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3"/>
              </a:lnSpc>
              <a:spcBef>
                <a:spcPct val="0"/>
              </a:spcBef>
            </a:pPr>
            <a:r>
              <a:rPr lang="en-US" sz="2199">
                <a:solidFill>
                  <a:srgbClr val="FFFFFF">
                    <a:alpha val="80784"/>
                  </a:srgbClr>
                </a:solidFill>
                <a:latin typeface="Arcade Gamer"/>
                <a:ea typeface="Arcade Gamer"/>
                <a:cs typeface="Arcade Gamer"/>
                <a:sym typeface="Arcade Gamer"/>
              </a:rPr>
              <a:t>WHAT’S THE BEST GAME GENRE FOR INDIE DEVS TO CONQUER IN 2025?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99511" y="1034740"/>
            <a:ext cx="2773680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D707">
                    <a:alpha val="69804"/>
                  </a:srgbClr>
                </a:solidFill>
                <a:latin typeface="Arcade Gamer"/>
                <a:ea typeface="Arcade Gamer"/>
                <a:cs typeface="Arcade Gamer"/>
                <a:sym typeface="Arcade Gamer"/>
              </a:rPr>
              <a:t>level 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49456" y="1571315"/>
            <a:ext cx="1453326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genres and revenues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405025"/>
            <a:ext cx="16240125" cy="7923759"/>
            <a:chOff x="0" y="0"/>
            <a:chExt cx="4277235" cy="20869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7235" cy="2086916"/>
            </a:xfrm>
            <a:custGeom>
              <a:avLst/>
              <a:gdLst/>
              <a:ahLst/>
              <a:cxnLst/>
              <a:rect r="r" b="b" t="t" l="l"/>
              <a:pathLst>
                <a:path h="2086916" w="4277235">
                  <a:moveTo>
                    <a:pt x="23359" y="0"/>
                  </a:moveTo>
                  <a:lnTo>
                    <a:pt x="4253876" y="0"/>
                  </a:lnTo>
                  <a:cubicBezTo>
                    <a:pt x="4260071" y="0"/>
                    <a:pt x="4266012" y="2461"/>
                    <a:pt x="4270393" y="6842"/>
                  </a:cubicBezTo>
                  <a:cubicBezTo>
                    <a:pt x="4274774" y="11222"/>
                    <a:pt x="4277235" y="17164"/>
                    <a:pt x="4277235" y="23359"/>
                  </a:cubicBezTo>
                  <a:lnTo>
                    <a:pt x="4277235" y="2063557"/>
                  </a:lnTo>
                  <a:cubicBezTo>
                    <a:pt x="4277235" y="2076458"/>
                    <a:pt x="4266776" y="2086916"/>
                    <a:pt x="4253876" y="2086916"/>
                  </a:cubicBezTo>
                  <a:lnTo>
                    <a:pt x="23359" y="2086916"/>
                  </a:lnTo>
                  <a:cubicBezTo>
                    <a:pt x="10458" y="2086916"/>
                    <a:pt x="0" y="2076458"/>
                    <a:pt x="0" y="2063557"/>
                  </a:cubicBezTo>
                  <a:lnTo>
                    <a:pt x="0" y="23359"/>
                  </a:lnTo>
                  <a:cubicBezTo>
                    <a:pt x="0" y="10458"/>
                    <a:pt x="10458" y="0"/>
                    <a:pt x="23359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CB34A5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7235" cy="212501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   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15803" y="1890784"/>
            <a:ext cx="10770992" cy="1080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6999">
                <a:solidFill>
                  <a:srgbClr val="FFD707"/>
                </a:solidFill>
                <a:latin typeface="Arcade Gamer"/>
                <a:ea typeface="Arcade Gamer"/>
                <a:cs typeface="Arcade Gamer"/>
                <a:sym typeface="Arcade Gamer"/>
              </a:rPr>
              <a:t>GENRES REVENUE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18774" y="3443124"/>
            <a:ext cx="1516387" cy="32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66"/>
              </a:lnSpc>
              <a:spcBef>
                <a:spcPct val="0"/>
              </a:spcBef>
            </a:pPr>
            <a:r>
              <a:rPr lang="en-US" sz="197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SHOOTER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18774" y="4037682"/>
            <a:ext cx="2728507" cy="32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66"/>
              </a:lnSpc>
              <a:spcBef>
                <a:spcPct val="0"/>
              </a:spcBef>
            </a:pPr>
            <a:r>
              <a:rPr lang="en-US" sz="197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BATTLE-ROYALE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018774" y="4632240"/>
            <a:ext cx="1105983" cy="32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66"/>
              </a:lnSpc>
              <a:spcBef>
                <a:spcPct val="0"/>
              </a:spcBef>
            </a:pPr>
            <a:r>
              <a:rPr lang="en-US" sz="197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RPG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18774" y="5226798"/>
            <a:ext cx="2241750" cy="32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66"/>
              </a:lnSpc>
              <a:spcBef>
                <a:spcPct val="0"/>
              </a:spcBef>
            </a:pPr>
            <a:r>
              <a:rPr lang="en-US" sz="197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ADVENTURE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018774" y="5821355"/>
            <a:ext cx="2022232" cy="32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66"/>
              </a:lnSpc>
              <a:spcBef>
                <a:spcPct val="0"/>
              </a:spcBef>
            </a:pPr>
            <a:r>
              <a:rPr lang="en-US" sz="1971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STRATEGY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0" y="9705109"/>
            <a:ext cx="18288000" cy="1163782"/>
            <a:chOff x="0" y="0"/>
            <a:chExt cx="24384000" cy="155170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8128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6256000" y="0"/>
              <a:ext cx="8128000" cy="1551709"/>
            </a:xfrm>
            <a:custGeom>
              <a:avLst/>
              <a:gdLst/>
              <a:ahLst/>
              <a:cxnLst/>
              <a:rect r="r" b="b" t="t" l="l"/>
              <a:pathLst>
                <a:path h="1551709" w="8128000">
                  <a:moveTo>
                    <a:pt x="0" y="0"/>
                  </a:moveTo>
                  <a:lnTo>
                    <a:pt x="8128000" y="0"/>
                  </a:lnTo>
                  <a:lnTo>
                    <a:pt x="8128000" y="1551709"/>
                  </a:lnTo>
                  <a:lnTo>
                    <a:pt x="0" y="1551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5074959" y="719461"/>
            <a:ext cx="2193866" cy="362985"/>
          </a:xfrm>
          <a:custGeom>
            <a:avLst/>
            <a:gdLst/>
            <a:ahLst/>
            <a:cxnLst/>
            <a:rect r="r" b="b" t="t" l="l"/>
            <a:pathLst>
              <a:path h="362985" w="2193866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684608"/>
            <a:ext cx="1082363" cy="464432"/>
          </a:xfrm>
          <a:custGeom>
            <a:avLst/>
            <a:gdLst/>
            <a:ahLst/>
            <a:cxnLst/>
            <a:rect r="r" b="b" t="t" l="l"/>
            <a:pathLst>
              <a:path h="464432" w="1082363">
                <a:moveTo>
                  <a:pt x="0" y="0"/>
                </a:moveTo>
                <a:lnTo>
                  <a:pt x="1082363" y="0"/>
                </a:lnTo>
                <a:lnTo>
                  <a:pt x="1082363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2703190" y="588745"/>
            <a:ext cx="1211480" cy="624416"/>
            <a:chOff x="0" y="0"/>
            <a:chExt cx="1615307" cy="832555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832555" y="18217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2775787">
              <a:off x="121853" y="121853"/>
              <a:ext cx="588848" cy="588848"/>
            </a:xfrm>
            <a:custGeom>
              <a:avLst/>
              <a:gdLst/>
              <a:ahLst/>
              <a:cxnLst/>
              <a:rect r="r" b="b" t="t" l="l"/>
              <a:pathLst>
                <a:path h="588848" w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5660525" y="729709"/>
            <a:ext cx="862336" cy="327152"/>
            <a:chOff x="0" y="0"/>
            <a:chExt cx="1149782" cy="436203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367030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25</a:t>
              </a:r>
            </a:p>
          </p:txBody>
        </p:sp>
        <p:sp>
          <p:nvSpPr>
            <p:cNvPr name="Freeform 22" id="22"/>
            <p:cNvSpPr/>
            <p:nvPr/>
          </p:nvSpPr>
          <p:spPr>
            <a:xfrm flipH="false" flipV="false" rot="0">
              <a:off x="0" y="20313"/>
              <a:ext cx="367030" cy="332329"/>
            </a:xfrm>
            <a:custGeom>
              <a:avLst/>
              <a:gdLst/>
              <a:ahLst/>
              <a:cxnLst/>
              <a:rect r="r" b="b" t="t" l="l"/>
              <a:pathLst>
                <a:path h="332329" w="367030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332564" y="703945"/>
            <a:ext cx="908861" cy="327152"/>
            <a:chOff x="0" y="0"/>
            <a:chExt cx="1211815" cy="436203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429063" y="-9525"/>
              <a:ext cx="782752" cy="44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name="Freeform 25" id="25"/>
            <p:cNvSpPr/>
            <p:nvPr/>
          </p:nvSpPr>
          <p:spPr>
            <a:xfrm flipH="false" flipV="false" rot="0">
              <a:off x="0" y="58413"/>
              <a:ext cx="429063" cy="332329"/>
            </a:xfrm>
            <a:custGeom>
              <a:avLst/>
              <a:gdLst/>
              <a:ahLst/>
              <a:cxnLst/>
              <a:rect r="r" b="b" t="t" l="l"/>
              <a:pathLst>
                <a:path h="332329" w="429063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15803" y="3434453"/>
            <a:ext cx="11735130" cy="5118307"/>
            <a:chOff x="0" y="0"/>
            <a:chExt cx="15646840" cy="6824409"/>
          </a:xfrm>
        </p:grpSpPr>
        <p:sp>
          <p:nvSpPr>
            <p:cNvPr name="AutoShape 27" id="27"/>
            <p:cNvSpPr/>
            <p:nvPr/>
          </p:nvSpPr>
          <p:spPr>
            <a:xfrm flipH="true">
              <a:off x="14857219" y="0"/>
              <a:ext cx="0" cy="5876281"/>
            </a:xfrm>
            <a:prstGeom prst="line">
              <a:avLst/>
            </a:prstGeom>
            <a:ln cap="flat" w="14366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4779170" y="2029758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85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4797669" y="843710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85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4779170" y="2107807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85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4797669" y="3007499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85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14779170" y="4690037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alphaModFix amt="85000"/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3" id="33"/>
            <p:cNvSpPr txBox="true"/>
            <p:nvPr/>
          </p:nvSpPr>
          <p:spPr>
            <a:xfrm rot="0">
              <a:off x="14442659" y="5847706"/>
              <a:ext cx="1204181" cy="416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07"/>
                </a:lnSpc>
                <a:spcBef>
                  <a:spcPct val="0"/>
                </a:spcBef>
              </a:pPr>
              <a:r>
                <a:rPr lang="en-US" sz="1923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2024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7487010" y="6297879"/>
              <a:ext cx="1810912" cy="526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05"/>
                </a:lnSpc>
                <a:spcBef>
                  <a:spcPct val="0"/>
                </a:spcBef>
              </a:pPr>
              <a:r>
                <a:rPr lang="en-US" sz="2421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YEARS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498302" y="498767"/>
              <a:ext cx="558178" cy="416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07"/>
                </a:lnSpc>
                <a:spcBef>
                  <a:spcPct val="0"/>
                </a:spcBef>
              </a:pPr>
              <a:r>
                <a:rPr lang="en-US" sz="1923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14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575966" y="1301507"/>
              <a:ext cx="480514" cy="416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07"/>
                </a:lnSpc>
                <a:spcBef>
                  <a:spcPct val="0"/>
                </a:spcBef>
              </a:pPr>
              <a:r>
                <a:rPr lang="en-US" sz="1923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588910" y="2284587"/>
              <a:ext cx="467570" cy="416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07"/>
                </a:lnSpc>
                <a:spcBef>
                  <a:spcPct val="0"/>
                </a:spcBef>
              </a:pPr>
              <a:r>
                <a:rPr lang="en-US" sz="1923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10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766869" y="3130724"/>
              <a:ext cx="289611" cy="402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250"/>
                </a:lnSpc>
                <a:spcBef>
                  <a:spcPct val="0"/>
                </a:spcBef>
              </a:pPr>
              <a:r>
                <a:rPr lang="en-US" sz="1875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8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779813" y="4046765"/>
              <a:ext cx="276667" cy="416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07"/>
                </a:lnSpc>
                <a:spcBef>
                  <a:spcPct val="0"/>
                </a:spcBef>
              </a:pPr>
              <a:r>
                <a:rPr lang="en-US" sz="1923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6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710249" y="4887150"/>
              <a:ext cx="207897" cy="416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307"/>
                </a:lnSpc>
                <a:spcBef>
                  <a:spcPct val="0"/>
                </a:spcBef>
              </a:pPr>
              <a:r>
                <a:rPr lang="en-US" sz="1923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4</a:t>
              </a:r>
            </a:p>
          </p:txBody>
        </p:sp>
        <p:sp>
          <p:nvSpPr>
            <p:cNvPr name="AutoShape 41" id="41"/>
            <p:cNvSpPr/>
            <p:nvPr/>
          </p:nvSpPr>
          <p:spPr>
            <a:xfrm>
              <a:off x="1420498" y="687612"/>
              <a:ext cx="14050572" cy="0"/>
            </a:xfrm>
            <a:prstGeom prst="line">
              <a:avLst/>
            </a:prstGeom>
            <a:ln cap="flat" w="14366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420498" y="1599673"/>
              <a:ext cx="14050572" cy="0"/>
            </a:xfrm>
            <a:prstGeom prst="line">
              <a:avLst/>
            </a:prstGeom>
            <a:ln cap="flat" w="14366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1420498" y="2504704"/>
              <a:ext cx="14050572" cy="0"/>
            </a:xfrm>
            <a:prstGeom prst="line">
              <a:avLst/>
            </a:prstGeom>
            <a:ln cap="flat" w="14366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 flipV="true">
              <a:off x="1420498" y="3409734"/>
              <a:ext cx="14050572" cy="14366"/>
            </a:xfrm>
            <a:prstGeom prst="line">
              <a:avLst/>
            </a:prstGeom>
            <a:ln cap="flat" w="14366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 flipV="true">
              <a:off x="1420498" y="4314765"/>
              <a:ext cx="14050572" cy="0"/>
            </a:xfrm>
            <a:prstGeom prst="line">
              <a:avLst/>
            </a:prstGeom>
            <a:ln cap="flat" w="14366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>
              <a:off x="1420498" y="5236380"/>
              <a:ext cx="14050572" cy="0"/>
            </a:xfrm>
            <a:prstGeom prst="line">
              <a:avLst/>
            </a:prstGeom>
            <a:ln cap="flat" w="14366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7" id="47"/>
            <p:cNvSpPr/>
            <p:nvPr/>
          </p:nvSpPr>
          <p:spPr>
            <a:xfrm flipH="true">
              <a:off x="2052732" y="0"/>
              <a:ext cx="0" cy="5876281"/>
            </a:xfrm>
            <a:prstGeom prst="line">
              <a:avLst/>
            </a:prstGeom>
            <a:ln cap="flat" w="14366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8" id="48"/>
            <p:cNvSpPr/>
            <p:nvPr/>
          </p:nvSpPr>
          <p:spPr>
            <a:xfrm flipH="true">
              <a:off x="4082630" y="0"/>
              <a:ext cx="0" cy="5876281"/>
            </a:xfrm>
            <a:prstGeom prst="line">
              <a:avLst/>
            </a:prstGeom>
            <a:ln cap="flat" w="14366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9" id="49"/>
            <p:cNvSpPr/>
            <p:nvPr/>
          </p:nvSpPr>
          <p:spPr>
            <a:xfrm flipH="true">
              <a:off x="6237548" y="0"/>
              <a:ext cx="0" cy="5876281"/>
            </a:xfrm>
            <a:prstGeom prst="line">
              <a:avLst/>
            </a:prstGeom>
            <a:ln cap="flat" w="14366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0" id="50"/>
            <p:cNvSpPr/>
            <p:nvPr/>
          </p:nvSpPr>
          <p:spPr>
            <a:xfrm flipH="true">
              <a:off x="8392466" y="0"/>
              <a:ext cx="0" cy="5876281"/>
            </a:xfrm>
            <a:prstGeom prst="line">
              <a:avLst/>
            </a:prstGeom>
            <a:ln cap="flat" w="14366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1" id="51"/>
            <p:cNvSpPr/>
            <p:nvPr/>
          </p:nvSpPr>
          <p:spPr>
            <a:xfrm flipH="true">
              <a:off x="10547383" y="0"/>
              <a:ext cx="0" cy="5876281"/>
            </a:xfrm>
            <a:prstGeom prst="line">
              <a:avLst/>
            </a:prstGeom>
            <a:ln cap="flat" w="14366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2" id="52"/>
            <p:cNvSpPr/>
            <p:nvPr/>
          </p:nvSpPr>
          <p:spPr>
            <a:xfrm flipH="true">
              <a:off x="12702301" y="0"/>
              <a:ext cx="0" cy="5876281"/>
            </a:xfrm>
            <a:prstGeom prst="line">
              <a:avLst/>
            </a:prstGeom>
            <a:ln cap="flat" w="14366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1974683" y="2879170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85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4004581" y="1873660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85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6159499" y="368850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85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8314417" y="687612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85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10469334" y="1443575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85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12624252" y="1795610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9"/>
                  </a:lnTo>
                  <a:lnTo>
                    <a:pt x="0" y="1560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alphaModFix amt="85000"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1974683" y="1287477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85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4004581" y="1065593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85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6159499" y="233814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85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8314417" y="368850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85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10469334" y="765661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85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12630391" y="987544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alphaModFix amt="85000"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1974683" y="3783239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85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4004581" y="3682680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85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6159499" y="3268002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85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8314417" y="2879170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85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9" id="69"/>
            <p:cNvSpPr/>
            <p:nvPr/>
          </p:nvSpPr>
          <p:spPr>
            <a:xfrm flipH="false" flipV="false" rot="0">
              <a:off x="10469334" y="2490338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85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0" id="70"/>
            <p:cNvSpPr/>
            <p:nvPr/>
          </p:nvSpPr>
          <p:spPr>
            <a:xfrm flipH="false" flipV="false" rot="0">
              <a:off x="12624252" y="2348606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alphaModFix amt="85000"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1974683" y="4956732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85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4004581" y="4688270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85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3" id="73"/>
            <p:cNvSpPr/>
            <p:nvPr/>
          </p:nvSpPr>
          <p:spPr>
            <a:xfrm flipH="false" flipV="false" rot="0">
              <a:off x="6159499" y="3939337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85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4" id="74"/>
            <p:cNvSpPr/>
            <p:nvPr/>
          </p:nvSpPr>
          <p:spPr>
            <a:xfrm flipH="false" flipV="false" rot="0">
              <a:off x="8314417" y="3682680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85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5" id="75"/>
            <p:cNvSpPr/>
            <p:nvPr/>
          </p:nvSpPr>
          <p:spPr>
            <a:xfrm flipH="false" flipV="false" rot="0">
              <a:off x="10469334" y="3481562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85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12624252" y="3280444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alphaModFix amt="85000"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7" id="77"/>
            <p:cNvSpPr/>
            <p:nvPr/>
          </p:nvSpPr>
          <p:spPr>
            <a:xfrm flipH="false" flipV="false" rot="0">
              <a:off x="1974683" y="5486816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alphaModFix amt="85000"/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8" id="78"/>
            <p:cNvSpPr/>
            <p:nvPr/>
          </p:nvSpPr>
          <p:spPr>
            <a:xfrm flipH="false" flipV="false" rot="0">
              <a:off x="4004581" y="5330718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alphaModFix amt="85000"/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9" id="79"/>
            <p:cNvSpPr/>
            <p:nvPr/>
          </p:nvSpPr>
          <p:spPr>
            <a:xfrm flipH="false" flipV="false" rot="0">
              <a:off x="6159499" y="5080282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alphaModFix amt="85000"/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0" id="80"/>
            <p:cNvSpPr/>
            <p:nvPr/>
          </p:nvSpPr>
          <p:spPr>
            <a:xfrm flipH="false" flipV="false" rot="0">
              <a:off x="8314417" y="5002233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alphaModFix amt="85000"/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1" id="81"/>
            <p:cNvSpPr/>
            <p:nvPr/>
          </p:nvSpPr>
          <p:spPr>
            <a:xfrm flipH="false" flipV="false" rot="0">
              <a:off x="10469334" y="4924184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alphaModFix amt="85000"/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2" id="82"/>
            <p:cNvSpPr/>
            <p:nvPr/>
          </p:nvSpPr>
          <p:spPr>
            <a:xfrm flipH="false" flipV="false" rot="0">
              <a:off x="12624252" y="4840070"/>
              <a:ext cx="156098" cy="156098"/>
            </a:xfrm>
            <a:custGeom>
              <a:avLst/>
              <a:gdLst/>
              <a:ahLst/>
              <a:cxnLst/>
              <a:rect r="r" b="b" t="t" l="l"/>
              <a:pathLst>
                <a:path h="156098" w="156098">
                  <a:moveTo>
                    <a:pt x="0" y="0"/>
                  </a:moveTo>
                  <a:lnTo>
                    <a:pt x="156098" y="0"/>
                  </a:lnTo>
                  <a:lnTo>
                    <a:pt x="156098" y="156098"/>
                  </a:lnTo>
                  <a:lnTo>
                    <a:pt x="0" y="156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alphaModFix amt="85000"/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3" id="83"/>
            <p:cNvSpPr txBox="true"/>
            <p:nvPr/>
          </p:nvSpPr>
          <p:spPr>
            <a:xfrm rot="0">
              <a:off x="5822988" y="5847706"/>
              <a:ext cx="1172926" cy="416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07"/>
                </a:lnSpc>
                <a:spcBef>
                  <a:spcPct val="0"/>
                </a:spcBef>
              </a:pPr>
              <a:r>
                <a:rPr lang="en-US" sz="1923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2020</a:t>
              </a:r>
            </a:p>
          </p:txBody>
        </p:sp>
        <p:sp>
          <p:nvSpPr>
            <p:cNvPr name="TextBox 84" id="84"/>
            <p:cNvSpPr txBox="true"/>
            <p:nvPr/>
          </p:nvSpPr>
          <p:spPr>
            <a:xfrm rot="0">
              <a:off x="7977905" y="5847706"/>
              <a:ext cx="1223965" cy="416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07"/>
                </a:lnSpc>
                <a:spcBef>
                  <a:spcPct val="0"/>
                </a:spcBef>
              </a:pPr>
              <a:r>
                <a:rPr lang="en-US" sz="1923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2021</a:t>
              </a:r>
            </a:p>
          </p:txBody>
        </p:sp>
        <p:sp>
          <p:nvSpPr>
            <p:cNvPr name="TextBox 85" id="85"/>
            <p:cNvSpPr txBox="true"/>
            <p:nvPr/>
          </p:nvSpPr>
          <p:spPr>
            <a:xfrm rot="0">
              <a:off x="10132823" y="5847706"/>
              <a:ext cx="1157299" cy="416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07"/>
                </a:lnSpc>
                <a:spcBef>
                  <a:spcPct val="0"/>
                </a:spcBef>
              </a:pPr>
              <a:r>
                <a:rPr lang="en-US" sz="1923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2022</a:t>
              </a:r>
            </a:p>
          </p:txBody>
        </p:sp>
        <p:sp>
          <p:nvSpPr>
            <p:cNvPr name="TextBox 86" id="86"/>
            <p:cNvSpPr txBox="true"/>
            <p:nvPr/>
          </p:nvSpPr>
          <p:spPr>
            <a:xfrm rot="0">
              <a:off x="12287741" y="5847706"/>
              <a:ext cx="1141671" cy="416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07"/>
                </a:lnSpc>
                <a:spcBef>
                  <a:spcPct val="0"/>
                </a:spcBef>
              </a:pPr>
              <a:r>
                <a:rPr lang="en-US" sz="1923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2023</a:t>
              </a:r>
            </a:p>
          </p:txBody>
        </p:sp>
        <p:sp>
          <p:nvSpPr>
            <p:cNvPr name="TextBox 87" id="87"/>
            <p:cNvSpPr txBox="true"/>
            <p:nvPr/>
          </p:nvSpPr>
          <p:spPr>
            <a:xfrm rot="0">
              <a:off x="3730580" y="5847706"/>
              <a:ext cx="1098954" cy="416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07"/>
                </a:lnSpc>
                <a:spcBef>
                  <a:spcPct val="0"/>
                </a:spcBef>
              </a:pPr>
              <a:r>
                <a:rPr lang="en-US" sz="1923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2019</a:t>
              </a:r>
            </a:p>
          </p:txBody>
        </p:sp>
        <p:sp>
          <p:nvSpPr>
            <p:cNvPr name="TextBox 88" id="88"/>
            <p:cNvSpPr txBox="true"/>
            <p:nvPr/>
          </p:nvSpPr>
          <p:spPr>
            <a:xfrm rot="0">
              <a:off x="1637290" y="5847706"/>
              <a:ext cx="1126044" cy="416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07"/>
                </a:lnSpc>
                <a:spcBef>
                  <a:spcPct val="0"/>
                </a:spcBef>
              </a:pPr>
              <a:r>
                <a:rPr lang="en-US" sz="1923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2018</a:t>
              </a:r>
            </a:p>
          </p:txBody>
        </p:sp>
        <p:sp>
          <p:nvSpPr>
            <p:cNvPr name="AutoShape 89" id="89"/>
            <p:cNvSpPr/>
            <p:nvPr/>
          </p:nvSpPr>
          <p:spPr>
            <a:xfrm flipV="true">
              <a:off x="2130781" y="1152174"/>
              <a:ext cx="1873799" cy="204820"/>
            </a:xfrm>
            <a:prstGeom prst="line">
              <a:avLst/>
            </a:prstGeom>
            <a:ln cap="flat" w="57462">
              <a:solidFill>
                <a:srgbClr val="FF5757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90" id="90"/>
            <p:cNvSpPr/>
            <p:nvPr/>
          </p:nvSpPr>
          <p:spPr>
            <a:xfrm flipV="true">
              <a:off x="4160679" y="341989"/>
              <a:ext cx="1998820" cy="771527"/>
            </a:xfrm>
            <a:prstGeom prst="line">
              <a:avLst/>
            </a:prstGeom>
            <a:ln cap="flat" w="57462">
              <a:solidFill>
                <a:srgbClr val="FF5757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91" id="91"/>
            <p:cNvSpPr/>
            <p:nvPr/>
          </p:nvSpPr>
          <p:spPr>
            <a:xfrm>
              <a:off x="6315597" y="316754"/>
              <a:ext cx="1998820" cy="125255"/>
            </a:xfrm>
            <a:prstGeom prst="line">
              <a:avLst/>
            </a:prstGeom>
            <a:ln cap="flat" w="57462">
              <a:solidFill>
                <a:srgbClr val="FF5757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92" id="92"/>
            <p:cNvSpPr/>
            <p:nvPr/>
          </p:nvSpPr>
          <p:spPr>
            <a:xfrm>
              <a:off x="8470515" y="446899"/>
              <a:ext cx="1998820" cy="381899"/>
            </a:xfrm>
            <a:prstGeom prst="line">
              <a:avLst/>
            </a:prstGeom>
            <a:ln cap="flat" w="57462">
              <a:solidFill>
                <a:srgbClr val="FF5757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93" id="93"/>
            <p:cNvSpPr/>
            <p:nvPr/>
          </p:nvSpPr>
          <p:spPr>
            <a:xfrm>
              <a:off x="10625432" y="851724"/>
              <a:ext cx="2004959" cy="205856"/>
            </a:xfrm>
            <a:prstGeom prst="line">
              <a:avLst/>
            </a:prstGeom>
            <a:ln cap="flat" w="57462">
              <a:solidFill>
                <a:srgbClr val="FF5757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94" id="94"/>
            <p:cNvSpPr/>
            <p:nvPr/>
          </p:nvSpPr>
          <p:spPr>
            <a:xfrm flipV="true">
              <a:off x="12786489" y="926939"/>
              <a:ext cx="2011180" cy="133475"/>
            </a:xfrm>
            <a:prstGeom prst="line">
              <a:avLst/>
            </a:prstGeom>
            <a:ln cap="flat" w="57462">
              <a:solidFill>
                <a:srgbClr val="FF5757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95" id="95"/>
            <p:cNvSpPr/>
            <p:nvPr/>
          </p:nvSpPr>
          <p:spPr>
            <a:xfrm flipH="true" flipV="true">
              <a:off x="12780350" y="1882459"/>
              <a:ext cx="1998820" cy="225348"/>
            </a:xfrm>
            <a:prstGeom prst="line">
              <a:avLst/>
            </a:prstGeom>
            <a:ln cap="flat" w="57462">
              <a:solidFill>
                <a:srgbClr val="FFD707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96" id="96"/>
            <p:cNvSpPr/>
            <p:nvPr/>
          </p:nvSpPr>
          <p:spPr>
            <a:xfrm flipH="true" flipV="true">
              <a:off x="10625432" y="1534374"/>
              <a:ext cx="1998820" cy="326535"/>
            </a:xfrm>
            <a:prstGeom prst="line">
              <a:avLst/>
            </a:prstGeom>
            <a:ln cap="flat" w="57462">
              <a:solidFill>
                <a:srgbClr val="FFD707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97" id="97"/>
            <p:cNvSpPr/>
            <p:nvPr/>
          </p:nvSpPr>
          <p:spPr>
            <a:xfrm flipH="true" flipV="true">
              <a:off x="8470515" y="793041"/>
              <a:ext cx="1998820" cy="701202"/>
            </a:xfrm>
            <a:prstGeom prst="line">
              <a:avLst/>
            </a:prstGeom>
            <a:ln cap="flat" w="57462">
              <a:solidFill>
                <a:srgbClr val="FFD707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98" id="98"/>
            <p:cNvSpPr/>
            <p:nvPr/>
          </p:nvSpPr>
          <p:spPr>
            <a:xfrm flipH="true" flipV="true">
              <a:off x="6315597" y="458445"/>
              <a:ext cx="1998820" cy="295671"/>
            </a:xfrm>
            <a:prstGeom prst="line">
              <a:avLst/>
            </a:prstGeom>
            <a:ln cap="flat" w="57462">
              <a:solidFill>
                <a:srgbClr val="FFD707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99" id="99"/>
            <p:cNvSpPr/>
            <p:nvPr/>
          </p:nvSpPr>
          <p:spPr>
            <a:xfrm flipH="true">
              <a:off x="4160679" y="503450"/>
              <a:ext cx="1998820" cy="1448258"/>
            </a:xfrm>
            <a:prstGeom prst="line">
              <a:avLst/>
            </a:prstGeom>
            <a:ln cap="flat" w="57462">
              <a:solidFill>
                <a:srgbClr val="FFD707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00" id="100"/>
            <p:cNvSpPr/>
            <p:nvPr/>
          </p:nvSpPr>
          <p:spPr>
            <a:xfrm flipH="true">
              <a:off x="2130781" y="1990370"/>
              <a:ext cx="1873799" cy="928187"/>
            </a:xfrm>
            <a:prstGeom prst="line">
              <a:avLst/>
            </a:prstGeom>
            <a:ln cap="flat" w="57462">
              <a:solidFill>
                <a:srgbClr val="FFD707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01" id="101"/>
            <p:cNvSpPr/>
            <p:nvPr/>
          </p:nvSpPr>
          <p:spPr>
            <a:xfrm flipH="true">
              <a:off x="2130781" y="3764596"/>
              <a:ext cx="1873799" cy="92826"/>
            </a:xfrm>
            <a:prstGeom prst="line">
              <a:avLst/>
            </a:prstGeom>
            <a:ln cap="flat" w="57462">
              <a:solidFill>
                <a:srgbClr val="7ED957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02" id="102"/>
            <p:cNvSpPr/>
            <p:nvPr/>
          </p:nvSpPr>
          <p:spPr>
            <a:xfrm flipH="true">
              <a:off x="4160679" y="3361635"/>
              <a:ext cx="1998820" cy="399095"/>
            </a:xfrm>
            <a:prstGeom prst="line">
              <a:avLst/>
            </a:prstGeom>
            <a:ln cap="flat" w="57462">
              <a:solidFill>
                <a:srgbClr val="7ED957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03" id="103"/>
            <p:cNvSpPr/>
            <p:nvPr/>
          </p:nvSpPr>
          <p:spPr>
            <a:xfrm flipH="true">
              <a:off x="6315597" y="2971302"/>
              <a:ext cx="1998820" cy="360666"/>
            </a:xfrm>
            <a:prstGeom prst="line">
              <a:avLst/>
            </a:prstGeom>
            <a:ln cap="flat" w="57462">
              <a:solidFill>
                <a:srgbClr val="7ED957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04" id="104"/>
            <p:cNvSpPr/>
            <p:nvPr/>
          </p:nvSpPr>
          <p:spPr>
            <a:xfrm flipH="true">
              <a:off x="8470515" y="2582470"/>
              <a:ext cx="1998820" cy="360666"/>
            </a:xfrm>
            <a:prstGeom prst="line">
              <a:avLst/>
            </a:prstGeom>
            <a:ln cap="flat" w="57462">
              <a:solidFill>
                <a:srgbClr val="7ED957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05" id="105"/>
            <p:cNvSpPr/>
            <p:nvPr/>
          </p:nvSpPr>
          <p:spPr>
            <a:xfrm flipH="true">
              <a:off x="10625432" y="2431788"/>
              <a:ext cx="1998820" cy="131466"/>
            </a:xfrm>
            <a:prstGeom prst="line">
              <a:avLst/>
            </a:prstGeom>
            <a:ln cap="flat" w="57462">
              <a:solidFill>
                <a:srgbClr val="7ED957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06" id="106"/>
            <p:cNvSpPr/>
            <p:nvPr/>
          </p:nvSpPr>
          <p:spPr>
            <a:xfrm flipH="true">
              <a:off x="12780350" y="2194577"/>
              <a:ext cx="1998820" cy="223356"/>
            </a:xfrm>
            <a:prstGeom prst="line">
              <a:avLst/>
            </a:prstGeom>
            <a:ln cap="flat" w="57462">
              <a:solidFill>
                <a:srgbClr val="7ED957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07" id="107"/>
            <p:cNvSpPr/>
            <p:nvPr/>
          </p:nvSpPr>
          <p:spPr>
            <a:xfrm flipH="true">
              <a:off x="12780350" y="3085548"/>
              <a:ext cx="2017319" cy="262779"/>
            </a:xfrm>
            <a:prstGeom prst="line">
              <a:avLst/>
            </a:prstGeom>
            <a:ln cap="flat" w="57462">
              <a:solidFill>
                <a:srgbClr val="585EFF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08" id="108"/>
            <p:cNvSpPr/>
            <p:nvPr/>
          </p:nvSpPr>
          <p:spPr>
            <a:xfrm flipH="true">
              <a:off x="10625432" y="3365778"/>
              <a:ext cx="1998820" cy="186549"/>
            </a:xfrm>
            <a:prstGeom prst="line">
              <a:avLst/>
            </a:prstGeom>
            <a:ln cap="flat" w="57462">
              <a:solidFill>
                <a:srgbClr val="585EFF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09" id="109"/>
            <p:cNvSpPr/>
            <p:nvPr/>
          </p:nvSpPr>
          <p:spPr>
            <a:xfrm flipH="true">
              <a:off x="8470515" y="3566896"/>
              <a:ext cx="1998820" cy="186549"/>
            </a:xfrm>
            <a:prstGeom prst="line">
              <a:avLst/>
            </a:prstGeom>
            <a:ln cap="flat" w="57462">
              <a:solidFill>
                <a:srgbClr val="585EFF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10" id="110"/>
            <p:cNvSpPr/>
            <p:nvPr/>
          </p:nvSpPr>
          <p:spPr>
            <a:xfrm flipH="true">
              <a:off x="6315597" y="3770025"/>
              <a:ext cx="1998820" cy="238065"/>
            </a:xfrm>
            <a:prstGeom prst="line">
              <a:avLst/>
            </a:prstGeom>
            <a:ln cap="flat" w="57462">
              <a:solidFill>
                <a:srgbClr val="585EFF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11" id="111"/>
            <p:cNvSpPr/>
            <p:nvPr/>
          </p:nvSpPr>
          <p:spPr>
            <a:xfrm flipH="true">
              <a:off x="4160679" y="4044512"/>
              <a:ext cx="1998820" cy="694682"/>
            </a:xfrm>
            <a:prstGeom prst="line">
              <a:avLst/>
            </a:prstGeom>
            <a:ln cap="flat" w="57462">
              <a:solidFill>
                <a:srgbClr val="585EFF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12" id="112"/>
            <p:cNvSpPr/>
            <p:nvPr/>
          </p:nvSpPr>
          <p:spPr>
            <a:xfrm flipH="true">
              <a:off x="2130781" y="4776642"/>
              <a:ext cx="1873799" cy="247817"/>
            </a:xfrm>
            <a:prstGeom prst="line">
              <a:avLst/>
            </a:prstGeom>
            <a:ln cap="flat" w="57462">
              <a:solidFill>
                <a:srgbClr val="585EFF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13" id="113"/>
            <p:cNvSpPr/>
            <p:nvPr/>
          </p:nvSpPr>
          <p:spPr>
            <a:xfrm flipH="true">
              <a:off x="2130781" y="5414769"/>
              <a:ext cx="1873799" cy="144094"/>
            </a:xfrm>
            <a:prstGeom prst="line">
              <a:avLst/>
            </a:prstGeom>
            <a:ln cap="flat" w="57462">
              <a:solidFill>
                <a:srgbClr val="CB34A5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14" id="114"/>
            <p:cNvSpPr/>
            <p:nvPr/>
          </p:nvSpPr>
          <p:spPr>
            <a:xfrm flipH="true">
              <a:off x="4160679" y="5167402"/>
              <a:ext cx="1998820" cy="232295"/>
            </a:xfrm>
            <a:prstGeom prst="line">
              <a:avLst/>
            </a:prstGeom>
            <a:ln cap="flat" w="57462">
              <a:solidFill>
                <a:srgbClr val="CB34A5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15" id="115"/>
            <p:cNvSpPr/>
            <p:nvPr/>
          </p:nvSpPr>
          <p:spPr>
            <a:xfrm flipH="true">
              <a:off x="6315597" y="5083109"/>
              <a:ext cx="1998820" cy="72395"/>
            </a:xfrm>
            <a:prstGeom prst="line">
              <a:avLst/>
            </a:prstGeom>
            <a:ln cap="flat" w="57462">
              <a:solidFill>
                <a:srgbClr val="CB34A5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16" id="116"/>
            <p:cNvSpPr/>
            <p:nvPr/>
          </p:nvSpPr>
          <p:spPr>
            <a:xfrm flipH="true">
              <a:off x="8470515" y="5005060"/>
              <a:ext cx="1998820" cy="72395"/>
            </a:xfrm>
            <a:prstGeom prst="line">
              <a:avLst/>
            </a:prstGeom>
            <a:ln cap="flat" w="57462">
              <a:solidFill>
                <a:srgbClr val="CB34A5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17" id="117"/>
            <p:cNvSpPr/>
            <p:nvPr/>
          </p:nvSpPr>
          <p:spPr>
            <a:xfrm flipH="true">
              <a:off x="10547383" y="4921166"/>
              <a:ext cx="2076869" cy="81067"/>
            </a:xfrm>
            <a:prstGeom prst="line">
              <a:avLst/>
            </a:prstGeom>
            <a:ln cap="flat" w="57462">
              <a:solidFill>
                <a:srgbClr val="CB34A5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118" id="118"/>
            <p:cNvSpPr/>
            <p:nvPr/>
          </p:nvSpPr>
          <p:spPr>
            <a:xfrm flipH="true">
              <a:off x="12780350" y="4773520"/>
              <a:ext cx="1998820" cy="139165"/>
            </a:xfrm>
            <a:prstGeom prst="line">
              <a:avLst/>
            </a:prstGeom>
            <a:ln cap="flat" w="57462">
              <a:solidFill>
                <a:srgbClr val="CB34A5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TextBox 119" id="119"/>
            <p:cNvSpPr txBox="true"/>
            <p:nvPr/>
          </p:nvSpPr>
          <p:spPr>
            <a:xfrm rot="-5400000">
              <a:off x="-2551624" y="2981494"/>
              <a:ext cx="5462544" cy="416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07"/>
                </a:lnSpc>
                <a:spcBef>
                  <a:spcPct val="0"/>
                </a:spcBef>
              </a:pPr>
              <a:r>
                <a:rPr lang="en-US" sz="1923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REVENUE (BILLIONS OF $)</a:t>
              </a:r>
            </a:p>
          </p:txBody>
        </p:sp>
      </p:grpSp>
      <p:sp>
        <p:nvSpPr>
          <p:cNvPr name="TextBox 120" id="120"/>
          <p:cNvSpPr txBox="true"/>
          <p:nvPr/>
        </p:nvSpPr>
        <p:spPr>
          <a:xfrm rot="0">
            <a:off x="9144000" y="9343846"/>
            <a:ext cx="8115300" cy="33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63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Source: Synthetic Data</a:t>
            </a:r>
          </a:p>
        </p:txBody>
      </p:sp>
      <p:sp>
        <p:nvSpPr>
          <p:cNvPr name="Freeform 121" id="121"/>
          <p:cNvSpPr/>
          <p:nvPr/>
        </p:nvSpPr>
        <p:spPr>
          <a:xfrm flipH="false" flipV="false" rot="0">
            <a:off x="13584238" y="3434453"/>
            <a:ext cx="372792" cy="372792"/>
          </a:xfrm>
          <a:custGeom>
            <a:avLst/>
            <a:gdLst/>
            <a:ahLst/>
            <a:cxnLst/>
            <a:rect r="r" b="b" t="t" l="l"/>
            <a:pathLst>
              <a:path h="372792" w="372792">
                <a:moveTo>
                  <a:pt x="0" y="0"/>
                </a:moveTo>
                <a:lnTo>
                  <a:pt x="372792" y="0"/>
                </a:lnTo>
                <a:lnTo>
                  <a:pt x="372792" y="372792"/>
                </a:lnTo>
                <a:lnTo>
                  <a:pt x="0" y="37279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2" id="122"/>
          <p:cNvSpPr/>
          <p:nvPr/>
        </p:nvSpPr>
        <p:spPr>
          <a:xfrm flipH="false" flipV="false" rot="0">
            <a:off x="13584238" y="4029011"/>
            <a:ext cx="372792" cy="372792"/>
          </a:xfrm>
          <a:custGeom>
            <a:avLst/>
            <a:gdLst/>
            <a:ahLst/>
            <a:cxnLst/>
            <a:rect r="r" b="b" t="t" l="l"/>
            <a:pathLst>
              <a:path h="372792" w="372792">
                <a:moveTo>
                  <a:pt x="0" y="0"/>
                </a:moveTo>
                <a:lnTo>
                  <a:pt x="372792" y="0"/>
                </a:lnTo>
                <a:lnTo>
                  <a:pt x="372792" y="372792"/>
                </a:lnTo>
                <a:lnTo>
                  <a:pt x="0" y="37279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3" id="123"/>
          <p:cNvSpPr/>
          <p:nvPr/>
        </p:nvSpPr>
        <p:spPr>
          <a:xfrm flipH="false" flipV="false" rot="0">
            <a:off x="13584238" y="4623568"/>
            <a:ext cx="372792" cy="372792"/>
          </a:xfrm>
          <a:custGeom>
            <a:avLst/>
            <a:gdLst/>
            <a:ahLst/>
            <a:cxnLst/>
            <a:rect r="r" b="b" t="t" l="l"/>
            <a:pathLst>
              <a:path h="372792" w="372792">
                <a:moveTo>
                  <a:pt x="0" y="0"/>
                </a:moveTo>
                <a:lnTo>
                  <a:pt x="372792" y="0"/>
                </a:lnTo>
                <a:lnTo>
                  <a:pt x="372792" y="372793"/>
                </a:lnTo>
                <a:lnTo>
                  <a:pt x="0" y="372793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4" id="124"/>
          <p:cNvSpPr/>
          <p:nvPr/>
        </p:nvSpPr>
        <p:spPr>
          <a:xfrm flipH="false" flipV="false" rot="0">
            <a:off x="13584238" y="5217963"/>
            <a:ext cx="372792" cy="372792"/>
          </a:xfrm>
          <a:custGeom>
            <a:avLst/>
            <a:gdLst/>
            <a:ahLst/>
            <a:cxnLst/>
            <a:rect r="r" b="b" t="t" l="l"/>
            <a:pathLst>
              <a:path h="372792" w="372792">
                <a:moveTo>
                  <a:pt x="0" y="0"/>
                </a:moveTo>
                <a:lnTo>
                  <a:pt x="372792" y="0"/>
                </a:lnTo>
                <a:lnTo>
                  <a:pt x="372792" y="372792"/>
                </a:lnTo>
                <a:lnTo>
                  <a:pt x="0" y="372792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5" id="125"/>
          <p:cNvSpPr/>
          <p:nvPr/>
        </p:nvSpPr>
        <p:spPr>
          <a:xfrm flipH="false" flipV="false" rot="0">
            <a:off x="13584238" y="5803823"/>
            <a:ext cx="372792" cy="372792"/>
          </a:xfrm>
          <a:custGeom>
            <a:avLst/>
            <a:gdLst/>
            <a:ahLst/>
            <a:cxnLst/>
            <a:rect r="r" b="b" t="t" l="l"/>
            <a:pathLst>
              <a:path h="372792" w="372792">
                <a:moveTo>
                  <a:pt x="0" y="0"/>
                </a:moveTo>
                <a:lnTo>
                  <a:pt x="372792" y="0"/>
                </a:lnTo>
                <a:lnTo>
                  <a:pt x="372792" y="372792"/>
                </a:lnTo>
                <a:lnTo>
                  <a:pt x="0" y="372792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DAGkzm71B5o</dc:identifier>
  <dcterms:modified xsi:type="dcterms:W3CDTF">2011-08-01T06:04:30Z</dcterms:modified>
  <cp:revision>1</cp:revision>
  <dc:title>DATA VIS 2025 PROJECT</dc:title>
</cp:coreProperties>
</file>