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8" r:id="rId4"/>
    <p:sldId id="258" r:id="rId5"/>
    <p:sldId id="269" r:id="rId6"/>
    <p:sldId id="263" r:id="rId7"/>
    <p:sldId id="265" r:id="rId8"/>
    <p:sldId id="272" r:id="rId9"/>
    <p:sldId id="276" r:id="rId10"/>
    <p:sldId id="271" r:id="rId11"/>
    <p:sldId id="277" r:id="rId12"/>
    <p:sldId id="273" r:id="rId13"/>
    <p:sldId id="278" r:id="rId14"/>
    <p:sldId id="274" r:id="rId15"/>
    <p:sldId id="280"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660"/>
  </p:normalViewPr>
  <p:slideViewPr>
    <p:cSldViewPr snapToGrid="0">
      <p:cViewPr varScale="1">
        <p:scale>
          <a:sx n="72" d="100"/>
          <a:sy n="72" d="100"/>
        </p:scale>
        <p:origin x="5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F3CA9-65B3-4BBB-AB8C-90FBD880B0DF}"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355D5-53E5-41D3-952C-4A214A3DCC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3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F3CA9-65B3-4BBB-AB8C-90FBD880B0DF}"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355D5-53E5-41D3-952C-4A214A3DCCF5}" type="slidenum">
              <a:rPr lang="en-US" smtClean="0"/>
              <a:t>‹#›</a:t>
            </a:fld>
            <a:endParaRPr lang="en-US"/>
          </a:p>
        </p:txBody>
      </p:sp>
    </p:spTree>
    <p:extLst>
      <p:ext uri="{BB962C8B-B14F-4D97-AF65-F5344CB8AC3E}">
        <p14:creationId xmlns:p14="http://schemas.microsoft.com/office/powerpoint/2010/main" val="46281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F3CA9-65B3-4BBB-AB8C-90FBD880B0DF}"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355D5-53E5-41D3-952C-4A214A3DCCF5}" type="slidenum">
              <a:rPr lang="en-US" smtClean="0"/>
              <a:t>‹#›</a:t>
            </a:fld>
            <a:endParaRPr lang="en-US"/>
          </a:p>
        </p:txBody>
      </p:sp>
    </p:spTree>
    <p:extLst>
      <p:ext uri="{BB962C8B-B14F-4D97-AF65-F5344CB8AC3E}">
        <p14:creationId xmlns:p14="http://schemas.microsoft.com/office/powerpoint/2010/main" val="137320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F3CA9-65B3-4BBB-AB8C-90FBD880B0DF}"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355D5-53E5-41D3-952C-4A214A3DCCF5}" type="slidenum">
              <a:rPr lang="en-US" smtClean="0"/>
              <a:t>‹#›</a:t>
            </a:fld>
            <a:endParaRPr lang="en-US"/>
          </a:p>
        </p:txBody>
      </p:sp>
    </p:spTree>
    <p:extLst>
      <p:ext uri="{BB962C8B-B14F-4D97-AF65-F5344CB8AC3E}">
        <p14:creationId xmlns:p14="http://schemas.microsoft.com/office/powerpoint/2010/main" val="11357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BF3CA9-65B3-4BBB-AB8C-90FBD880B0DF}"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355D5-53E5-41D3-952C-4A214A3DCC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0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F3CA9-65B3-4BBB-AB8C-90FBD880B0DF}"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355D5-53E5-41D3-952C-4A214A3DCCF5}" type="slidenum">
              <a:rPr lang="en-US" smtClean="0"/>
              <a:t>‹#›</a:t>
            </a:fld>
            <a:endParaRPr lang="en-US"/>
          </a:p>
        </p:txBody>
      </p:sp>
    </p:spTree>
    <p:extLst>
      <p:ext uri="{BB962C8B-B14F-4D97-AF65-F5344CB8AC3E}">
        <p14:creationId xmlns:p14="http://schemas.microsoft.com/office/powerpoint/2010/main" val="86922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F3CA9-65B3-4BBB-AB8C-90FBD880B0DF}"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355D5-53E5-41D3-952C-4A214A3DCCF5}" type="slidenum">
              <a:rPr lang="en-US" smtClean="0"/>
              <a:t>‹#›</a:t>
            </a:fld>
            <a:endParaRPr lang="en-US"/>
          </a:p>
        </p:txBody>
      </p:sp>
    </p:spTree>
    <p:extLst>
      <p:ext uri="{BB962C8B-B14F-4D97-AF65-F5344CB8AC3E}">
        <p14:creationId xmlns:p14="http://schemas.microsoft.com/office/powerpoint/2010/main" val="210570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BF3CA9-65B3-4BBB-AB8C-90FBD880B0DF}"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355D5-53E5-41D3-952C-4A214A3DCCF5}" type="slidenum">
              <a:rPr lang="en-US" smtClean="0"/>
              <a:t>‹#›</a:t>
            </a:fld>
            <a:endParaRPr lang="en-US"/>
          </a:p>
        </p:txBody>
      </p:sp>
    </p:spTree>
    <p:extLst>
      <p:ext uri="{BB962C8B-B14F-4D97-AF65-F5344CB8AC3E}">
        <p14:creationId xmlns:p14="http://schemas.microsoft.com/office/powerpoint/2010/main" val="51730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BF3CA9-65B3-4BBB-AB8C-90FBD880B0DF}" type="datetimeFigureOut">
              <a:rPr lang="en-US" smtClean="0"/>
              <a:t>11/20/2019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D8355D5-53E5-41D3-952C-4A214A3DCCF5}" type="slidenum">
              <a:rPr lang="en-US" smtClean="0"/>
              <a:t>‹#›</a:t>
            </a:fld>
            <a:endParaRPr lang="en-US"/>
          </a:p>
        </p:txBody>
      </p:sp>
    </p:spTree>
    <p:extLst>
      <p:ext uri="{BB962C8B-B14F-4D97-AF65-F5344CB8AC3E}">
        <p14:creationId xmlns:p14="http://schemas.microsoft.com/office/powerpoint/2010/main" val="84931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BF3CA9-65B3-4BBB-AB8C-90FBD880B0DF}" type="datetimeFigureOut">
              <a:rPr lang="en-US" smtClean="0"/>
              <a:t>11/20/2019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8355D5-53E5-41D3-952C-4A214A3DCCF5}" type="slidenum">
              <a:rPr lang="en-US" smtClean="0"/>
              <a:t>‹#›</a:t>
            </a:fld>
            <a:endParaRPr lang="en-US"/>
          </a:p>
        </p:txBody>
      </p:sp>
    </p:spTree>
    <p:extLst>
      <p:ext uri="{BB962C8B-B14F-4D97-AF65-F5344CB8AC3E}">
        <p14:creationId xmlns:p14="http://schemas.microsoft.com/office/powerpoint/2010/main" val="47130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BF3CA9-65B3-4BBB-AB8C-90FBD880B0DF}"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355D5-53E5-41D3-952C-4A214A3DCCF5}" type="slidenum">
              <a:rPr lang="en-US" smtClean="0"/>
              <a:t>‹#›</a:t>
            </a:fld>
            <a:endParaRPr lang="en-US"/>
          </a:p>
        </p:txBody>
      </p:sp>
    </p:spTree>
    <p:extLst>
      <p:ext uri="{BB962C8B-B14F-4D97-AF65-F5344CB8AC3E}">
        <p14:creationId xmlns:p14="http://schemas.microsoft.com/office/powerpoint/2010/main" val="326607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BF3CA9-65B3-4BBB-AB8C-90FBD880B0DF}" type="datetimeFigureOut">
              <a:rPr lang="en-US" smtClean="0"/>
              <a:t>11/20/2019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8355D5-53E5-41D3-952C-4A214A3DCCF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688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8C80-09B6-423A-A8AD-A11BE3EF8318}"/>
              </a:ext>
            </a:extLst>
          </p:cNvPr>
          <p:cNvSpPr>
            <a:spLocks noGrp="1"/>
          </p:cNvSpPr>
          <p:nvPr>
            <p:ph type="ctrTitle"/>
          </p:nvPr>
        </p:nvSpPr>
        <p:spPr/>
        <p:txBody>
          <a:bodyPr/>
          <a:lstStyle/>
          <a:p>
            <a:r>
              <a:rPr lang="en-US" dirty="0"/>
              <a:t>STAT 578 – FALL 2019</a:t>
            </a:r>
            <a:br>
              <a:rPr lang="en-US" dirty="0"/>
            </a:br>
            <a:r>
              <a:rPr lang="en-US" dirty="0"/>
              <a:t>Paper Presentation</a:t>
            </a:r>
          </a:p>
        </p:txBody>
      </p:sp>
      <p:sp>
        <p:nvSpPr>
          <p:cNvPr id="3" name="Subtitle 2">
            <a:extLst>
              <a:ext uri="{FF2B5EF4-FFF2-40B4-BE49-F238E27FC236}">
                <a16:creationId xmlns:a16="http://schemas.microsoft.com/office/drawing/2014/main" id="{F1EBC31E-51D0-4A46-A16F-153B277A1A3B}"/>
              </a:ext>
            </a:extLst>
          </p:cNvPr>
          <p:cNvSpPr>
            <a:spLocks noGrp="1"/>
          </p:cNvSpPr>
          <p:nvPr>
            <p:ph type="subTitle" idx="1"/>
          </p:nvPr>
        </p:nvSpPr>
        <p:spPr/>
        <p:txBody>
          <a:bodyPr/>
          <a:lstStyle/>
          <a:p>
            <a:r>
              <a:rPr lang="en-US" dirty="0"/>
              <a:t>Eric Ellwanger</a:t>
            </a:r>
          </a:p>
        </p:txBody>
      </p:sp>
    </p:spTree>
    <p:extLst>
      <p:ext uri="{BB962C8B-B14F-4D97-AF65-F5344CB8AC3E}">
        <p14:creationId xmlns:p14="http://schemas.microsoft.com/office/powerpoint/2010/main" val="89752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ll size image for 'Towards measles elimination in Italy: Monitoring herd immunity by Bayesian mixture modelling of serological data'">
            <a:extLst>
              <a:ext uri="{FF2B5EF4-FFF2-40B4-BE49-F238E27FC236}">
                <a16:creationId xmlns:a16="http://schemas.microsoft.com/office/drawing/2014/main" id="{BCCA2A30-E5D4-404B-A870-E0B7B2708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266" y="357808"/>
            <a:ext cx="8834647" cy="54152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225958-E832-488F-AD3B-978F56752B86}"/>
              </a:ext>
            </a:extLst>
          </p:cNvPr>
          <p:cNvSpPr txBox="1"/>
          <p:nvPr/>
        </p:nvSpPr>
        <p:spPr>
          <a:xfrm>
            <a:off x="198783" y="5917423"/>
            <a:ext cx="11582400" cy="461665"/>
          </a:xfrm>
          <a:prstGeom prst="rect">
            <a:avLst/>
          </a:prstGeom>
          <a:noFill/>
        </p:spPr>
        <p:txBody>
          <a:bodyPr wrap="square" rtlCol="0">
            <a:spAutoFit/>
          </a:bodyPr>
          <a:lstStyle/>
          <a:p>
            <a:r>
              <a:rPr lang="en-US" sz="1200" dirty="0"/>
              <a:t>Del Fava, E., </a:t>
            </a:r>
            <a:r>
              <a:rPr lang="en-US" sz="1200" dirty="0" err="1"/>
              <a:t>Schedky</a:t>
            </a:r>
            <a:r>
              <a:rPr lang="en-US" sz="1200" dirty="0"/>
              <a:t>, Z., </a:t>
            </a:r>
            <a:r>
              <a:rPr lang="en-US" sz="1200" dirty="0" err="1"/>
              <a:t>Bechini</a:t>
            </a:r>
            <a:r>
              <a:rPr lang="en-US" sz="1200" dirty="0"/>
              <a:t>, A., </a:t>
            </a:r>
            <a:r>
              <a:rPr lang="en-US" sz="1200" dirty="0" err="1"/>
              <a:t>Bonanni</a:t>
            </a:r>
            <a:r>
              <a:rPr lang="en-US" sz="1200" dirty="0"/>
              <a:t>, P., </a:t>
            </a:r>
            <a:r>
              <a:rPr lang="en-US" sz="1200" dirty="0" err="1"/>
              <a:t>Manfreddi</a:t>
            </a:r>
            <a:r>
              <a:rPr lang="en-US" sz="1200" dirty="0"/>
              <a:t>, P.(2012). Towards measles elimination in Italy: Monitoring herd immunity by Bayesian mixture modelling of serological data. </a:t>
            </a:r>
            <a:r>
              <a:rPr lang="en-US" sz="1200" i="1" dirty="0"/>
              <a:t>Epidemics</a:t>
            </a:r>
            <a:r>
              <a:rPr lang="en-US" sz="1200" dirty="0"/>
              <a:t>, </a:t>
            </a:r>
            <a:r>
              <a:rPr lang="en-US" sz="1200" b="1" dirty="0"/>
              <a:t>4</a:t>
            </a:r>
            <a:r>
              <a:rPr lang="en-US" sz="1200" dirty="0"/>
              <a:t> (3), 124-131.</a:t>
            </a:r>
          </a:p>
        </p:txBody>
      </p:sp>
    </p:spTree>
    <p:extLst>
      <p:ext uri="{BB962C8B-B14F-4D97-AF65-F5344CB8AC3E}">
        <p14:creationId xmlns:p14="http://schemas.microsoft.com/office/powerpoint/2010/main" val="360142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225A-BFF3-443B-ABA8-AAEA6381F330}"/>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7BDB9703-9174-40CB-AADA-CCFDBE9DABB8}"/>
              </a:ext>
            </a:extLst>
          </p:cNvPr>
          <p:cNvSpPr>
            <a:spLocks noGrp="1"/>
          </p:cNvSpPr>
          <p:nvPr>
            <p:ph idx="1"/>
          </p:nvPr>
        </p:nvSpPr>
        <p:spPr/>
        <p:txBody>
          <a:bodyPr/>
          <a:lstStyle/>
          <a:p>
            <a:r>
              <a:rPr lang="en-US" dirty="0"/>
              <a:t>Data shows high antibody levels in young children under 5, lowest levels in subjects ages 10-20, and high levels again in subjects ages 25+</a:t>
            </a:r>
          </a:p>
          <a:p>
            <a:r>
              <a:rPr lang="en-US" dirty="0"/>
              <a:t>About a 5 year lag between the 2 sampling periods</a:t>
            </a:r>
          </a:p>
          <a:p>
            <a:r>
              <a:rPr lang="en-US" dirty="0"/>
              <a:t>Fitted data shows 3 well defined clusters for the 2003 period, and 4 clusters for the 2005-2006 period.</a:t>
            </a:r>
          </a:p>
          <a:p>
            <a:endParaRPr lang="en-US" dirty="0"/>
          </a:p>
        </p:txBody>
      </p:sp>
    </p:spTree>
    <p:extLst>
      <p:ext uri="{BB962C8B-B14F-4D97-AF65-F5344CB8AC3E}">
        <p14:creationId xmlns:p14="http://schemas.microsoft.com/office/powerpoint/2010/main" val="378792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ull size image for 'Towards measles elimination in Italy: Monitoring herd immunity by Bayesian mixture modelling of serological data'">
            <a:extLst>
              <a:ext uri="{FF2B5EF4-FFF2-40B4-BE49-F238E27FC236}">
                <a16:creationId xmlns:a16="http://schemas.microsoft.com/office/drawing/2014/main" id="{9E1883B2-F1A5-4D1C-8883-E4B4A108D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142" y="397566"/>
            <a:ext cx="9112319" cy="54940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A22E23-A255-4677-804D-2AB7BCB13601}"/>
              </a:ext>
            </a:extLst>
          </p:cNvPr>
          <p:cNvSpPr txBox="1"/>
          <p:nvPr/>
        </p:nvSpPr>
        <p:spPr>
          <a:xfrm>
            <a:off x="198783" y="5917423"/>
            <a:ext cx="11582400" cy="461665"/>
          </a:xfrm>
          <a:prstGeom prst="rect">
            <a:avLst/>
          </a:prstGeom>
          <a:noFill/>
        </p:spPr>
        <p:txBody>
          <a:bodyPr wrap="square" rtlCol="0">
            <a:spAutoFit/>
          </a:bodyPr>
          <a:lstStyle/>
          <a:p>
            <a:r>
              <a:rPr lang="en-US" sz="1200" dirty="0"/>
              <a:t>Del Fava, E., </a:t>
            </a:r>
            <a:r>
              <a:rPr lang="en-US" sz="1200" dirty="0" err="1"/>
              <a:t>Schedky</a:t>
            </a:r>
            <a:r>
              <a:rPr lang="en-US" sz="1200" dirty="0"/>
              <a:t>, Z., </a:t>
            </a:r>
            <a:r>
              <a:rPr lang="en-US" sz="1200" dirty="0" err="1"/>
              <a:t>Bechini</a:t>
            </a:r>
            <a:r>
              <a:rPr lang="en-US" sz="1200" dirty="0"/>
              <a:t>, A., </a:t>
            </a:r>
            <a:r>
              <a:rPr lang="en-US" sz="1200" dirty="0" err="1"/>
              <a:t>Bonanni</a:t>
            </a:r>
            <a:r>
              <a:rPr lang="en-US" sz="1200" dirty="0"/>
              <a:t>, P., </a:t>
            </a:r>
            <a:r>
              <a:rPr lang="en-US" sz="1200" dirty="0" err="1"/>
              <a:t>Manfreddi</a:t>
            </a:r>
            <a:r>
              <a:rPr lang="en-US" sz="1200" dirty="0"/>
              <a:t>, P.(2012). Towards measles elimination in Italy: Monitoring herd immunity by Bayesian mixture modelling of serological data. </a:t>
            </a:r>
            <a:r>
              <a:rPr lang="en-US" sz="1200" i="1" dirty="0"/>
              <a:t>Epidemics</a:t>
            </a:r>
            <a:r>
              <a:rPr lang="en-US" sz="1200" dirty="0"/>
              <a:t>, </a:t>
            </a:r>
            <a:r>
              <a:rPr lang="en-US" sz="1200" b="1" dirty="0"/>
              <a:t>4</a:t>
            </a:r>
            <a:r>
              <a:rPr lang="en-US" sz="1200" dirty="0"/>
              <a:t> (3), 124-131.</a:t>
            </a:r>
          </a:p>
        </p:txBody>
      </p:sp>
    </p:spTree>
    <p:extLst>
      <p:ext uri="{BB962C8B-B14F-4D97-AF65-F5344CB8AC3E}">
        <p14:creationId xmlns:p14="http://schemas.microsoft.com/office/powerpoint/2010/main" val="326081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225A-BFF3-443B-ABA8-AAEA6381F330}"/>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7BDB9703-9174-40CB-AADA-CCFDBE9DABB8}"/>
              </a:ext>
            </a:extLst>
          </p:cNvPr>
          <p:cNvSpPr>
            <a:spLocks noGrp="1"/>
          </p:cNvSpPr>
          <p:nvPr>
            <p:ph idx="1"/>
          </p:nvPr>
        </p:nvSpPr>
        <p:spPr/>
        <p:txBody>
          <a:bodyPr/>
          <a:lstStyle/>
          <a:p>
            <a:r>
              <a:rPr lang="en-US" dirty="0"/>
              <a:t>Data shows high antibody levels in young children under 5, lowest levels in subjects ages 10-20, and high levels again in subjects ages 25+</a:t>
            </a:r>
          </a:p>
          <a:p>
            <a:r>
              <a:rPr lang="en-US" dirty="0"/>
              <a:t>About a 5 year lag between the 2 sampling periods</a:t>
            </a:r>
          </a:p>
          <a:p>
            <a:r>
              <a:rPr lang="en-US" dirty="0"/>
              <a:t>Fitted data shows 3 well defined clusters for the 2003 period, and 4 clusters for the 2005-2006 period.</a:t>
            </a:r>
          </a:p>
          <a:p>
            <a:r>
              <a:rPr lang="en-US" dirty="0"/>
              <a:t>Comparison of results with classical cut-off methods show higher proportion of susceptible subjects than the normal mixture model in 2003, assumedly due to the specificity of the assays. But, this does not hold for the 2005-2006 model.</a:t>
            </a:r>
          </a:p>
          <a:p>
            <a:endParaRPr lang="en-US" dirty="0"/>
          </a:p>
          <a:p>
            <a:endParaRPr lang="en-US" dirty="0"/>
          </a:p>
        </p:txBody>
      </p:sp>
    </p:spTree>
    <p:extLst>
      <p:ext uri="{BB962C8B-B14F-4D97-AF65-F5344CB8AC3E}">
        <p14:creationId xmlns:p14="http://schemas.microsoft.com/office/powerpoint/2010/main" val="96678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ull size image for 'Towards measles elimination in Italy: Monitoring herd immunity by Bayesian mixture modelling of serological data'">
            <a:extLst>
              <a:ext uri="{FF2B5EF4-FFF2-40B4-BE49-F238E27FC236}">
                <a16:creationId xmlns:a16="http://schemas.microsoft.com/office/drawing/2014/main" id="{BE25B6F2-E31D-4916-935C-580DAFF70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608" y="331305"/>
            <a:ext cx="9234784" cy="55971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5E6270-7268-498D-9B78-EEFC2BE00068}"/>
              </a:ext>
            </a:extLst>
          </p:cNvPr>
          <p:cNvSpPr txBox="1"/>
          <p:nvPr/>
        </p:nvSpPr>
        <p:spPr>
          <a:xfrm>
            <a:off x="198783" y="5917423"/>
            <a:ext cx="11582400" cy="461665"/>
          </a:xfrm>
          <a:prstGeom prst="rect">
            <a:avLst/>
          </a:prstGeom>
          <a:noFill/>
        </p:spPr>
        <p:txBody>
          <a:bodyPr wrap="square" rtlCol="0">
            <a:spAutoFit/>
          </a:bodyPr>
          <a:lstStyle/>
          <a:p>
            <a:r>
              <a:rPr lang="en-US" sz="1200" dirty="0"/>
              <a:t>Del Fava, E., </a:t>
            </a:r>
            <a:r>
              <a:rPr lang="en-US" sz="1200" dirty="0" err="1"/>
              <a:t>Schedky</a:t>
            </a:r>
            <a:r>
              <a:rPr lang="en-US" sz="1200" dirty="0"/>
              <a:t>, Z., </a:t>
            </a:r>
            <a:r>
              <a:rPr lang="en-US" sz="1200" dirty="0" err="1"/>
              <a:t>Bechini</a:t>
            </a:r>
            <a:r>
              <a:rPr lang="en-US" sz="1200" dirty="0"/>
              <a:t>, A., </a:t>
            </a:r>
            <a:r>
              <a:rPr lang="en-US" sz="1200" dirty="0" err="1"/>
              <a:t>Bonanni</a:t>
            </a:r>
            <a:r>
              <a:rPr lang="en-US" sz="1200" dirty="0"/>
              <a:t>, P., </a:t>
            </a:r>
            <a:r>
              <a:rPr lang="en-US" sz="1200" dirty="0" err="1"/>
              <a:t>Manfreddi</a:t>
            </a:r>
            <a:r>
              <a:rPr lang="en-US" sz="1200" dirty="0"/>
              <a:t>, P.(2012). Towards measles elimination in Italy: Monitoring herd immunity by Bayesian mixture modelling of serological data. </a:t>
            </a:r>
            <a:r>
              <a:rPr lang="en-US" sz="1200" i="1" dirty="0"/>
              <a:t>Epidemics</a:t>
            </a:r>
            <a:r>
              <a:rPr lang="en-US" sz="1200" dirty="0"/>
              <a:t>, </a:t>
            </a:r>
            <a:r>
              <a:rPr lang="en-US" sz="1200" b="1" dirty="0"/>
              <a:t>4</a:t>
            </a:r>
            <a:r>
              <a:rPr lang="en-US" sz="1200" dirty="0"/>
              <a:t> (3), 124-131.</a:t>
            </a:r>
          </a:p>
        </p:txBody>
      </p:sp>
    </p:spTree>
    <p:extLst>
      <p:ext uri="{BB962C8B-B14F-4D97-AF65-F5344CB8AC3E}">
        <p14:creationId xmlns:p14="http://schemas.microsoft.com/office/powerpoint/2010/main" val="58558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ull size image for 'Towards measles elimination in Italy: Monitoring herd immunity by Bayesian mixture modelling of serological data'">
            <a:extLst>
              <a:ext uri="{FF2B5EF4-FFF2-40B4-BE49-F238E27FC236}">
                <a16:creationId xmlns:a16="http://schemas.microsoft.com/office/drawing/2014/main" id="{4AEC5ABE-4FE4-46D2-8467-8334860FE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045" y="636105"/>
            <a:ext cx="8563181" cy="52813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B0DA4A-F0E3-4787-8BED-E50756171B5D}"/>
              </a:ext>
            </a:extLst>
          </p:cNvPr>
          <p:cNvSpPr txBox="1"/>
          <p:nvPr/>
        </p:nvSpPr>
        <p:spPr>
          <a:xfrm>
            <a:off x="198783" y="5917423"/>
            <a:ext cx="11582400" cy="461665"/>
          </a:xfrm>
          <a:prstGeom prst="rect">
            <a:avLst/>
          </a:prstGeom>
          <a:noFill/>
        </p:spPr>
        <p:txBody>
          <a:bodyPr wrap="square" rtlCol="0">
            <a:spAutoFit/>
          </a:bodyPr>
          <a:lstStyle/>
          <a:p>
            <a:r>
              <a:rPr lang="en-US" sz="1200" dirty="0"/>
              <a:t>Del Fava, E., </a:t>
            </a:r>
            <a:r>
              <a:rPr lang="en-US" sz="1200" dirty="0" err="1"/>
              <a:t>Schedky</a:t>
            </a:r>
            <a:r>
              <a:rPr lang="en-US" sz="1200" dirty="0"/>
              <a:t>, Z., </a:t>
            </a:r>
            <a:r>
              <a:rPr lang="en-US" sz="1200" dirty="0" err="1"/>
              <a:t>Bechini</a:t>
            </a:r>
            <a:r>
              <a:rPr lang="en-US" sz="1200" dirty="0"/>
              <a:t>, A., </a:t>
            </a:r>
            <a:r>
              <a:rPr lang="en-US" sz="1200" dirty="0" err="1"/>
              <a:t>Bonanni</a:t>
            </a:r>
            <a:r>
              <a:rPr lang="en-US" sz="1200" dirty="0"/>
              <a:t>, P., </a:t>
            </a:r>
            <a:r>
              <a:rPr lang="en-US" sz="1200" dirty="0" err="1"/>
              <a:t>Manfreddi</a:t>
            </a:r>
            <a:r>
              <a:rPr lang="en-US" sz="1200" dirty="0"/>
              <a:t>, P.(2012). Towards measles elimination in Italy: Monitoring herd immunity by Bayesian mixture modelling of serological data. </a:t>
            </a:r>
            <a:r>
              <a:rPr lang="en-US" sz="1200" i="1" dirty="0"/>
              <a:t>Epidemics</a:t>
            </a:r>
            <a:r>
              <a:rPr lang="en-US" sz="1200" dirty="0"/>
              <a:t>, </a:t>
            </a:r>
            <a:r>
              <a:rPr lang="en-US" sz="1200" b="1" dirty="0"/>
              <a:t>4</a:t>
            </a:r>
            <a:r>
              <a:rPr lang="en-US" sz="1200" dirty="0"/>
              <a:t> (3), 124-131.</a:t>
            </a:r>
          </a:p>
        </p:txBody>
      </p:sp>
    </p:spTree>
    <p:extLst>
      <p:ext uri="{BB962C8B-B14F-4D97-AF65-F5344CB8AC3E}">
        <p14:creationId xmlns:p14="http://schemas.microsoft.com/office/powerpoint/2010/main" val="206461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225A-BFF3-443B-ABA8-AAEA6381F330}"/>
              </a:ext>
            </a:extLst>
          </p:cNvPr>
          <p:cNvSpPr>
            <a:spLocks noGrp="1"/>
          </p:cNvSpPr>
          <p:nvPr>
            <p:ph type="title"/>
          </p:nvPr>
        </p:nvSpPr>
        <p:spPr/>
        <p:txBody>
          <a:bodyPr/>
          <a:lstStyle/>
          <a:p>
            <a:r>
              <a:rPr lang="en-US" dirty="0"/>
              <a:t>Issues	</a:t>
            </a:r>
          </a:p>
        </p:txBody>
      </p:sp>
      <p:sp>
        <p:nvSpPr>
          <p:cNvPr id="3" name="Content Placeholder 2">
            <a:extLst>
              <a:ext uri="{FF2B5EF4-FFF2-40B4-BE49-F238E27FC236}">
                <a16:creationId xmlns:a16="http://schemas.microsoft.com/office/drawing/2014/main" id="{7BDB9703-9174-40CB-AADA-CCFDBE9DABB8}"/>
              </a:ext>
            </a:extLst>
          </p:cNvPr>
          <p:cNvSpPr>
            <a:spLocks noGrp="1"/>
          </p:cNvSpPr>
          <p:nvPr>
            <p:ph idx="1"/>
          </p:nvPr>
        </p:nvSpPr>
        <p:spPr/>
        <p:txBody>
          <a:bodyPr/>
          <a:lstStyle/>
          <a:p>
            <a:r>
              <a:rPr lang="en-US" dirty="0"/>
              <a:t>No mention of model diagnostics – i.e. convergence, normality checks, or outliers.</a:t>
            </a:r>
          </a:p>
          <a:p>
            <a:r>
              <a:rPr lang="en-US" dirty="0"/>
              <a:t>As authors note, better inferences could be made if additional data, such as previous infection or vaccination, were available. </a:t>
            </a:r>
          </a:p>
          <a:p>
            <a:r>
              <a:rPr lang="en-US" dirty="0"/>
              <a:t>Possible issue with 2006 data due to not coming from all of the same cities.</a:t>
            </a:r>
          </a:p>
          <a:p>
            <a:endParaRPr lang="en-US" dirty="0"/>
          </a:p>
          <a:p>
            <a:endParaRPr lang="en-US" dirty="0"/>
          </a:p>
        </p:txBody>
      </p:sp>
    </p:spTree>
    <p:extLst>
      <p:ext uri="{BB962C8B-B14F-4D97-AF65-F5344CB8AC3E}">
        <p14:creationId xmlns:p14="http://schemas.microsoft.com/office/powerpoint/2010/main" val="424346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FB1683-0016-44EA-8921-3A7499F245EF}"/>
              </a:ext>
            </a:extLst>
          </p:cNvPr>
          <p:cNvSpPr txBox="1"/>
          <p:nvPr/>
        </p:nvSpPr>
        <p:spPr>
          <a:xfrm>
            <a:off x="256032" y="859536"/>
            <a:ext cx="11640312" cy="5170646"/>
          </a:xfrm>
          <a:prstGeom prst="rect">
            <a:avLst/>
          </a:prstGeom>
          <a:noFill/>
        </p:spPr>
        <p:txBody>
          <a:bodyPr wrap="square" rtlCol="0">
            <a:spAutoFit/>
          </a:bodyPr>
          <a:lstStyle/>
          <a:p>
            <a:pPr algn="ctr"/>
            <a:r>
              <a:rPr lang="en-US" sz="2400" b="1" dirty="0"/>
              <a:t>Towards measles elimination in Italy: </a:t>
            </a:r>
          </a:p>
          <a:p>
            <a:pPr algn="ctr"/>
            <a:r>
              <a:rPr lang="en-US" sz="2400" b="1" dirty="0"/>
              <a:t>Monitoring herd immunity by Bayesian mixture modelling of serological data</a:t>
            </a:r>
          </a:p>
          <a:p>
            <a:endParaRPr lang="en-US" sz="2400" dirty="0"/>
          </a:p>
          <a:p>
            <a:r>
              <a:rPr lang="en-US" sz="2400" dirty="0"/>
              <a:t>Publication: Epidemics, Volume 4 – Issue 3 (August 2012). Page 124-131</a:t>
            </a:r>
          </a:p>
          <a:p>
            <a:endParaRPr lang="en-US" sz="2400" dirty="0"/>
          </a:p>
          <a:p>
            <a:r>
              <a:rPr lang="en-US" sz="2400" dirty="0"/>
              <a:t>Authors:</a:t>
            </a:r>
          </a:p>
          <a:p>
            <a:r>
              <a:rPr lang="en-US" sz="2400" dirty="0"/>
              <a:t>Emanuele Del Fava</a:t>
            </a:r>
          </a:p>
          <a:p>
            <a:r>
              <a:rPr lang="en-US" sz="2400" dirty="0" err="1"/>
              <a:t>Ziv</a:t>
            </a:r>
            <a:r>
              <a:rPr lang="en-US" sz="2400" dirty="0"/>
              <a:t> </a:t>
            </a:r>
            <a:r>
              <a:rPr lang="en-US" sz="2400" dirty="0" err="1"/>
              <a:t>Shedky</a:t>
            </a:r>
            <a:endParaRPr lang="en-US" sz="2400" dirty="0"/>
          </a:p>
          <a:p>
            <a:r>
              <a:rPr lang="en-US" sz="2400" dirty="0"/>
              <a:t>Angela </a:t>
            </a:r>
            <a:r>
              <a:rPr lang="en-US" sz="2400" dirty="0" err="1"/>
              <a:t>Bechini</a:t>
            </a:r>
            <a:endParaRPr lang="en-US" sz="2400" dirty="0"/>
          </a:p>
          <a:p>
            <a:r>
              <a:rPr lang="en-US" sz="2400" dirty="0"/>
              <a:t>Paolo </a:t>
            </a:r>
            <a:r>
              <a:rPr lang="en-US" sz="2400" dirty="0" err="1"/>
              <a:t>Bonanni</a:t>
            </a:r>
            <a:r>
              <a:rPr lang="en-US" sz="2400" dirty="0"/>
              <a:t> </a:t>
            </a:r>
          </a:p>
          <a:p>
            <a:r>
              <a:rPr lang="en-US" sz="2400" dirty="0"/>
              <a:t>Piero </a:t>
            </a:r>
            <a:r>
              <a:rPr lang="en-US" sz="2400" dirty="0" err="1"/>
              <a:t>Manfreddi</a:t>
            </a:r>
            <a:endParaRPr lang="en-US" sz="2400" dirty="0"/>
          </a:p>
          <a:p>
            <a:endParaRPr lang="en-US" sz="2400" dirty="0"/>
          </a:p>
          <a:p>
            <a:r>
              <a:rPr lang="en-US" dirty="0"/>
              <a:t>Citation</a:t>
            </a:r>
            <a:r>
              <a:rPr lang="en-US" sz="2400" dirty="0"/>
              <a:t>: </a:t>
            </a:r>
            <a:r>
              <a:rPr lang="en-US" dirty="0"/>
              <a:t>Del Fava, E., </a:t>
            </a:r>
            <a:r>
              <a:rPr lang="en-US" dirty="0" err="1"/>
              <a:t>Schedky</a:t>
            </a:r>
            <a:r>
              <a:rPr lang="en-US" dirty="0"/>
              <a:t>, Z., </a:t>
            </a:r>
            <a:r>
              <a:rPr lang="en-US" dirty="0" err="1"/>
              <a:t>Bechini</a:t>
            </a:r>
            <a:r>
              <a:rPr lang="en-US" dirty="0"/>
              <a:t>, A., </a:t>
            </a:r>
            <a:r>
              <a:rPr lang="en-US" dirty="0" err="1"/>
              <a:t>Bonanni</a:t>
            </a:r>
            <a:r>
              <a:rPr lang="en-US" dirty="0"/>
              <a:t>, P., </a:t>
            </a:r>
            <a:r>
              <a:rPr lang="en-US" dirty="0" err="1"/>
              <a:t>Manfreddi</a:t>
            </a:r>
            <a:r>
              <a:rPr lang="en-US" dirty="0"/>
              <a:t>, P.(2012). Towards measles elimination in Italy: Monitoring herd immunity by Bayesian mixture modelling of serological data. </a:t>
            </a:r>
            <a:r>
              <a:rPr lang="en-US" i="1" dirty="0"/>
              <a:t>Epidemics</a:t>
            </a:r>
            <a:r>
              <a:rPr lang="en-US" dirty="0"/>
              <a:t>, </a:t>
            </a:r>
            <a:r>
              <a:rPr lang="en-US" b="1" dirty="0"/>
              <a:t>4</a:t>
            </a:r>
            <a:r>
              <a:rPr lang="en-US" dirty="0"/>
              <a:t> (3), 124-131.</a:t>
            </a:r>
            <a:endParaRPr lang="en-US" sz="2400" dirty="0"/>
          </a:p>
        </p:txBody>
      </p:sp>
    </p:spTree>
    <p:extLst>
      <p:ext uri="{BB962C8B-B14F-4D97-AF65-F5344CB8AC3E}">
        <p14:creationId xmlns:p14="http://schemas.microsoft.com/office/powerpoint/2010/main" val="20373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11B556-A652-4D23-A518-1B8A3B3D0705}"/>
              </a:ext>
            </a:extLst>
          </p:cNvPr>
          <p:cNvSpPr>
            <a:spLocks noGrp="1"/>
          </p:cNvSpPr>
          <p:nvPr>
            <p:ph type="title"/>
          </p:nvPr>
        </p:nvSpPr>
        <p:spPr/>
        <p:txBody>
          <a:bodyPr/>
          <a:lstStyle/>
          <a:p>
            <a:r>
              <a:rPr lang="en-US" dirty="0"/>
              <a:t>Scientific Context	</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903ACF06-3368-41DF-A0AB-280E12B71A20}"/>
                  </a:ext>
                </a:extLst>
              </p:cNvPr>
              <p:cNvSpPr>
                <a:spLocks noGrp="1"/>
              </p:cNvSpPr>
              <p:nvPr>
                <p:ph idx="1"/>
              </p:nvPr>
            </p:nvSpPr>
            <p:spPr/>
            <p:txBody>
              <a:bodyPr/>
              <a:lstStyle/>
              <a:p>
                <a:pPr marL="0" indent="0">
                  <a:buNone/>
                </a:pPr>
                <a:r>
                  <a:rPr lang="en-US" sz="2400" dirty="0"/>
                  <a:t> Italy started a National Measles Elimination Plan beginning in 2003.</a:t>
                </a:r>
              </a:p>
              <a:p>
                <a:r>
                  <a:rPr lang="en-US" sz="2400" dirty="0"/>
                  <a:t>Collect data to assess impact of the campaign (before and after campaign)</a:t>
                </a:r>
              </a:p>
              <a:p>
                <a:pPr lvl="1"/>
                <a:r>
                  <a:rPr lang="en-US" sz="2400" dirty="0"/>
                  <a:t>Serological data comprising </a:t>
                </a:r>
                <a14:m>
                  <m:oMath xmlns:m="http://schemas.openxmlformats.org/officeDocument/2006/math">
                    <m:r>
                      <a:rPr lang="en-US" sz="2400" i="1">
                        <a:latin typeface="Cambria Math" panose="02040503050406030204" pitchFamily="18" charset="0"/>
                      </a:rPr>
                      <m:t>𝐿𝑜</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10</m:t>
                        </m:r>
                      </m:sub>
                    </m:sSub>
                    <m:r>
                      <a:rPr lang="en-US" sz="2400">
                        <a:latin typeface="Cambria Math" panose="02040503050406030204" pitchFamily="18" charset="0"/>
                      </a:rPr>
                      <m:t> </m:t>
                    </m:r>
                  </m:oMath>
                </a14:m>
                <a:r>
                  <a:rPr lang="en-US" sz="2400" dirty="0"/>
                  <a:t>Antibody count (in </a:t>
                </a:r>
                <a:r>
                  <a:rPr lang="en-US" sz="2400" dirty="0" err="1"/>
                  <a:t>mIU</a:t>
                </a:r>
                <a:r>
                  <a:rPr lang="en-US" sz="2400" dirty="0"/>
                  <a:t>/ml)</a:t>
                </a:r>
              </a:p>
              <a:p>
                <a:pPr lvl="1"/>
                <a:r>
                  <a:rPr lang="en-US" sz="2400" dirty="0"/>
                  <a:t>Age of individual</a:t>
                </a:r>
              </a:p>
              <a:p>
                <a:pPr lvl="1"/>
                <a:endParaRPr lang="en-US" dirty="0"/>
              </a:p>
              <a:p>
                <a:endParaRPr lang="en-US" dirty="0"/>
              </a:p>
              <a:p>
                <a:endParaRPr lang="en-US" dirty="0"/>
              </a:p>
            </p:txBody>
          </p:sp>
        </mc:Choice>
        <mc:Fallback>
          <p:sp>
            <p:nvSpPr>
              <p:cNvPr id="6" name="Content Placeholder 5">
                <a:extLst>
                  <a:ext uri="{FF2B5EF4-FFF2-40B4-BE49-F238E27FC236}">
                    <a16:creationId xmlns:a16="http://schemas.microsoft.com/office/drawing/2014/main" id="{903ACF06-3368-41DF-A0AB-280E12B71A20}"/>
                  </a:ext>
                </a:extLst>
              </p:cNvPr>
              <p:cNvSpPr>
                <a:spLocks noGrp="1" noRot="1" noChangeAspect="1" noMove="1" noResize="1" noEditPoints="1" noAdjustHandles="1" noChangeArrowheads="1" noChangeShapeType="1" noTextEdit="1"/>
              </p:cNvSpPr>
              <p:nvPr>
                <p:ph idx="1"/>
              </p:nvPr>
            </p:nvSpPr>
            <p:spPr>
              <a:blipFill>
                <a:blip r:embed="rId2"/>
                <a:stretch>
                  <a:fillRect l="-1152" t="-2121"/>
                </a:stretch>
              </a:blipFill>
            </p:spPr>
            <p:txBody>
              <a:bodyPr/>
              <a:lstStyle/>
              <a:p>
                <a:r>
                  <a:rPr lang="en-US">
                    <a:noFill/>
                  </a:rPr>
                  <a:t> </a:t>
                </a:r>
              </a:p>
            </p:txBody>
          </p:sp>
        </mc:Fallback>
      </mc:AlternateContent>
    </p:spTree>
    <p:extLst>
      <p:ext uri="{BB962C8B-B14F-4D97-AF65-F5344CB8AC3E}">
        <p14:creationId xmlns:p14="http://schemas.microsoft.com/office/powerpoint/2010/main" val="296443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C4FB-EB43-4FBC-BFB6-9F3FC1FCAEB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E49988-D99C-4E79-B18C-D6A2705C9287}"/>
                  </a:ext>
                </a:extLst>
              </p:cNvPr>
              <p:cNvSpPr>
                <a:spLocks noGrp="1"/>
              </p:cNvSpPr>
              <p:nvPr>
                <p:ph sz="half" idx="1"/>
              </p:nvPr>
            </p:nvSpPr>
            <p:spPr/>
            <p:txBody>
              <a:bodyPr/>
              <a:lstStyle/>
              <a:p>
                <a:r>
                  <a:rPr lang="en-US" u="sng" dirty="0"/>
                  <a:t>2003 Serum Samples</a:t>
                </a:r>
              </a:p>
              <a:p>
                <a:endParaRPr lang="en-US" dirty="0"/>
              </a:p>
              <a:p>
                <a:pPr>
                  <a:buFont typeface="Arial" panose="020B0604020202020204" pitchFamily="34" charset="0"/>
                  <a:buChar char="•"/>
                </a:pPr>
                <a:r>
                  <a:rPr lang="en-US" dirty="0"/>
                  <a:t>1,030 Subjects from Florence, Siena, and Lucca</a:t>
                </a:r>
              </a:p>
              <a:p>
                <a:pP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𝐿𝑜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10</m:t>
                        </m:r>
                      </m:sub>
                    </m:sSub>
                    <m:r>
                      <a:rPr lang="en-US" b="0" i="0" smtClean="0">
                        <a:latin typeface="Cambria Math" panose="02040503050406030204" pitchFamily="18" charset="0"/>
                      </a:rPr>
                      <m:t> </m:t>
                    </m:r>
                  </m:oMath>
                </a14:m>
                <a:r>
                  <a:rPr lang="en-US" dirty="0"/>
                  <a:t>Antibody count (in </a:t>
                </a:r>
                <a:r>
                  <a:rPr lang="en-US" dirty="0" err="1"/>
                  <a:t>mIU</a:t>
                </a:r>
                <a:r>
                  <a:rPr lang="en-US" dirty="0"/>
                  <a:t>/ml) collected</a:t>
                </a:r>
              </a:p>
              <a:p>
                <a:pPr>
                  <a:buFont typeface="Arial" panose="020B0604020202020204" pitchFamily="34" charset="0"/>
                  <a:buChar char="•"/>
                </a:pPr>
                <a:r>
                  <a:rPr lang="en-US" dirty="0"/>
                  <a:t>Age of subjected collected (ages 1-49)</a:t>
                </a:r>
              </a:p>
              <a:p>
                <a:pPr>
                  <a:buFont typeface="Arial" panose="020B0604020202020204" pitchFamily="34" charset="0"/>
                  <a:buChar char="•"/>
                </a:pPr>
                <a:r>
                  <a:rPr lang="en-US" dirty="0"/>
                  <a:t>Unknown if subject had been previously vaccinated, infected, or neither</a:t>
                </a:r>
              </a:p>
            </p:txBody>
          </p:sp>
        </mc:Choice>
        <mc:Fallback xmlns="">
          <p:sp>
            <p:nvSpPr>
              <p:cNvPr id="3" name="Content Placeholder 2">
                <a:extLst>
                  <a:ext uri="{FF2B5EF4-FFF2-40B4-BE49-F238E27FC236}">
                    <a16:creationId xmlns:a16="http://schemas.microsoft.com/office/drawing/2014/main" id="{4DE49988-D99C-4E79-B18C-D6A2705C9287}"/>
                  </a:ext>
                </a:extLst>
              </p:cNvPr>
              <p:cNvSpPr>
                <a:spLocks noGrp="1" noRot="1" noChangeAspect="1" noMove="1" noResize="1" noEditPoints="1" noAdjustHandles="1" noChangeArrowheads="1" noChangeShapeType="1" noTextEdit="1"/>
              </p:cNvSpPr>
              <p:nvPr>
                <p:ph sz="half" idx="1"/>
              </p:nvPr>
            </p:nvSpPr>
            <p:spPr>
              <a:blipFill>
                <a:blip r:embed="rId2"/>
                <a:stretch>
                  <a:fillRect l="-2963" t="-1667" r="-28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05F7082-3009-4CF2-8793-3B6236AF83EA}"/>
                  </a:ext>
                </a:extLst>
              </p:cNvPr>
              <p:cNvSpPr>
                <a:spLocks noGrp="1"/>
              </p:cNvSpPr>
              <p:nvPr>
                <p:ph sz="half" idx="2"/>
              </p:nvPr>
            </p:nvSpPr>
            <p:spPr/>
            <p:txBody>
              <a:bodyPr/>
              <a:lstStyle/>
              <a:p>
                <a:r>
                  <a:rPr lang="en-US" u="sng" dirty="0"/>
                  <a:t>2005-2006 Serum Samples</a:t>
                </a:r>
              </a:p>
              <a:p>
                <a:endParaRPr lang="en-US" dirty="0"/>
              </a:p>
              <a:p>
                <a:pPr>
                  <a:buFont typeface="Arial" panose="020B0604020202020204" pitchFamily="34" charset="0"/>
                  <a:buChar char="•"/>
                </a:pPr>
                <a:r>
                  <a:rPr lang="en-US" dirty="0"/>
                  <a:t>927 subjects from Florence only</a:t>
                </a:r>
              </a:p>
              <a:p>
                <a:pP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𝐿𝑜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10</m:t>
                        </m:r>
                      </m:sub>
                    </m:sSub>
                  </m:oMath>
                </a14:m>
                <a:r>
                  <a:rPr lang="en-US" dirty="0"/>
                  <a:t> Antibody count (in </a:t>
                </a:r>
                <a:r>
                  <a:rPr lang="en-US" dirty="0" err="1"/>
                  <a:t>mIU</a:t>
                </a:r>
                <a:r>
                  <a:rPr lang="en-US" dirty="0"/>
                  <a:t>/ml) collected</a:t>
                </a:r>
              </a:p>
              <a:p>
                <a:pPr>
                  <a:buFont typeface="Arial" panose="020B0604020202020204" pitchFamily="34" charset="0"/>
                  <a:buChar char="•"/>
                </a:pPr>
                <a:r>
                  <a:rPr lang="en-US" dirty="0"/>
                  <a:t>Age of subjected collected (ages 1-49)</a:t>
                </a:r>
              </a:p>
              <a:p>
                <a:pPr>
                  <a:buFont typeface="Arial" panose="020B0604020202020204" pitchFamily="34" charset="0"/>
                  <a:buChar char="•"/>
                </a:pPr>
                <a:r>
                  <a:rPr lang="en-US" dirty="0"/>
                  <a:t>Unknown if subject had been previously vaccinated, infected, or neither</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005F7082-3009-4CF2-8793-3B6236AF83EA}"/>
                  </a:ext>
                </a:extLst>
              </p:cNvPr>
              <p:cNvSpPr>
                <a:spLocks noGrp="1" noRot="1" noChangeAspect="1" noMove="1" noResize="1" noEditPoints="1" noAdjustHandles="1" noChangeArrowheads="1" noChangeShapeType="1" noTextEdit="1"/>
              </p:cNvSpPr>
              <p:nvPr>
                <p:ph sz="half" idx="2"/>
              </p:nvPr>
            </p:nvSpPr>
            <p:spPr>
              <a:blipFill>
                <a:blip r:embed="rId3"/>
                <a:stretch>
                  <a:fillRect l="-2963" t="-1667"/>
                </a:stretch>
              </a:blipFill>
            </p:spPr>
            <p:txBody>
              <a:bodyPr/>
              <a:lstStyle/>
              <a:p>
                <a:r>
                  <a:rPr lang="en-US">
                    <a:noFill/>
                  </a:rPr>
                  <a:t> </a:t>
                </a:r>
              </a:p>
            </p:txBody>
          </p:sp>
        </mc:Fallback>
      </mc:AlternateContent>
    </p:spTree>
    <p:extLst>
      <p:ext uri="{BB962C8B-B14F-4D97-AF65-F5344CB8AC3E}">
        <p14:creationId xmlns:p14="http://schemas.microsoft.com/office/powerpoint/2010/main" val="40891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94D0-B188-405A-BED7-B440C236DE6E}"/>
              </a:ext>
            </a:extLst>
          </p:cNvPr>
          <p:cNvSpPr>
            <a:spLocks noGrp="1"/>
          </p:cNvSpPr>
          <p:nvPr>
            <p:ph type="title"/>
          </p:nvPr>
        </p:nvSpPr>
        <p:spPr/>
        <p:txBody>
          <a:bodyPr/>
          <a:lstStyle/>
          <a:p>
            <a:r>
              <a:rPr lang="en-US" dirty="0"/>
              <a:t>Research Question	</a:t>
            </a:r>
          </a:p>
        </p:txBody>
      </p:sp>
      <p:sp>
        <p:nvSpPr>
          <p:cNvPr id="3" name="Content Placeholder 2">
            <a:extLst>
              <a:ext uri="{FF2B5EF4-FFF2-40B4-BE49-F238E27FC236}">
                <a16:creationId xmlns:a16="http://schemas.microsoft.com/office/drawing/2014/main" id="{7266E1C4-2BAB-4B9B-BB07-A791DF0195BC}"/>
              </a:ext>
            </a:extLst>
          </p:cNvPr>
          <p:cNvSpPr>
            <a:spLocks noGrp="1"/>
          </p:cNvSpPr>
          <p:nvPr>
            <p:ph idx="1"/>
          </p:nvPr>
        </p:nvSpPr>
        <p:spPr/>
        <p:txBody>
          <a:bodyPr>
            <a:normAutofit fontScale="92500" lnSpcReduction="10000"/>
          </a:bodyPr>
          <a:lstStyle/>
          <a:p>
            <a:r>
              <a:rPr lang="en-US" sz="2400" dirty="0"/>
              <a:t>Address issues of analyzing post-vaccination data to accurately show impact</a:t>
            </a:r>
          </a:p>
          <a:p>
            <a:r>
              <a:rPr lang="en-US" sz="2400" dirty="0"/>
              <a:t>Improve upon classical methods</a:t>
            </a:r>
          </a:p>
          <a:p>
            <a:pPr lvl="1"/>
            <a:r>
              <a:rPr lang="en-US" sz="2200" dirty="0"/>
              <a:t>Use conventional cut-off methods suggested by assay manufacturers</a:t>
            </a:r>
          </a:p>
          <a:p>
            <a:pPr lvl="1"/>
            <a:r>
              <a:rPr lang="en-US" sz="2200" dirty="0"/>
              <a:t>Target test specificity at the cost of test sensitivity</a:t>
            </a:r>
          </a:p>
          <a:p>
            <a:r>
              <a:rPr lang="en-US" sz="2400" dirty="0"/>
              <a:t>Ability to categorize (or classify) groups with differing levels of immunity </a:t>
            </a:r>
          </a:p>
          <a:p>
            <a:r>
              <a:rPr lang="en-US" sz="2400" dirty="0"/>
              <a:t>Using a Bayesian Normal Mixture model</a:t>
            </a:r>
          </a:p>
          <a:p>
            <a:pPr lvl="1"/>
            <a:r>
              <a:rPr lang="en-US" sz="2200" dirty="0"/>
              <a:t>Has been used effectively w/ other serological data</a:t>
            </a:r>
          </a:p>
          <a:p>
            <a:r>
              <a:rPr lang="en-US" sz="2400" dirty="0"/>
              <a:t>Estimate age-specific population prevalence based on the following assumptions:</a:t>
            </a:r>
          </a:p>
          <a:p>
            <a:pPr lvl="1"/>
            <a:r>
              <a:rPr lang="en-US" sz="2400" dirty="0"/>
              <a:t>1. Immunity is lifelong</a:t>
            </a:r>
          </a:p>
          <a:p>
            <a:pPr lvl="1"/>
            <a:r>
              <a:rPr lang="en-US" sz="2400" dirty="0"/>
              <a:t>2. Mortality caused by infection is negligible (so disregard)</a:t>
            </a:r>
          </a:p>
        </p:txBody>
      </p:sp>
    </p:spTree>
    <p:extLst>
      <p:ext uri="{BB962C8B-B14F-4D97-AF65-F5344CB8AC3E}">
        <p14:creationId xmlns:p14="http://schemas.microsoft.com/office/powerpoint/2010/main" val="83108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9010-79DA-4E39-B312-11039FB75BE1}"/>
              </a:ext>
            </a:extLst>
          </p:cNvPr>
          <p:cNvSpPr>
            <a:spLocks noGrp="1"/>
          </p:cNvSpPr>
          <p:nvPr>
            <p:ph type="title"/>
          </p:nvPr>
        </p:nvSpPr>
        <p:spPr>
          <a:xfrm>
            <a:off x="1097280" y="286603"/>
            <a:ext cx="10058400" cy="1002701"/>
          </a:xfrm>
        </p:spPr>
        <p:txBody>
          <a:bodyPr/>
          <a:lstStyle/>
          <a:p>
            <a:r>
              <a:rPr lang="en-US" dirty="0"/>
              <a:t>Proposed Age Dependent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A78830-2C38-4D1D-A944-94A5682CEE22}"/>
                  </a:ext>
                </a:extLst>
              </p:cNvPr>
              <p:cNvSpPr>
                <a:spLocks noGrp="1"/>
              </p:cNvSpPr>
              <p:nvPr>
                <p:ph idx="1"/>
              </p:nvPr>
            </p:nvSpPr>
            <p:spPr/>
            <p:txBody>
              <a:bodyPr>
                <a:normAutofit/>
              </a:bodyPr>
              <a:lstStyle/>
              <a:p>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r>
                          <a:rPr lang="en-US" b="0" i="1" smtClean="0">
                            <a:latin typeface="Cambria Math" panose="02040503050406030204" pitchFamily="18" charset="0"/>
                          </a:rPr>
                          <m:t>𝑁</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 </m:t>
                        </m:r>
                        <m:r>
                          <a:rPr lang="en-US" b="0" i="1" smtClean="0">
                            <a:latin typeface="Cambria Math" panose="02040503050406030204" pitchFamily="18" charset="0"/>
                          </a:rPr>
                          <m:t>𝑛</m:t>
                        </m:r>
                      </m:e>
                    </m:nary>
                  </m:oMath>
                </a14:m>
                <a:endParaRPr lang="en-US" dirty="0"/>
              </a:p>
              <a:p>
                <a:endParaRPr lang="en-US" dirty="0"/>
              </a:p>
              <a:p>
                <a:r>
                  <a:rPr lang="en-US" dirty="0"/>
                  <a:t>Where: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𝑗</m:t>
                        </m:r>
                      </m:sub>
                    </m:sSub>
                  </m:oMath>
                </a14:m>
                <a:r>
                  <a:rPr lang="en-US" dirty="0"/>
                  <a:t>(a)  is the mixture probability for an individual aged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belonging to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subpopulation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is a sample of antibody counts (data)</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oMath>
                </a14:m>
                <a:r>
                  <a:rPr lang="en-US" dirty="0"/>
                  <a:t>are the mean and variance, respectively, for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subpopulation</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5A78830-2C38-4D1D-A944-94A5682CEE22}"/>
                  </a:ext>
                </a:extLst>
              </p:cNvPr>
              <p:cNvSpPr>
                <a:spLocks noGrp="1" noRot="1" noChangeAspect="1" noMove="1" noResize="1" noEditPoints="1" noAdjustHandles="1" noChangeArrowheads="1" noChangeShapeType="1" noTextEdit="1"/>
              </p:cNvSpPr>
              <p:nvPr>
                <p:ph idx="1"/>
              </p:nvPr>
            </p:nvSpPr>
            <p:spPr>
              <a:blipFill>
                <a:blip r:embed="rId2"/>
                <a:stretch>
                  <a:fillRect l="-1515" t="-11970"/>
                </a:stretch>
              </a:blipFill>
            </p:spPr>
            <p:txBody>
              <a:bodyPr/>
              <a:lstStyle/>
              <a:p>
                <a:r>
                  <a:rPr lang="en-US">
                    <a:noFill/>
                  </a:rPr>
                  <a:t> </a:t>
                </a:r>
              </a:p>
            </p:txBody>
          </p:sp>
        </mc:Fallback>
      </mc:AlternateContent>
    </p:spTree>
    <p:extLst>
      <p:ext uri="{BB962C8B-B14F-4D97-AF65-F5344CB8AC3E}">
        <p14:creationId xmlns:p14="http://schemas.microsoft.com/office/powerpoint/2010/main" val="196925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653B-1636-4AE3-A0EC-2D0D9E5FD75F}"/>
              </a:ext>
            </a:extLst>
          </p:cNvPr>
          <p:cNvSpPr>
            <a:spLocks noGrp="1"/>
          </p:cNvSpPr>
          <p:nvPr>
            <p:ph type="title"/>
          </p:nvPr>
        </p:nvSpPr>
        <p:spPr/>
        <p:txBody>
          <a:bodyPr/>
          <a:lstStyle/>
          <a:p>
            <a:r>
              <a:rPr lang="en-US" dirty="0"/>
              <a:t>Mathematical Description of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F9D02-CD5D-4644-9703-2A8D47D26870}"/>
                  </a:ext>
                </a:extLst>
              </p:cNvPr>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𝑁</m:t>
                        </m:r>
                        <m:d>
                          <m:dPr>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𝑗</m:t>
                            </m:r>
                          </m:sub>
                        </m:sSub>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𝑗</m:t>
                            </m:r>
                          </m:sub>
                          <m:sup>
                            <m:r>
                              <a:rPr lang="en-US" i="1">
                                <a:latin typeface="Cambria Math" panose="02040503050406030204" pitchFamily="18" charset="0"/>
                              </a:rPr>
                              <m:t>2</m:t>
                            </m:r>
                          </m:sup>
                        </m:sSubSup>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=1, …, </m:t>
                        </m:r>
                        <m:r>
                          <a:rPr lang="en-US" i="1">
                            <a:latin typeface="Cambria Math" panose="02040503050406030204" pitchFamily="18" charset="0"/>
                          </a:rPr>
                          <m:t>𝑛</m:t>
                        </m:r>
                      </m:e>
                    </m:nary>
                  </m:oMath>
                </a14:m>
                <a:endParaRPr lang="en-US" dirty="0"/>
              </a:p>
              <a:p>
                <a:r>
                  <a:rPr lang="en-US" dirty="0"/>
                  <a:t> </a:t>
                </a:r>
              </a:p>
              <a:p>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 </m:t>
                    </m:r>
                    <m:r>
                      <a:rPr lang="en-US" b="0" i="1" smtClean="0">
                        <a:latin typeface="Cambria Math" panose="02040503050406030204" pitchFamily="18" charset="0"/>
                      </a:rPr>
                      <m:t>𝑛</m:t>
                    </m:r>
                  </m:oMath>
                </a14:m>
                <a:r>
                  <a:rPr lang="en-US" dirty="0"/>
                  <a:t>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r>
                      <a:rPr lang="en-US" b="0" i="1" smtClean="0">
                        <a:latin typeface="Cambria Math" panose="02040503050406030204" pitchFamily="18" charset="0"/>
                      </a:rPr>
                      <m:t> ~ </m:t>
                    </m:r>
                    <m:r>
                      <a:rPr lang="en-US" b="0" i="1" smtClean="0">
                        <a:latin typeface="Cambria Math" panose="02040503050406030204" pitchFamily="18" charset="0"/>
                      </a:rPr>
                      <m:t>𝐶𝑎𝑡𝑒𝑔𝑜𝑟𝑖𝑐𝑎𝑙</m:t>
                    </m:r>
                    <m:d>
                      <m:dPr>
                        <m:ctrlPr>
                          <a:rPr lang="en-US" b="0" i="1" smtClean="0">
                            <a:latin typeface="Cambria Math" panose="02040503050406030204" pitchFamily="18" charset="0"/>
                          </a:rPr>
                        </m:ctrlPr>
                      </m:dPr>
                      <m:e>
                        <m:r>
                          <a:rPr lang="en-US" b="1" i="1" smtClean="0">
                            <a:latin typeface="Cambria Math" panose="02040503050406030204" pitchFamily="18" charset="0"/>
                          </a:rPr>
                          <m:t>𝝅</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d>
                    <m:r>
                      <a:rPr lang="en-US" b="0" i="0" smtClean="0">
                        <a:latin typeface="Cambria Math" panose="02040503050406030204" pitchFamily="18" charset="0"/>
                      </a:rPr>
                      <m:t>                                       </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r>
                          <a:rPr lang="en-US" b="0" i="1" smtClean="0">
                            <a:latin typeface="Cambria Math" panose="02040503050406030204" pitchFamily="18" charset="0"/>
                          </a:rPr>
                          <m:t>=1</m:t>
                        </m:r>
                      </m:e>
                    </m:nary>
                  </m:oMath>
                </a14:m>
                <a:endParaRPr lang="en-US" dirty="0"/>
              </a:p>
              <a:p>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𝑗</m:t>
                        </m:r>
                      </m:sub>
                    </m:sSub>
                    <m:r>
                      <a:rPr lang="en-US" b="0" i="1" smtClean="0">
                        <a:latin typeface="Cambria Math" panose="02040503050406030204" pitchFamily="18" charset="0"/>
                      </a:rPr>
                      <m:t> ~  </m:t>
                    </m:r>
                    <m:r>
                      <a:rPr lang="en-US" b="0" i="1" smtClean="0">
                        <a:latin typeface="Cambria Math" panose="02040503050406030204" pitchFamily="18" charset="0"/>
                      </a:rPr>
                      <m:t>𝑈</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𝑚𝑖𝑛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𝑚𝑎𝑥</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𝑗</m:t>
                        </m:r>
                      </m:sub>
                    </m:sSub>
                  </m:oMath>
                </a14:m>
                <a:endParaRPr lang="en-US" dirty="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r>
                      <a:rPr lang="en-US" b="0" i="1" smtClean="0">
                        <a:latin typeface="Cambria Math" panose="02040503050406030204" pitchFamily="18" charset="0"/>
                      </a:rPr>
                      <m:t> ~ </m:t>
                    </m:r>
                    <m:r>
                      <a:rPr lang="en-US" b="0" i="1" smtClean="0">
                        <a:latin typeface="Cambria Math" panose="02040503050406030204" pitchFamily="18" charset="0"/>
                      </a:rPr>
                      <m:t>𝐼𝑛𝑣</m:t>
                    </m:r>
                    <m:r>
                      <a:rPr lang="en-US" b="0" i="1" smtClean="0">
                        <a:latin typeface="Cambria Math" panose="02040503050406030204" pitchFamily="18" charset="0"/>
                      </a:rPr>
                      <m:t> −</m:t>
                    </m:r>
                    <m:r>
                      <a:rPr lang="en-US" b="0" i="1" smtClean="0">
                        <a:latin typeface="Cambria Math" panose="02040503050406030204" pitchFamily="18" charset="0"/>
                      </a:rPr>
                      <m:t>𝐺𝑎𝑚𝑚𝑎</m:t>
                    </m:r>
                    <m:d>
                      <m:dPr>
                        <m:ctrlPr>
                          <a:rPr lang="en-US" b="0" i="1" smtClean="0">
                            <a:latin typeface="Cambria Math" panose="02040503050406030204" pitchFamily="18" charset="0"/>
                          </a:rPr>
                        </m:ctrlPr>
                      </m:dPr>
                      <m:e>
                        <m:r>
                          <a:rPr lang="en-US" b="0" i="1" smtClean="0">
                            <a:latin typeface="Cambria Math" panose="02040503050406030204" pitchFamily="18" charset="0"/>
                          </a:rPr>
                          <m:t>0.01, 0.01</m:t>
                        </m:r>
                      </m:e>
                    </m:d>
                    <m:r>
                      <a:rPr lang="en-US" b="0" i="1" smtClean="0">
                        <a:latin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1" i="1" smtClean="0">
                        <a:latin typeface="Cambria Math" panose="02040503050406030204" pitchFamily="18" charset="0"/>
                      </a:rPr>
                      <m:t>𝝅</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𝐷𝑖𝑟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i="1">
                            <a:latin typeface="Cambria Math" panose="02040503050406030204" pitchFamily="18" charset="0"/>
                          </a:rPr>
                          <m:t>=1</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𝑎</m:t>
                        </m:r>
                      </m:e>
                      <m:sub>
                        <m:r>
                          <a:rPr lang="en-US" b="0" i="1" smtClean="0">
                            <a:latin typeface="Cambria Math" panose="02040503050406030204" pitchFamily="18" charset="0"/>
                          </a:rPr>
                          <m:t>𝑚𝑎𝑥</m:t>
                        </m:r>
                      </m:sub>
                    </m:sSub>
                  </m:oMath>
                </a14:m>
                <a:endParaRPr lang="en-US" dirty="0"/>
              </a:p>
            </p:txBody>
          </p:sp>
        </mc:Choice>
        <mc:Fallback xmlns="">
          <p:sp>
            <p:nvSpPr>
              <p:cNvPr id="3" name="Content Placeholder 2">
                <a:extLst>
                  <a:ext uri="{FF2B5EF4-FFF2-40B4-BE49-F238E27FC236}">
                    <a16:creationId xmlns:a16="http://schemas.microsoft.com/office/drawing/2014/main" id="{F77F9D02-CD5D-4644-9703-2A8D47D26870}"/>
                  </a:ext>
                </a:extLst>
              </p:cNvPr>
              <p:cNvSpPr>
                <a:spLocks noGrp="1" noRot="1" noChangeAspect="1" noMove="1" noResize="1" noEditPoints="1" noAdjustHandles="1" noChangeArrowheads="1" noChangeShapeType="1" noTextEdit="1"/>
              </p:cNvSpPr>
              <p:nvPr>
                <p:ph idx="1"/>
              </p:nvPr>
            </p:nvSpPr>
            <p:spPr>
              <a:blipFill>
                <a:blip r:embed="rId2"/>
                <a:stretch>
                  <a:fillRect l="-1515" t="-11970"/>
                </a:stretch>
              </a:blipFill>
            </p:spPr>
            <p:txBody>
              <a:bodyPr/>
              <a:lstStyle/>
              <a:p>
                <a:r>
                  <a:rPr lang="en-US">
                    <a:noFill/>
                  </a:rPr>
                  <a:t> </a:t>
                </a:r>
              </a:p>
            </p:txBody>
          </p:sp>
        </mc:Fallback>
      </mc:AlternateContent>
    </p:spTree>
    <p:extLst>
      <p:ext uri="{BB962C8B-B14F-4D97-AF65-F5344CB8AC3E}">
        <p14:creationId xmlns:p14="http://schemas.microsoft.com/office/powerpoint/2010/main" val="407709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CAC3-7212-4141-94E6-2E7814BB9574}"/>
              </a:ext>
            </a:extLst>
          </p:cNvPr>
          <p:cNvSpPr>
            <a:spLocks noGrp="1"/>
          </p:cNvSpPr>
          <p:nvPr>
            <p:ph type="title"/>
          </p:nvPr>
        </p:nvSpPr>
        <p:spPr/>
        <p:txBody>
          <a:bodyPr/>
          <a:lstStyle/>
          <a:p>
            <a:r>
              <a:rPr lang="en-US" dirty="0"/>
              <a:t>MCMC Details	</a:t>
            </a:r>
          </a:p>
        </p:txBody>
      </p:sp>
      <p:sp>
        <p:nvSpPr>
          <p:cNvPr id="3" name="Content Placeholder 2">
            <a:extLst>
              <a:ext uri="{FF2B5EF4-FFF2-40B4-BE49-F238E27FC236}">
                <a16:creationId xmlns:a16="http://schemas.microsoft.com/office/drawing/2014/main" id="{24584821-0A1D-4AC2-B131-A920880C3B28}"/>
              </a:ext>
            </a:extLst>
          </p:cNvPr>
          <p:cNvSpPr>
            <a:spLocks noGrp="1"/>
          </p:cNvSpPr>
          <p:nvPr>
            <p:ph idx="1"/>
          </p:nvPr>
        </p:nvSpPr>
        <p:spPr/>
        <p:txBody>
          <a:bodyPr/>
          <a:lstStyle/>
          <a:p>
            <a:r>
              <a:rPr lang="en-US" dirty="0"/>
              <a:t>JAGS Software, version 3.1</a:t>
            </a:r>
          </a:p>
          <a:p>
            <a:r>
              <a:rPr lang="en-US" dirty="0"/>
              <a:t>Modeled each model parameter  to obtain it’s posterior density to summarize:</a:t>
            </a:r>
          </a:p>
          <a:p>
            <a:pPr lvl="1"/>
            <a:r>
              <a:rPr lang="en-US" dirty="0"/>
              <a:t>Posterior mean</a:t>
            </a:r>
          </a:p>
          <a:p>
            <a:pPr lvl="1"/>
            <a:r>
              <a:rPr lang="en-US" dirty="0"/>
              <a:t>95% credible interval</a:t>
            </a:r>
          </a:p>
          <a:p>
            <a:r>
              <a:rPr lang="en-US" dirty="0"/>
              <a:t> Selection of number of components (j):</a:t>
            </a:r>
          </a:p>
          <a:p>
            <a:pPr lvl="1"/>
            <a:r>
              <a:rPr lang="en-US" dirty="0"/>
              <a:t>Ran models for different age dependent mixture models with between 3-6 components</a:t>
            </a:r>
          </a:p>
          <a:p>
            <a:pPr lvl="1"/>
            <a:r>
              <a:rPr lang="en-US" dirty="0"/>
              <a:t>Used PED – Penalized Expected Deviance – to choose best model (similar to DIC)</a:t>
            </a:r>
          </a:p>
          <a:p>
            <a:pPr lvl="1"/>
            <a:r>
              <a:rPr lang="en-US" dirty="0"/>
              <a:t>Found 3 components for 2003 data worked best</a:t>
            </a:r>
          </a:p>
          <a:p>
            <a:pPr lvl="1"/>
            <a:r>
              <a:rPr lang="en-US" dirty="0"/>
              <a:t>Found 4 components for 2005-2006 data worked best</a:t>
            </a:r>
          </a:p>
          <a:p>
            <a:r>
              <a:rPr lang="en-US" dirty="0"/>
              <a:t> </a:t>
            </a:r>
          </a:p>
        </p:txBody>
      </p:sp>
    </p:spTree>
    <p:extLst>
      <p:ext uri="{BB962C8B-B14F-4D97-AF65-F5344CB8AC3E}">
        <p14:creationId xmlns:p14="http://schemas.microsoft.com/office/powerpoint/2010/main" val="161664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225A-BFF3-443B-ABA8-AAEA6381F330}"/>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7BDB9703-9174-40CB-AADA-CCFDBE9DABB8}"/>
              </a:ext>
            </a:extLst>
          </p:cNvPr>
          <p:cNvSpPr>
            <a:spLocks noGrp="1"/>
          </p:cNvSpPr>
          <p:nvPr>
            <p:ph idx="1"/>
          </p:nvPr>
        </p:nvSpPr>
        <p:spPr/>
        <p:txBody>
          <a:bodyPr/>
          <a:lstStyle/>
          <a:p>
            <a:r>
              <a:rPr lang="en-US" dirty="0"/>
              <a:t>Data shows high antibody levels in young children under 5, lowest levels in subjects ages 10-20, and high levels again in subjects ages 25+</a:t>
            </a:r>
          </a:p>
          <a:p>
            <a:r>
              <a:rPr lang="en-US" dirty="0"/>
              <a:t>About a 5 year lag between the 2 sampling periods</a:t>
            </a:r>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480441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25814</TotalTime>
  <Words>963</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Retrospect</vt:lpstr>
      <vt:lpstr>STAT 578 – FALL 2019 Paper Presentation</vt:lpstr>
      <vt:lpstr>PowerPoint Presentation</vt:lpstr>
      <vt:lpstr>Scientific Context </vt:lpstr>
      <vt:lpstr>PowerPoint Presentation</vt:lpstr>
      <vt:lpstr>Research Question </vt:lpstr>
      <vt:lpstr>Proposed Age Dependent Model</vt:lpstr>
      <vt:lpstr>Mathematical Description of Model</vt:lpstr>
      <vt:lpstr>MCMC Details </vt:lpstr>
      <vt:lpstr>Results </vt:lpstr>
      <vt:lpstr>PowerPoint Presentation</vt:lpstr>
      <vt:lpstr>Results </vt:lpstr>
      <vt:lpstr>PowerPoint Presentation</vt:lpstr>
      <vt:lpstr>Results </vt:lpstr>
      <vt:lpstr>PowerPoint Presentation</vt:lpstr>
      <vt:lpstr>PowerPoint Presentation</vt:lpstr>
      <vt:lpstr>Issues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Ellwanger, Eric</dc:creator>
  <cp:lastModifiedBy>Ellwanger, Eric</cp:lastModifiedBy>
  <cp:revision>55</cp:revision>
  <dcterms:created xsi:type="dcterms:W3CDTF">2019-10-30T14:38:58Z</dcterms:created>
  <dcterms:modified xsi:type="dcterms:W3CDTF">2019-11-22T01:12:45Z</dcterms:modified>
</cp:coreProperties>
</file>