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175200" cy="38404800"/>
  <p:notesSz cx="6858000" cy="9144000"/>
  <p:defaultTextStyle>
    <a:defPPr>
      <a:defRPr lang="en-US"/>
    </a:defPPr>
    <a:lvl1pPr marL="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495"/>
    <a:srgbClr val="7CFF87"/>
    <a:srgbClr val="D77F00"/>
    <a:srgbClr val="004773"/>
    <a:srgbClr val="004A79"/>
    <a:srgbClr val="00793D"/>
    <a:srgbClr val="007579"/>
    <a:srgbClr val="0A4579"/>
    <a:srgbClr val="0B4172"/>
    <a:srgbClr val="0B3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576" y="7272"/>
      </p:cViewPr>
      <p:guideLst>
        <p:guide orient="horz" pos="12096"/>
        <p:guide pos="9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B5364-E7B6-F440-97F2-79A13C620A3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1213" y="685800"/>
            <a:ext cx="2695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4342A-9735-C346-9C0A-1112B26D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342A-9735-C346-9C0A-1112B26D3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11930383"/>
            <a:ext cx="2564892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0" y="21762720"/>
            <a:ext cx="2112264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5217" y="9636764"/>
            <a:ext cx="22406132" cy="20535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6817" y="9636764"/>
            <a:ext cx="66715483" cy="20535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3" y="24678642"/>
            <a:ext cx="25648920" cy="762762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3" y="16277597"/>
            <a:ext cx="25648920" cy="840104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6814" y="56158136"/>
            <a:ext cx="44560808" cy="1588287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40541" y="56158136"/>
            <a:ext cx="44560808" cy="1588287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537973"/>
            <a:ext cx="27157680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596634"/>
            <a:ext cx="13332620" cy="358266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" y="12179301"/>
            <a:ext cx="13332620" cy="22127213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4" y="8596634"/>
            <a:ext cx="13337858" cy="358266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4" y="12179301"/>
            <a:ext cx="13337858" cy="22127213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6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5" y="1529080"/>
            <a:ext cx="9927433" cy="650748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8" y="1529084"/>
            <a:ext cx="16868775" cy="3277743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5" y="8036564"/>
            <a:ext cx="9927433" cy="26269953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0" y="26883361"/>
            <a:ext cx="18105120" cy="317373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0" y="3431540"/>
            <a:ext cx="18105120" cy="230428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0" y="30057094"/>
            <a:ext cx="18105120" cy="4507227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537973"/>
            <a:ext cx="27157680" cy="64008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961123"/>
            <a:ext cx="27157680" cy="25345392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5595565"/>
            <a:ext cx="7040880" cy="20447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9860" y="35595565"/>
            <a:ext cx="9555480" cy="20447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5560" y="35595565"/>
            <a:ext cx="7040880" cy="20447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2090044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2090044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2090044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2090044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2090044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emf"/><Relationship Id="rId14" Type="http://schemas.openxmlformats.org/officeDocument/2006/relationships/image" Target="../media/image11.emf"/><Relationship Id="rId15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hyperlink" Target="mailto:frenchd@astro.wisc.edu" TargetMode="External"/><Relationship Id="rId6" Type="http://schemas.openxmlformats.org/officeDocument/2006/relationships/image" Target="../media/image3.emf"/><Relationship Id="rId7" Type="http://schemas.openxmlformats.org/officeDocument/2006/relationships/image" Target="../media/image4.jpg"/><Relationship Id="rId8" Type="http://schemas.openxmlformats.org/officeDocument/2006/relationships/image" Target="../media/image5.emf"/><Relationship Id="rId9" Type="http://schemas.openxmlformats.org/officeDocument/2006/relationships/image" Target="../media/image6.jpg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 Single Corner Rectangle 58"/>
          <p:cNvSpPr/>
          <p:nvPr/>
        </p:nvSpPr>
        <p:spPr>
          <a:xfrm>
            <a:off x="15401323" y="29428045"/>
            <a:ext cx="13611479" cy="8284464"/>
          </a:xfrm>
          <a:prstGeom prst="round1Rect">
            <a:avLst/>
          </a:prstGeom>
          <a:solidFill>
            <a:srgbClr val="93C49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1211384" y="729590"/>
            <a:ext cx="27801417" cy="5552990"/>
          </a:xfrm>
          <a:prstGeom prst="round1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924" y="2381329"/>
            <a:ext cx="3175000" cy="283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16" y="1945575"/>
            <a:ext cx="2627674" cy="3475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4037" y="987970"/>
            <a:ext cx="25900096" cy="302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500" b="1" dirty="0" smtClean="0">
                <a:latin typeface="Helvetica Neue"/>
                <a:cs typeface="Helvetica Neue"/>
              </a:rPr>
              <a:t>How are Ly</a:t>
            </a:r>
            <a:r>
              <a:rPr lang="en-US" sz="9600" b="1" dirty="0">
                <a:solidFill>
                  <a:prstClr val="black"/>
                </a:solidFill>
                <a:latin typeface="LucidaGrande"/>
              </a:rPr>
              <a:t>α</a:t>
            </a:r>
            <a:r>
              <a:rPr lang="en-US" sz="10500" b="1" dirty="0" smtClean="0">
                <a:latin typeface="Helvetica Neue"/>
                <a:cs typeface="Helvetica Neue"/>
              </a:rPr>
              <a:t> absorbers distributed around galaxies?</a:t>
            </a:r>
            <a:endParaRPr lang="en-US" sz="105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1991" y="4041817"/>
            <a:ext cx="162385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cs typeface="Helvetica Neue"/>
              </a:rPr>
              <a:t>David French</a:t>
            </a:r>
            <a:r>
              <a:rPr lang="en-US" sz="5500" baseline="30000" dirty="0" smtClean="0">
                <a:cs typeface="Helvetica Neue"/>
              </a:rPr>
              <a:t>1</a:t>
            </a:r>
            <a:r>
              <a:rPr lang="en-US" sz="5500" dirty="0" smtClean="0">
                <a:cs typeface="Helvetica Neue"/>
              </a:rPr>
              <a:t>, Bart Wakker</a:t>
            </a:r>
            <a:r>
              <a:rPr lang="en-US" sz="5500" baseline="30000" dirty="0" smtClean="0">
                <a:cs typeface="Helvetica Neue"/>
              </a:rPr>
              <a:t>1</a:t>
            </a:r>
            <a:endParaRPr lang="en-US" sz="5500" dirty="0"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51991" y="4908216"/>
            <a:ext cx="1623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cs typeface="Helvetica Neue"/>
              </a:rPr>
              <a:t>Contact: </a:t>
            </a:r>
            <a:r>
              <a:rPr lang="en-US" sz="3600" dirty="0" smtClean="0">
                <a:cs typeface="Helvetica Neue"/>
                <a:hlinkClick r:id="rId5"/>
              </a:rPr>
              <a:t>frenchd@astro.wisc.edu</a:t>
            </a:r>
            <a:endParaRPr lang="en-US" sz="3600" dirty="0" smtClean="0">
              <a:cs typeface="Helvetica Neue"/>
            </a:endParaRPr>
          </a:p>
          <a:p>
            <a:pPr algn="ctr"/>
            <a:r>
              <a:rPr lang="en-US" sz="3600" dirty="0" smtClean="0">
                <a:cs typeface="Helvetica Neue"/>
              </a:rPr>
              <a:t>1. University of Wisconsin - Madison</a:t>
            </a:r>
            <a:endParaRPr lang="en-US" sz="3600" dirty="0">
              <a:cs typeface="Helvetica Neue"/>
            </a:endParaRPr>
          </a:p>
        </p:txBody>
      </p:sp>
      <p:sp>
        <p:nvSpPr>
          <p:cNvPr id="29" name="Round Single Corner Rectangle 28"/>
          <p:cNvSpPr/>
          <p:nvPr/>
        </p:nvSpPr>
        <p:spPr>
          <a:xfrm>
            <a:off x="1211386" y="6919512"/>
            <a:ext cx="8868015" cy="10698823"/>
          </a:xfrm>
          <a:prstGeom prst="round1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 Single Corner Rectangle 33"/>
          <p:cNvSpPr/>
          <p:nvPr/>
        </p:nvSpPr>
        <p:spPr>
          <a:xfrm>
            <a:off x="10854891" y="6919512"/>
            <a:ext cx="8631561" cy="10698823"/>
          </a:xfrm>
          <a:prstGeom prst="round1Rect">
            <a:avLst/>
          </a:prstGeom>
          <a:solidFill>
            <a:srgbClr val="93C49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 Single Corner Rectangle 34"/>
          <p:cNvSpPr/>
          <p:nvPr/>
        </p:nvSpPr>
        <p:spPr>
          <a:xfrm>
            <a:off x="20158799" y="6919511"/>
            <a:ext cx="8854003" cy="10698823"/>
          </a:xfrm>
          <a:prstGeom prst="round1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61493" y="8453812"/>
            <a:ext cx="7484266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The distribution of gas around galaxies provides key insights to the mechanisms of accretion and feedback, and understanding it is necessary to create a cohesive theory of galaxy evolution. We are conducting a large survey of Ly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α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 absorbers as a function of galaxy environment in the nearby universe (</a:t>
            </a:r>
            <a:r>
              <a:rPr lang="en-US" sz="3000" u="none" baseline="0" dirty="0" err="1" smtClean="0">
                <a:solidFill>
                  <a:prstClr val="black"/>
                </a:solidFill>
                <a:cs typeface="Helvetica Neue"/>
              </a:rPr>
              <a:t>cz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 &lt;= 10,000 km/s) using archival QSO spectra from the Cosmic Origins Spectrograph (COS) on HST.</a:t>
            </a:r>
            <a:r>
              <a:rPr lang="en-US" sz="3000" u="none" dirty="0" smtClean="0">
                <a:solidFill>
                  <a:prstClr val="black"/>
                </a:solidFill>
                <a:cs typeface="Helvetica Neue"/>
              </a:rPr>
              <a:t> By correlating the strength each absorber with the properties of nearby galaxies we can build a pictur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e of the the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circumgalactic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medium, and the general distribution of gas in the Universe.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 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We present</a:t>
            </a:r>
            <a:r>
              <a:rPr lang="en-US" sz="3000" u="none" dirty="0" smtClean="0">
                <a:solidFill>
                  <a:prstClr val="black"/>
                </a:solidFill>
                <a:cs typeface="Helvetica Neue"/>
              </a:rPr>
              <a:t> results from an initial sample of 43 COS sightlines, chosen for their proximity to large (D &gt; 25 </a:t>
            </a:r>
            <a:r>
              <a:rPr lang="en-US" sz="3000" u="none" dirty="0" err="1" smtClean="0">
                <a:solidFill>
                  <a:prstClr val="black"/>
                </a:solidFill>
                <a:cs typeface="Helvetica Neue"/>
              </a:rPr>
              <a:t>kpc</a:t>
            </a:r>
            <a:r>
              <a:rPr lang="en-US" sz="3000" u="none" dirty="0" smtClean="0">
                <a:solidFill>
                  <a:prstClr val="black"/>
                </a:solidFill>
                <a:cs typeface="Helvetica Neue"/>
              </a:rPr>
              <a:t>) galaxies and high signal-to-noise (S/N &gt;11)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.</a:t>
            </a:r>
            <a:endParaRPr lang="en-US" sz="3000" dirty="0">
              <a:cs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61493" y="7107727"/>
            <a:ext cx="4435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smtClean="0">
                <a:solidFill>
                  <a:srgbClr val="000000"/>
                </a:solidFill>
                <a:latin typeface="+mj-lt"/>
                <a:cs typeface="Helvetica Neue"/>
              </a:rPr>
              <a:t>ABSTRACT:</a:t>
            </a:r>
            <a:endParaRPr lang="en-US" sz="7000" b="1" dirty="0">
              <a:solidFill>
                <a:srgbClr val="000000"/>
              </a:solidFill>
              <a:latin typeface="+mj-lt"/>
              <a:cs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11130" y="15853714"/>
            <a:ext cx="8431817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ABOVE: </a:t>
            </a:r>
            <a:r>
              <a:rPr lang="en-US" sz="1800" dirty="0" smtClean="0">
                <a:solidFill>
                  <a:srgbClr val="000000"/>
                </a:solidFill>
              </a:rPr>
              <a:t>Detected absorption at v = </a:t>
            </a:r>
            <a:r>
              <a:rPr lang="en-US" sz="1800" dirty="0" smtClean="0">
                <a:solidFill>
                  <a:srgbClr val="000000"/>
                </a:solidFill>
              </a:rPr>
              <a:t>7039 km</a:t>
            </a:r>
            <a:r>
              <a:rPr lang="en-US" sz="1800" dirty="0" smtClean="0">
                <a:solidFill>
                  <a:srgbClr val="000000"/>
                </a:solidFill>
              </a:rPr>
              <a:t>/s in </a:t>
            </a: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is-IS" sz="1800" dirty="0" smtClean="0">
                <a:solidFill>
                  <a:srgbClr val="000000"/>
                </a:solidFill>
              </a:rPr>
              <a:t>SDSSJ130524.30</a:t>
            </a:r>
            <a:r>
              <a:rPr lang="is-IS" sz="1800" dirty="0">
                <a:solidFill>
                  <a:srgbClr val="000000"/>
                </a:solidFill>
              </a:rPr>
              <a:t>+</a:t>
            </a:r>
            <a:r>
              <a:rPr lang="is-IS" sz="1800" dirty="0" smtClean="0">
                <a:solidFill>
                  <a:srgbClr val="000000"/>
                </a:solidFill>
              </a:rPr>
              <a:t>035731.0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sightline with corresponding map of the absorber environment. </a:t>
            </a:r>
            <a:r>
              <a:rPr lang="en-US" sz="1800" b="1" dirty="0" smtClean="0">
                <a:solidFill>
                  <a:srgbClr val="000000"/>
                </a:solidFill>
              </a:rPr>
              <a:t>TOP: </a:t>
            </a:r>
            <a:r>
              <a:rPr lang="en-US" sz="1800" dirty="0" smtClean="0">
                <a:solidFill>
                  <a:srgbClr val="000000"/>
                </a:solidFill>
              </a:rPr>
              <a:t>All galaxies within 400 km/s of absorber and 500 </a:t>
            </a:r>
            <a:r>
              <a:rPr lang="en-US" sz="1800" dirty="0" err="1" smtClean="0">
                <a:solidFill>
                  <a:srgbClr val="000000"/>
                </a:solidFill>
              </a:rPr>
              <a:t>kpc</a:t>
            </a:r>
            <a:r>
              <a:rPr lang="en-US" sz="1800" dirty="0" smtClean="0">
                <a:solidFill>
                  <a:srgbClr val="000000"/>
                </a:solidFill>
              </a:rPr>
              <a:t> in physical impact parameter are included. Inclination, position angle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and size of galaxies is illustrated by ellipse major/minor axis, orientation, and relative size (actual size </a:t>
            </a:r>
            <a:r>
              <a:rPr lang="en-US" sz="1800" dirty="0" smtClean="0">
                <a:solidFill>
                  <a:srgbClr val="000000"/>
                </a:solidFill>
              </a:rPr>
              <a:t>x10).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6" name="Round Single Corner Rectangle 45"/>
          <p:cNvSpPr/>
          <p:nvPr/>
        </p:nvSpPr>
        <p:spPr>
          <a:xfrm>
            <a:off x="1211384" y="18182168"/>
            <a:ext cx="27801417" cy="10709237"/>
          </a:xfrm>
          <a:prstGeom prst="round1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361927" y="15855891"/>
            <a:ext cx="8444996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ABOVE: </a:t>
            </a:r>
            <a:r>
              <a:rPr lang="en-US" sz="1800" dirty="0" smtClean="0">
                <a:solidFill>
                  <a:srgbClr val="000000"/>
                </a:solidFill>
              </a:rPr>
              <a:t>Detected absorption at v </a:t>
            </a:r>
            <a:r>
              <a:rPr lang="en-US" sz="1800" dirty="0" smtClean="0">
                <a:solidFill>
                  <a:srgbClr val="000000"/>
                </a:solidFill>
              </a:rPr>
              <a:t>=3090 and 3192 km</a:t>
            </a:r>
            <a:r>
              <a:rPr lang="en-US" sz="1800" dirty="0" smtClean="0">
                <a:solidFill>
                  <a:srgbClr val="000000"/>
                </a:solidFill>
              </a:rPr>
              <a:t>/s in the </a:t>
            </a:r>
            <a:r>
              <a:rPr lang="en-US" sz="1800" dirty="0" smtClean="0">
                <a:solidFill>
                  <a:srgbClr val="000000"/>
                </a:solidFill>
              </a:rPr>
              <a:t>MRK290 sightline </a:t>
            </a:r>
            <a:r>
              <a:rPr lang="en-US" sz="1800" dirty="0" smtClean="0">
                <a:solidFill>
                  <a:srgbClr val="000000"/>
                </a:solidFill>
              </a:rPr>
              <a:t>with corresponding map of the absorber environment. </a:t>
            </a:r>
            <a:r>
              <a:rPr lang="en-US" sz="1800" b="1" dirty="0" smtClean="0">
                <a:solidFill>
                  <a:srgbClr val="000000"/>
                </a:solidFill>
              </a:rPr>
              <a:t>TOP: </a:t>
            </a:r>
            <a:r>
              <a:rPr lang="en-US" sz="1800" dirty="0" smtClean="0">
                <a:solidFill>
                  <a:srgbClr val="000000"/>
                </a:solidFill>
              </a:rPr>
              <a:t>All galaxies within 400 km/s of absorber and 500 </a:t>
            </a:r>
            <a:r>
              <a:rPr lang="en-US" sz="1800" dirty="0" err="1" smtClean="0">
                <a:solidFill>
                  <a:srgbClr val="000000"/>
                </a:solidFill>
              </a:rPr>
              <a:t>kpc</a:t>
            </a:r>
            <a:r>
              <a:rPr lang="en-US" sz="1800" dirty="0" smtClean="0">
                <a:solidFill>
                  <a:srgbClr val="000000"/>
                </a:solidFill>
              </a:rPr>
              <a:t> in physical impact parameter are included. </a:t>
            </a:r>
            <a:r>
              <a:rPr lang="en-US" sz="1800" dirty="0">
                <a:solidFill>
                  <a:srgbClr val="000000"/>
                </a:solidFill>
              </a:rPr>
              <a:t>Inclination, position angle and size of galaxies is illustrated by ellipse major/minor axis, orientation, and </a:t>
            </a:r>
            <a:r>
              <a:rPr lang="en-US" sz="1800" dirty="0" smtClean="0">
                <a:solidFill>
                  <a:srgbClr val="000000"/>
                </a:solidFill>
              </a:rPr>
              <a:t>relative size (actual size </a:t>
            </a:r>
            <a:r>
              <a:rPr lang="en-US" sz="1800" dirty="0" smtClean="0">
                <a:solidFill>
                  <a:srgbClr val="000000"/>
                </a:solidFill>
              </a:rPr>
              <a:t>x10).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82268" y="21814910"/>
            <a:ext cx="4746345" cy="643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</a:rPr>
              <a:t>ABOVE: </a:t>
            </a:r>
            <a:r>
              <a:rPr lang="en-US" sz="2200" dirty="0">
                <a:solidFill>
                  <a:srgbClr val="000000"/>
                </a:solidFill>
              </a:rPr>
              <a:t>Equivalent </a:t>
            </a:r>
            <a:r>
              <a:rPr lang="en-US" sz="2200" dirty="0" smtClean="0">
                <a:solidFill>
                  <a:srgbClr val="000000"/>
                </a:solidFill>
              </a:rPr>
              <a:t>width (EW) </a:t>
            </a:r>
            <a:r>
              <a:rPr lang="en-US" sz="2200" dirty="0">
                <a:solidFill>
                  <a:srgbClr val="000000"/>
                </a:solidFill>
              </a:rPr>
              <a:t>plotted against impact </a:t>
            </a:r>
            <a:r>
              <a:rPr lang="en-US" sz="2200" dirty="0" smtClean="0">
                <a:solidFill>
                  <a:srgbClr val="000000"/>
                </a:solidFill>
              </a:rPr>
              <a:t>parameter. </a:t>
            </a:r>
            <a:r>
              <a:rPr lang="en-US" sz="2200" dirty="0">
                <a:solidFill>
                  <a:srgbClr val="000000"/>
                </a:solidFill>
              </a:rPr>
              <a:t>No significant correlation is seen, suggesting that the larger galaxies harbor larger concentrations of </a:t>
            </a:r>
            <a:r>
              <a:rPr lang="en-US" sz="2200" dirty="0" err="1">
                <a:solidFill>
                  <a:srgbClr val="000000"/>
                </a:solidFill>
              </a:rPr>
              <a:t>circumgalactic</a:t>
            </a:r>
            <a:r>
              <a:rPr lang="en-US" sz="2200" dirty="0">
                <a:solidFill>
                  <a:srgbClr val="000000"/>
                </a:solidFill>
              </a:rPr>
              <a:t> gas.</a:t>
            </a:r>
            <a:endParaRPr lang="en-US" sz="2200" b="1" dirty="0">
              <a:solidFill>
                <a:srgbClr val="000000"/>
              </a:solidFill>
            </a:endParaRPr>
          </a:p>
          <a:p>
            <a:endParaRPr lang="en-US" sz="2200" b="1" dirty="0" smtClean="0">
              <a:solidFill>
                <a:srgbClr val="000000"/>
              </a:solidFill>
            </a:endParaRPr>
          </a:p>
          <a:p>
            <a:r>
              <a:rPr lang="en-US" sz="2200" b="1" dirty="0" smtClean="0">
                <a:solidFill>
                  <a:srgbClr val="000000"/>
                </a:solidFill>
              </a:rPr>
              <a:t>LEFT:</a:t>
            </a:r>
            <a:r>
              <a:rPr lang="en-US" sz="2200" dirty="0" smtClean="0">
                <a:solidFill>
                  <a:srgbClr val="000000"/>
                </a:solidFill>
              </a:rPr>
              <a:t> The </a:t>
            </a:r>
            <a:r>
              <a:rPr lang="en-US" sz="2200" dirty="0" smtClean="0">
                <a:solidFill>
                  <a:srgbClr val="000000"/>
                </a:solidFill>
              </a:rPr>
              <a:t>EW </a:t>
            </a:r>
            <a:r>
              <a:rPr lang="en-US" sz="2200" dirty="0" smtClean="0">
                <a:solidFill>
                  <a:srgbClr val="000000"/>
                </a:solidFill>
              </a:rPr>
              <a:t>of absorbers is plotted against the impact </a:t>
            </a:r>
            <a:r>
              <a:rPr lang="en-US" sz="2200" dirty="0" smtClean="0">
                <a:solidFill>
                  <a:srgbClr val="000000"/>
                </a:solidFill>
              </a:rPr>
              <a:t>parameter (</a:t>
            </a:r>
            <a:r>
              <a:rPr lang="en-US" sz="2200" dirty="0" err="1" smtClean="0">
                <a:solidFill>
                  <a:srgbClr val="000000"/>
                </a:solidFill>
              </a:rPr>
              <a:t>ρ</a:t>
            </a:r>
            <a:r>
              <a:rPr lang="en-US" sz="2200" dirty="0" smtClean="0">
                <a:solidFill>
                  <a:srgbClr val="000000"/>
                </a:solidFill>
              </a:rPr>
              <a:t>) </a:t>
            </a:r>
            <a:r>
              <a:rPr lang="en-US" sz="2200" dirty="0" smtClean="0">
                <a:solidFill>
                  <a:srgbClr val="000000"/>
                </a:solidFill>
              </a:rPr>
              <a:t>to each associated galaxy, normalized by the </a:t>
            </a:r>
            <a:r>
              <a:rPr lang="en-US" sz="2200" dirty="0" smtClean="0">
                <a:solidFill>
                  <a:srgbClr val="000000"/>
                </a:solidFill>
              </a:rPr>
              <a:t>galaxy </a:t>
            </a:r>
            <a:r>
              <a:rPr lang="en-US" sz="2200" dirty="0" err="1" smtClean="0">
                <a:solidFill>
                  <a:srgbClr val="000000"/>
                </a:solidFill>
              </a:rPr>
              <a:t>virial</a:t>
            </a:r>
            <a:r>
              <a:rPr lang="en-US" sz="2200" dirty="0" smtClean="0">
                <a:solidFill>
                  <a:srgbClr val="000000"/>
                </a:solidFill>
              </a:rPr>
              <a:t> radius (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vir</a:t>
            </a:r>
            <a:r>
              <a:rPr lang="en-US" sz="2200" dirty="0" smtClean="0">
                <a:solidFill>
                  <a:srgbClr val="000000"/>
                </a:solidFill>
              </a:rPr>
              <a:t>). </a:t>
            </a:r>
            <a:r>
              <a:rPr lang="en-US" sz="2200" dirty="0" smtClean="0">
                <a:solidFill>
                  <a:srgbClr val="000000"/>
                </a:solidFill>
              </a:rPr>
              <a:t>Color indicates if the absorber has lower velocity (blue) or higher velocity than the associated galaxy</a:t>
            </a:r>
            <a:r>
              <a:rPr lang="en-US" sz="2200" dirty="0" smtClean="0">
                <a:solidFill>
                  <a:srgbClr val="000000"/>
                </a:solidFill>
              </a:rPr>
              <a:t>. Weakly </a:t>
            </a:r>
            <a:r>
              <a:rPr lang="en-US" sz="2200" dirty="0" smtClean="0">
                <a:solidFill>
                  <a:srgbClr val="000000"/>
                </a:solidFill>
              </a:rPr>
              <a:t>absorbing systems occur at all impact parameters, however the average </a:t>
            </a:r>
            <a:r>
              <a:rPr lang="en-US" sz="2200" dirty="0" smtClean="0">
                <a:solidFill>
                  <a:srgbClr val="000000"/>
                </a:solidFill>
              </a:rPr>
              <a:t>EW tends to increase with decreasing </a:t>
            </a:r>
            <a:r>
              <a:rPr lang="en-US" sz="2200" dirty="0" err="1" smtClean="0">
                <a:solidFill>
                  <a:srgbClr val="000000"/>
                </a:solidFill>
              </a:rPr>
              <a:t>ρ</a:t>
            </a:r>
            <a:r>
              <a:rPr lang="en-US" sz="2200" dirty="0">
                <a:solidFill>
                  <a:srgbClr val="000000"/>
                </a:solidFill>
              </a:rPr>
              <a:t>/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vir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b="1" dirty="0">
              <a:solidFill>
                <a:srgbClr val="0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23555" y="26848775"/>
            <a:ext cx="107892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solidFill>
                  <a:srgbClr val="000000"/>
                </a:solidFill>
              </a:rPr>
              <a:t>ABOVE: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EW </a:t>
            </a:r>
            <a:r>
              <a:rPr lang="en-US" sz="2200" dirty="0" smtClean="0">
                <a:solidFill>
                  <a:srgbClr val="000000"/>
                </a:solidFill>
              </a:rPr>
              <a:t>plotted as a function of </a:t>
            </a:r>
            <a:r>
              <a:rPr lang="en-US" sz="2200" dirty="0" smtClean="0">
                <a:solidFill>
                  <a:srgbClr val="000000"/>
                </a:solidFill>
              </a:rPr>
              <a:t>galaxy inclination, with 50</a:t>
            </a:r>
            <a:r>
              <a:rPr lang="en-US" sz="2200" baseline="30000" dirty="0" smtClean="0">
                <a:solidFill>
                  <a:srgbClr val="000000"/>
                </a:solidFill>
              </a:rPr>
              <a:t>th</a:t>
            </a:r>
            <a:r>
              <a:rPr lang="en-US" sz="2200" dirty="0" smtClean="0">
                <a:solidFill>
                  <a:srgbClr val="000000"/>
                </a:solidFill>
              </a:rPr>
              <a:t> and 90</a:t>
            </a:r>
            <a:r>
              <a:rPr lang="en-US" sz="2200" baseline="30000" dirty="0" smtClean="0">
                <a:solidFill>
                  <a:srgbClr val="000000"/>
                </a:solidFill>
              </a:rPr>
              <a:t>th</a:t>
            </a:r>
            <a:r>
              <a:rPr lang="en-US" sz="2200" dirty="0" smtClean="0">
                <a:solidFill>
                  <a:srgbClr val="000000"/>
                </a:solidFill>
              </a:rPr>
              <a:t> percentile histograms shown in solid-black and dashed-purple. Most absorbers are found near highly inclined galaxies, and the highest EW absorbers occur between inclinations of 45 and 75 degrees. </a:t>
            </a:r>
            <a:endParaRPr lang="en-US" sz="2200" dirty="0" smtClean="0">
              <a:solidFill>
                <a:srgbClr val="000000"/>
              </a:solidFill>
            </a:endParaRPr>
          </a:p>
        </p:txBody>
      </p:sp>
      <p:sp>
        <p:nvSpPr>
          <p:cNvPr id="52" name="Round Single Corner Rectangle 51"/>
          <p:cNvSpPr/>
          <p:nvPr/>
        </p:nvSpPr>
        <p:spPr>
          <a:xfrm>
            <a:off x="1211385" y="29438141"/>
            <a:ext cx="13615416" cy="8274369"/>
          </a:xfrm>
          <a:prstGeom prst="round1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616488" y="30063182"/>
            <a:ext cx="2210313" cy="720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</a:rPr>
              <a:t>LEFT: </a:t>
            </a:r>
            <a:r>
              <a:rPr lang="en-US" sz="2200" dirty="0" smtClean="0">
                <a:solidFill>
                  <a:srgbClr val="000000"/>
                </a:solidFill>
              </a:rPr>
              <a:t>Distributions of galaxy inclinations. Red depicts galaxies nearby red shifted absorption, blue depicts galaxies nearby blue shifted absorption, and green for </a:t>
            </a:r>
            <a:r>
              <a:rPr lang="en-US" sz="2200" dirty="0" smtClean="0">
                <a:solidFill>
                  <a:srgbClr val="000000"/>
                </a:solidFill>
              </a:rPr>
              <a:t>all galaxies with </a:t>
            </a:r>
            <a:r>
              <a:rPr lang="en-US" sz="2200" dirty="0" err="1" smtClean="0">
                <a:solidFill>
                  <a:srgbClr val="000000"/>
                </a:solidFill>
              </a:rPr>
              <a:t>cz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&lt; 10000 km/</a:t>
            </a:r>
            <a:r>
              <a:rPr lang="en-US" sz="2200" dirty="0" smtClean="0">
                <a:solidFill>
                  <a:srgbClr val="000000"/>
                </a:solidFill>
              </a:rPr>
              <a:t>s. Absorbers are found preferentially around more highly inclined galaxies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642818" y="29404215"/>
            <a:ext cx="5954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0000"/>
                </a:solidFill>
              </a:rPr>
              <a:t>CONCLUSIONS:</a:t>
            </a:r>
            <a:endParaRPr lang="en-US" sz="7200" b="1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642818" y="30486185"/>
            <a:ext cx="1330133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85000"/>
              <a:buFont typeface="Arial"/>
              <a:buChar char="•"/>
            </a:pPr>
            <a:r>
              <a:rPr lang="en-US" sz="2700" u="none" baseline="0" dirty="0" smtClean="0">
                <a:solidFill>
                  <a:prstClr val="black"/>
                </a:solidFill>
              </a:rPr>
              <a:t>We measure </a:t>
            </a:r>
            <a:r>
              <a:rPr lang="en-US" sz="2700" u="none" baseline="0" dirty="0" smtClean="0">
                <a:solidFill>
                  <a:prstClr val="black"/>
                </a:solidFill>
              </a:rPr>
              <a:t>51</a:t>
            </a:r>
            <a:r>
              <a:rPr lang="en-US" sz="2700" u="none" dirty="0" smtClean="0">
                <a:solidFill>
                  <a:prstClr val="black"/>
                </a:solidFill>
              </a:rPr>
              <a:t> </a:t>
            </a:r>
            <a:r>
              <a:rPr lang="en-US" sz="2700" u="none" baseline="0" dirty="0" smtClean="0">
                <a:solidFill>
                  <a:prstClr val="black"/>
                </a:solidFill>
              </a:rPr>
              <a:t>Ly</a:t>
            </a:r>
            <a:r>
              <a:rPr lang="en-US" sz="2700" dirty="0" smtClean="0">
                <a:solidFill>
                  <a:prstClr val="black"/>
                </a:solidFill>
              </a:rPr>
              <a:t>α</a:t>
            </a:r>
            <a:r>
              <a:rPr lang="en-US" sz="2700" u="none" baseline="0" dirty="0" smtClean="0">
                <a:solidFill>
                  <a:prstClr val="black"/>
                </a:solidFill>
              </a:rPr>
              <a:t> </a:t>
            </a:r>
            <a:r>
              <a:rPr lang="en-US" sz="2700" u="none" baseline="0" dirty="0" smtClean="0">
                <a:solidFill>
                  <a:prstClr val="black"/>
                </a:solidFill>
              </a:rPr>
              <a:t>absorbing</a:t>
            </a:r>
            <a:r>
              <a:rPr lang="en-US" sz="2700" u="none" dirty="0" smtClean="0">
                <a:solidFill>
                  <a:prstClr val="black"/>
                </a:solidFill>
              </a:rPr>
              <a:t> systems in 35 QSO sightlines in the redshift range of 0-0.033 (</a:t>
            </a:r>
            <a:r>
              <a:rPr lang="en-US" sz="2700" u="none" dirty="0" err="1" smtClean="0">
                <a:solidFill>
                  <a:prstClr val="black"/>
                </a:solidFill>
              </a:rPr>
              <a:t>cz</a:t>
            </a:r>
            <a:r>
              <a:rPr lang="en-US" sz="2700" u="none" dirty="0" smtClean="0">
                <a:solidFill>
                  <a:prstClr val="black"/>
                </a:solidFill>
              </a:rPr>
              <a:t> = 0-10,000 km/s</a:t>
            </a:r>
            <a:r>
              <a:rPr lang="en-US" sz="2700" u="none" dirty="0" smtClean="0">
                <a:solidFill>
                  <a:prstClr val="black"/>
                </a:solidFill>
              </a:rPr>
              <a:t>)</a:t>
            </a:r>
            <a:r>
              <a:rPr lang="en-US" sz="2700" dirty="0" smtClean="0">
                <a:solidFill>
                  <a:prstClr val="black"/>
                </a:solidFill>
              </a:rPr>
              <a:t>. Each has been paired with a large (diameter ≥ 25 </a:t>
            </a:r>
            <a:r>
              <a:rPr lang="en-US" sz="2700" dirty="0" err="1" smtClean="0">
                <a:solidFill>
                  <a:prstClr val="black"/>
                </a:solidFill>
              </a:rPr>
              <a:t>kpc</a:t>
            </a:r>
            <a:r>
              <a:rPr lang="en-US" sz="2700" dirty="0" smtClean="0">
                <a:solidFill>
                  <a:prstClr val="black"/>
                </a:solidFill>
              </a:rPr>
              <a:t>) galaxy found within a 500 </a:t>
            </a:r>
            <a:r>
              <a:rPr lang="en-US" sz="2700" dirty="0" err="1" smtClean="0">
                <a:solidFill>
                  <a:prstClr val="black"/>
                </a:solidFill>
              </a:rPr>
              <a:t>kpc</a:t>
            </a:r>
            <a:r>
              <a:rPr lang="en-US" sz="2700" dirty="0" smtClean="0">
                <a:solidFill>
                  <a:prstClr val="black"/>
                </a:solidFill>
              </a:rPr>
              <a:t> impact parameter and 400 km/s in velocity.</a:t>
            </a:r>
            <a:endParaRPr lang="en-US" sz="2700" dirty="0" smtClean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endParaRPr lang="en-US" sz="2700" dirty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prstClr val="black"/>
                </a:solidFill>
              </a:rPr>
              <a:t>Lyα equivalent width </a:t>
            </a:r>
            <a:r>
              <a:rPr lang="en-US" sz="2700" i="1" dirty="0" smtClean="0">
                <a:solidFill>
                  <a:prstClr val="black"/>
                </a:solidFill>
              </a:rPr>
              <a:t>(W) </a:t>
            </a:r>
            <a:r>
              <a:rPr lang="en-US" sz="2700" dirty="0" smtClean="0">
                <a:solidFill>
                  <a:prstClr val="black"/>
                </a:solidFill>
              </a:rPr>
              <a:t>increases with decreasing impact parameter </a:t>
            </a:r>
            <a:r>
              <a:rPr lang="en-US" sz="2700" dirty="0" smtClean="0">
                <a:solidFill>
                  <a:prstClr val="black"/>
                </a:solidFill>
              </a:rPr>
              <a:t>most </a:t>
            </a:r>
            <a:r>
              <a:rPr lang="en-US" sz="2700" dirty="0" smtClean="0">
                <a:solidFill>
                  <a:prstClr val="black"/>
                </a:solidFill>
              </a:rPr>
              <a:t>strongly </a:t>
            </a:r>
            <a:r>
              <a:rPr lang="en-US" sz="2700" dirty="0" smtClean="0">
                <a:solidFill>
                  <a:prstClr val="black"/>
                </a:solidFill>
              </a:rPr>
              <a:t>when </a:t>
            </a:r>
            <a:r>
              <a:rPr lang="en-US" sz="2700" dirty="0" smtClean="0">
                <a:solidFill>
                  <a:prstClr val="black"/>
                </a:solidFill>
              </a:rPr>
              <a:t>normalized by galaxy </a:t>
            </a:r>
            <a:r>
              <a:rPr lang="en-US" sz="2700" dirty="0" err="1" smtClean="0">
                <a:solidFill>
                  <a:prstClr val="black"/>
                </a:solidFill>
              </a:rPr>
              <a:t>virial</a:t>
            </a:r>
            <a:r>
              <a:rPr lang="en-US" sz="2700" dirty="0" smtClean="0">
                <a:solidFill>
                  <a:prstClr val="black"/>
                </a:solidFill>
              </a:rPr>
              <a:t> radius.</a:t>
            </a:r>
            <a:endParaRPr lang="en-US" sz="2700" dirty="0" smtClean="0">
              <a:solidFill>
                <a:prstClr val="black"/>
              </a:solidFill>
            </a:endParaRPr>
          </a:p>
          <a:p>
            <a:pPr>
              <a:buSzPct val="85000"/>
            </a:pPr>
            <a:endParaRPr lang="en-US" sz="2700" dirty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prstClr val="black"/>
                </a:solidFill>
              </a:rPr>
              <a:t>71% </a:t>
            </a:r>
            <a:r>
              <a:rPr lang="en-US" sz="2700" dirty="0" smtClean="0">
                <a:solidFill>
                  <a:prstClr val="black"/>
                </a:solidFill>
              </a:rPr>
              <a:t>of galaxies associated with Lyα absorption are highly inclined (&gt;50°</a:t>
            </a:r>
            <a:r>
              <a:rPr lang="en-US" sz="2700" dirty="0" smtClean="0">
                <a:solidFill>
                  <a:prstClr val="black"/>
                </a:solidFill>
              </a:rPr>
              <a:t>), compared to 56% of all galaxies in </a:t>
            </a:r>
            <a:r>
              <a:rPr lang="en-US" sz="2700" smtClean="0">
                <a:solidFill>
                  <a:prstClr val="black"/>
                </a:solidFill>
              </a:rPr>
              <a:t>this redshift range.</a:t>
            </a:r>
            <a:endParaRPr lang="en-US" sz="2700" dirty="0" smtClean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endParaRPr lang="en-US" sz="2700" dirty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prstClr val="black"/>
                </a:solidFill>
              </a:rPr>
              <a:t>Red shifted absorbers (with respect to the associated galaxies) tend toward lower </a:t>
            </a:r>
            <a:r>
              <a:rPr lang="en-US" sz="2700" i="1" dirty="0" smtClean="0">
                <a:solidFill>
                  <a:prstClr val="black"/>
                </a:solidFill>
              </a:rPr>
              <a:t>W</a:t>
            </a:r>
            <a:r>
              <a:rPr lang="en-US" sz="2700" dirty="0" smtClean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srgbClr val="000000"/>
                </a:solidFill>
              </a:rPr>
              <a:t>Average </a:t>
            </a:r>
            <a:r>
              <a:rPr lang="en-US" sz="2700" i="1" dirty="0" smtClean="0">
                <a:solidFill>
                  <a:srgbClr val="000000"/>
                </a:solidFill>
              </a:rPr>
              <a:t>W(red shifted) </a:t>
            </a:r>
            <a:r>
              <a:rPr lang="en-US" sz="2700" dirty="0" smtClean="0">
                <a:solidFill>
                  <a:srgbClr val="000000"/>
                </a:solidFill>
              </a:rPr>
              <a:t>= 192 </a:t>
            </a:r>
            <a:r>
              <a:rPr lang="en-US" sz="2700" i="1" dirty="0" err="1" smtClean="0">
                <a:solidFill>
                  <a:srgbClr val="000000"/>
                </a:solidFill>
              </a:rPr>
              <a:t>mÅ</a:t>
            </a:r>
            <a:endParaRPr lang="en-US" sz="2700" i="1" dirty="0" smtClean="0">
              <a:solidFill>
                <a:srgbClr val="000000"/>
              </a:solidFill>
            </a:endParaRPr>
          </a:p>
          <a:p>
            <a:pPr marL="742950" lvl="1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srgbClr val="000000"/>
                </a:solidFill>
              </a:rPr>
              <a:t>Average </a:t>
            </a:r>
            <a:r>
              <a:rPr lang="en-US" sz="2700" i="1" dirty="0" smtClean="0">
                <a:solidFill>
                  <a:srgbClr val="000000"/>
                </a:solidFill>
              </a:rPr>
              <a:t>W(blue shifted) </a:t>
            </a:r>
            <a:r>
              <a:rPr lang="en-US" sz="2700" dirty="0" smtClean="0">
                <a:solidFill>
                  <a:srgbClr val="000000"/>
                </a:solidFill>
              </a:rPr>
              <a:t>= 366 </a:t>
            </a:r>
            <a:r>
              <a:rPr lang="en-US" sz="2700" i="1" dirty="0" err="1" smtClean="0">
                <a:solidFill>
                  <a:srgbClr val="000000"/>
                </a:solidFill>
              </a:rPr>
              <a:t>mÅ</a:t>
            </a:r>
            <a:endParaRPr lang="en-US" sz="2700" i="1" dirty="0" smtClean="0">
              <a:solidFill>
                <a:srgbClr val="000000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endParaRPr lang="en-US" sz="2700" dirty="0" smtClean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prstClr val="black"/>
                </a:solidFill>
              </a:rPr>
              <a:t>Slight preference for Lyα absorption along major axis - 68% of associated galaxies have azimuth angles &lt; 50°.</a:t>
            </a:r>
          </a:p>
          <a:p>
            <a:pPr marL="742950" lvl="1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prstClr val="black"/>
                </a:solidFill>
              </a:rPr>
              <a:t>Average azimuth = 42°</a:t>
            </a:r>
          </a:p>
          <a:p>
            <a:pPr marL="742950" lvl="1" indent="-285750">
              <a:buSzPct val="85000"/>
              <a:buFont typeface="Arial"/>
              <a:buChar char="•"/>
            </a:pPr>
            <a:r>
              <a:rPr lang="en-US" sz="2700" dirty="0">
                <a:solidFill>
                  <a:prstClr val="black"/>
                </a:solidFill>
              </a:rPr>
              <a:t>Median azimuth = </a:t>
            </a:r>
            <a:r>
              <a:rPr lang="en-US" sz="2700" dirty="0" smtClean="0">
                <a:solidFill>
                  <a:prstClr val="black"/>
                </a:solidFill>
              </a:rPr>
              <a:t>39°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prstClr val="black"/>
              </a:solidFill>
              <a:latin typeface="LucidaGrande"/>
            </a:endParaRPr>
          </a:p>
          <a:p>
            <a:endParaRPr lang="en-US" dirty="0" smtClean="0">
              <a:solidFill>
                <a:prstClr val="black"/>
              </a:solidFill>
              <a:latin typeface="LucidaGrand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07779" y="31792356"/>
            <a:ext cx="621925" cy="3014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21768" y="34416998"/>
            <a:ext cx="621925" cy="3014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07779" y="37072646"/>
            <a:ext cx="621925" cy="3014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13" name="Picture 12" descr="map_SDSSJ130524.30+035731.0_7039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" t="8037" r="11163" b="3899"/>
          <a:stretch/>
        </p:blipFill>
        <p:spPr>
          <a:xfrm>
            <a:off x="2104800" y="7158524"/>
            <a:ext cx="7189595" cy="632969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149430" y="37809490"/>
            <a:ext cx="281155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FFFF"/>
                </a:solidFill>
              </a:rPr>
              <a:t>Acknowledgements:  </a:t>
            </a:r>
            <a:r>
              <a:rPr lang="en-US" sz="1300" dirty="0">
                <a:solidFill>
                  <a:srgbClr val="FFFFFF"/>
                </a:solidFill>
              </a:rPr>
              <a:t>This research has made use of the NASA/IPAC Extragalactic Database (NED) which is operated by the Jet Propulsion Laboratory, California Institute of Technology, under contract with the National Aeronautics and Space Administration</a:t>
            </a:r>
            <a:r>
              <a:rPr lang="en-US" sz="1300" dirty="0" smtClean="0">
                <a:solidFill>
                  <a:srgbClr val="FFFFFF"/>
                </a:solidFill>
              </a:rPr>
              <a:t>.</a:t>
            </a:r>
          </a:p>
          <a:p>
            <a:r>
              <a:rPr lang="en-US" sz="1300" dirty="0" smtClean="0">
                <a:solidFill>
                  <a:srgbClr val="FFFFFF"/>
                </a:solidFill>
              </a:rPr>
              <a:t>References: </a:t>
            </a:r>
            <a:r>
              <a:rPr lang="tr-TR" sz="1300" dirty="0" err="1" smtClean="0">
                <a:solidFill>
                  <a:srgbClr val="FFFFFF"/>
                </a:solidFill>
              </a:rPr>
              <a:t>Danforth</a:t>
            </a:r>
            <a:r>
              <a:rPr lang="tr-TR" sz="1300" dirty="0" smtClean="0">
                <a:solidFill>
                  <a:srgbClr val="FFFFFF"/>
                </a:solidFill>
              </a:rPr>
              <a:t> et al. 2014, </a:t>
            </a:r>
            <a:r>
              <a:rPr lang="en-US" sz="1300" dirty="0" smtClean="0">
                <a:solidFill>
                  <a:srgbClr val="FFFFFF"/>
                </a:solidFill>
              </a:rPr>
              <a:t>arXiv1402.2655D; </a:t>
            </a:r>
            <a:r>
              <a:rPr lang="pl-PL" sz="1300" dirty="0">
                <a:solidFill>
                  <a:srgbClr val="FFFFFF"/>
                </a:solidFill>
              </a:rPr>
              <a:t>Kacprzak, G.G., et al. 2012, </a:t>
            </a:r>
            <a:r>
              <a:rPr lang="pl-PL" sz="1300" dirty="0" err="1">
                <a:solidFill>
                  <a:srgbClr val="FFFFFF"/>
                </a:solidFill>
              </a:rPr>
              <a:t>ApJL</a:t>
            </a:r>
            <a:r>
              <a:rPr lang="pl-PL" sz="1300" dirty="0">
                <a:solidFill>
                  <a:srgbClr val="FFFFFF"/>
                </a:solidFill>
              </a:rPr>
              <a:t>, 760, </a:t>
            </a:r>
            <a:r>
              <a:rPr lang="pl-PL" sz="1300" dirty="0" smtClean="0">
                <a:solidFill>
                  <a:srgbClr val="FFFFFF"/>
                </a:solidFill>
              </a:rPr>
              <a:t>L7; </a:t>
            </a:r>
            <a:r>
              <a:rPr lang="da-DK" sz="1300" dirty="0" err="1" smtClean="0">
                <a:solidFill>
                  <a:srgbClr val="FFFFFF"/>
                </a:solidFill>
              </a:rPr>
              <a:t>McLin</a:t>
            </a:r>
            <a:r>
              <a:rPr lang="da-DK" sz="1300" dirty="0">
                <a:solidFill>
                  <a:srgbClr val="FFFFFF"/>
                </a:solidFill>
              </a:rPr>
              <a:t>, K.  et al. 2002, </a:t>
            </a:r>
            <a:r>
              <a:rPr lang="da-DK" sz="1300" dirty="0" err="1">
                <a:solidFill>
                  <a:srgbClr val="FFFFFF"/>
                </a:solidFill>
              </a:rPr>
              <a:t>ApJL</a:t>
            </a:r>
            <a:r>
              <a:rPr lang="da-DK" sz="1300" dirty="0">
                <a:solidFill>
                  <a:srgbClr val="FFFFFF"/>
                </a:solidFill>
              </a:rPr>
              <a:t>, 574, </a:t>
            </a:r>
            <a:r>
              <a:rPr lang="da-DK" sz="1300" dirty="0" smtClean="0">
                <a:solidFill>
                  <a:srgbClr val="FFFFFF"/>
                </a:solidFill>
              </a:rPr>
              <a:t>L115; </a:t>
            </a:r>
            <a:r>
              <a:rPr lang="nb-NO" sz="1300" dirty="0" err="1">
                <a:solidFill>
                  <a:srgbClr val="FFFFFF"/>
                </a:solidFill>
              </a:rPr>
              <a:t>Oppenheimer</a:t>
            </a:r>
            <a:r>
              <a:rPr lang="nb-NO" sz="1300" dirty="0">
                <a:solidFill>
                  <a:srgbClr val="FFFFFF"/>
                </a:solidFill>
              </a:rPr>
              <a:t>, B.D. et al. 2012, MNRAS, 420, </a:t>
            </a:r>
            <a:r>
              <a:rPr lang="nb-NO" sz="1300" dirty="0" smtClean="0">
                <a:solidFill>
                  <a:srgbClr val="FFFFFF"/>
                </a:solidFill>
              </a:rPr>
              <a:t>829</a:t>
            </a:r>
            <a:r>
              <a:rPr lang="da-DK" sz="1300" dirty="0" smtClean="0">
                <a:solidFill>
                  <a:srgbClr val="FFFFFF"/>
                </a:solidFill>
              </a:rPr>
              <a:t>; </a:t>
            </a:r>
            <a:r>
              <a:rPr lang="pl-PL" sz="1300" dirty="0">
                <a:solidFill>
                  <a:srgbClr val="FFFFFF"/>
                </a:solidFill>
              </a:rPr>
              <a:t>; </a:t>
            </a:r>
            <a:r>
              <a:rPr lang="sv-SE" sz="1300" dirty="0" err="1">
                <a:solidFill>
                  <a:srgbClr val="FFFFFF"/>
                </a:solidFill>
              </a:rPr>
              <a:t>Prochaska</a:t>
            </a:r>
            <a:r>
              <a:rPr lang="sv-SE" sz="1300" dirty="0">
                <a:solidFill>
                  <a:srgbClr val="FFFFFF"/>
                </a:solidFill>
              </a:rPr>
              <a:t>, J.X. 2011, </a:t>
            </a:r>
            <a:r>
              <a:rPr lang="sv-SE" sz="1300" dirty="0" err="1">
                <a:solidFill>
                  <a:srgbClr val="FFFFFF"/>
                </a:solidFill>
              </a:rPr>
              <a:t>ApJ</a:t>
            </a:r>
            <a:r>
              <a:rPr lang="sv-SE" sz="1300" dirty="0">
                <a:solidFill>
                  <a:srgbClr val="FFFFFF"/>
                </a:solidFill>
              </a:rPr>
              <a:t>, 740, p.91; </a:t>
            </a:r>
            <a:r>
              <a:rPr lang="da-DK" sz="1300" dirty="0" err="1">
                <a:solidFill>
                  <a:srgbClr val="FFFFFF"/>
                </a:solidFill>
              </a:rPr>
              <a:t>Rudie</a:t>
            </a:r>
            <a:r>
              <a:rPr lang="da-DK" sz="1300" dirty="0">
                <a:solidFill>
                  <a:srgbClr val="FFFFFF"/>
                </a:solidFill>
              </a:rPr>
              <a:t>, G.C., et al. 2012, </a:t>
            </a:r>
            <a:r>
              <a:rPr lang="da-DK" sz="1300" dirty="0" err="1">
                <a:solidFill>
                  <a:srgbClr val="FFFFFF"/>
                </a:solidFill>
              </a:rPr>
              <a:t>ApJ</a:t>
            </a:r>
            <a:r>
              <a:rPr lang="da-DK" sz="1300" dirty="0">
                <a:solidFill>
                  <a:srgbClr val="FFFFFF"/>
                </a:solidFill>
              </a:rPr>
              <a:t>, 750, p.67; </a:t>
            </a:r>
            <a:r>
              <a:rPr lang="en-US" sz="1300" dirty="0" smtClean="0">
                <a:solidFill>
                  <a:srgbClr val="FFFFFF"/>
                </a:solidFill>
              </a:rPr>
              <a:t>Shull</a:t>
            </a:r>
            <a:r>
              <a:rPr lang="en-US" sz="1300" dirty="0">
                <a:solidFill>
                  <a:srgbClr val="FFFFFF"/>
                </a:solidFill>
              </a:rPr>
              <a:t>, J.M., Smith, </a:t>
            </a:r>
            <a:r>
              <a:rPr lang="en-US" sz="1300" dirty="0" smtClean="0">
                <a:solidFill>
                  <a:srgbClr val="FFFFFF"/>
                </a:solidFill>
              </a:rPr>
              <a:t>B.D</a:t>
            </a:r>
            <a:r>
              <a:rPr lang="en-US" sz="1300" dirty="0">
                <a:solidFill>
                  <a:srgbClr val="FFFFFF"/>
                </a:solidFill>
              </a:rPr>
              <a:t>., </a:t>
            </a:r>
            <a:r>
              <a:rPr lang="en-US" sz="1300" dirty="0" smtClean="0">
                <a:solidFill>
                  <a:srgbClr val="FFFFFF"/>
                </a:solidFill>
              </a:rPr>
              <a:t>&amp; </a:t>
            </a:r>
            <a:r>
              <a:rPr lang="en-US" sz="1300" dirty="0">
                <a:solidFill>
                  <a:srgbClr val="FFFFFF"/>
                </a:solidFill>
              </a:rPr>
              <a:t>Danforth, C.W. 2012, </a:t>
            </a:r>
            <a:r>
              <a:rPr lang="en-US" sz="1300" dirty="0" err="1">
                <a:solidFill>
                  <a:srgbClr val="FFFFFF"/>
                </a:solidFill>
              </a:rPr>
              <a:t>ApJ</a:t>
            </a:r>
            <a:r>
              <a:rPr lang="en-US" sz="1300" dirty="0">
                <a:solidFill>
                  <a:srgbClr val="FFFFFF"/>
                </a:solidFill>
              </a:rPr>
              <a:t> 759, </a:t>
            </a:r>
            <a:r>
              <a:rPr lang="en-US" sz="1300" dirty="0" smtClean="0">
                <a:solidFill>
                  <a:srgbClr val="FFFFFF"/>
                </a:solidFill>
              </a:rPr>
              <a:t>23; </a:t>
            </a:r>
            <a:r>
              <a:rPr lang="da-DK" sz="1300" dirty="0" err="1">
                <a:solidFill>
                  <a:srgbClr val="FFFFFF"/>
                </a:solidFill>
              </a:rPr>
              <a:t>Tully</a:t>
            </a:r>
            <a:r>
              <a:rPr lang="da-DK" sz="1300" dirty="0">
                <a:solidFill>
                  <a:srgbClr val="FFFFFF"/>
                </a:solidFill>
              </a:rPr>
              <a:t>, R.B. et al. 2013, AJ, 146, 86; </a:t>
            </a:r>
            <a:r>
              <a:rPr lang="tr-TR" sz="1300" dirty="0" err="1" smtClean="0">
                <a:solidFill>
                  <a:srgbClr val="FFFFFF"/>
                </a:solidFill>
              </a:rPr>
              <a:t>Wakker</a:t>
            </a:r>
            <a:r>
              <a:rPr lang="tr-TR" sz="1300" dirty="0" smtClean="0">
                <a:solidFill>
                  <a:srgbClr val="FFFFFF"/>
                </a:solidFill>
              </a:rPr>
              <a:t> </a:t>
            </a:r>
            <a:r>
              <a:rPr lang="tr-TR" sz="1300" dirty="0">
                <a:solidFill>
                  <a:srgbClr val="FFFFFF"/>
                </a:solidFill>
              </a:rPr>
              <a:t>B.P. &amp; </a:t>
            </a:r>
            <a:r>
              <a:rPr lang="tr-TR" sz="1300" dirty="0" err="1">
                <a:solidFill>
                  <a:srgbClr val="FFFFFF"/>
                </a:solidFill>
              </a:rPr>
              <a:t>Savage</a:t>
            </a:r>
            <a:r>
              <a:rPr lang="tr-TR" sz="1300" dirty="0">
                <a:solidFill>
                  <a:srgbClr val="FFFFFF"/>
                </a:solidFill>
              </a:rPr>
              <a:t> B.D. 2009, </a:t>
            </a:r>
            <a:r>
              <a:rPr lang="tr-TR" sz="1300" dirty="0" err="1">
                <a:solidFill>
                  <a:srgbClr val="FFFFFF"/>
                </a:solidFill>
              </a:rPr>
              <a:t>ApJs</a:t>
            </a:r>
            <a:r>
              <a:rPr lang="tr-TR" sz="1300" dirty="0">
                <a:solidFill>
                  <a:srgbClr val="FFFFFF"/>
                </a:solidFill>
              </a:rPr>
              <a:t>, 182, p.</a:t>
            </a:r>
            <a:r>
              <a:rPr lang="tr-TR" sz="1300" dirty="0" smtClean="0">
                <a:solidFill>
                  <a:srgbClr val="FFFFFF"/>
                </a:solidFill>
              </a:rPr>
              <a:t>378</a:t>
            </a:r>
            <a:endParaRPr lang="en-US" sz="13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8" name="Picture 7" descr="SDSSJ130524.30+035731.0_system-7039_cu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8" y="13480168"/>
            <a:ext cx="4109151" cy="232868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3637644" y="10197155"/>
            <a:ext cx="1657980" cy="3355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81437" y="10197155"/>
            <a:ext cx="1687418" cy="3355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9521" y="6836437"/>
            <a:ext cx="479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Lya</a:t>
            </a:r>
            <a:r>
              <a:rPr lang="en-US" sz="2400" dirty="0" smtClean="0"/>
              <a:t> in SDSSJ130524.30+035731.0 </a:t>
            </a:r>
            <a:endParaRPr lang="en-US" sz="2400" dirty="0"/>
          </a:p>
        </p:txBody>
      </p:sp>
      <p:pic>
        <p:nvPicPr>
          <p:cNvPr id="30" name="Picture 29" descr="map_MRK290_3207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6790" r="11219" b="4145"/>
          <a:stretch/>
        </p:blipFill>
        <p:spPr>
          <a:xfrm>
            <a:off x="21038593" y="7124200"/>
            <a:ext cx="7197963" cy="6436282"/>
          </a:xfrm>
          <a:prstGeom prst="rect">
            <a:avLst/>
          </a:prstGeom>
        </p:spPr>
      </p:pic>
      <p:pic>
        <p:nvPicPr>
          <p:cNvPr id="32" name="Picture 31" descr="MRK290_system-3192_cut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464" y="13530600"/>
            <a:ext cx="3867260" cy="2318344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24376258" y="10260219"/>
            <a:ext cx="1709771" cy="3340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2559335" y="10260219"/>
            <a:ext cx="1681760" cy="3340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227158" y="6893367"/>
            <a:ext cx="202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Lya</a:t>
            </a:r>
            <a:r>
              <a:rPr lang="en-US" sz="2400" dirty="0" smtClean="0"/>
              <a:t> in MRK290</a:t>
            </a:r>
            <a:endParaRPr lang="en-US" sz="2400" dirty="0"/>
          </a:p>
        </p:txBody>
      </p:sp>
      <p:pic>
        <p:nvPicPr>
          <p:cNvPr id="79" name="Picture 78" descr="W(impact_vir)_avgHistograms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6" y="20351706"/>
            <a:ext cx="10292946" cy="7940273"/>
          </a:xfrm>
          <a:prstGeom prst="rect">
            <a:avLst/>
          </a:prstGeom>
        </p:spPr>
      </p:pic>
      <p:pic>
        <p:nvPicPr>
          <p:cNvPr id="82" name="Picture 81" descr="hist(Impact_vir_dif)_bin_0.2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5598" b="10724"/>
          <a:stretch/>
        </p:blipFill>
        <p:spPr>
          <a:xfrm>
            <a:off x="1860688" y="18848962"/>
            <a:ext cx="9530911" cy="1618488"/>
          </a:xfrm>
          <a:prstGeom prst="rect">
            <a:avLst/>
          </a:prstGeom>
        </p:spPr>
      </p:pic>
      <p:pic>
        <p:nvPicPr>
          <p:cNvPr id="83" name="Picture 82" descr="hist(lyaW_dif_all).pdf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r="4465" b="6404"/>
          <a:stretch/>
        </p:blipFill>
        <p:spPr>
          <a:xfrm rot="5400000">
            <a:off x="7967341" y="22934576"/>
            <a:ext cx="8374297" cy="1563624"/>
          </a:xfrm>
          <a:prstGeom prst="rect">
            <a:avLst/>
          </a:prstGeom>
        </p:spPr>
      </p:pic>
      <p:pic>
        <p:nvPicPr>
          <p:cNvPr id="84" name="Picture 83" descr="W(impact)_avgHistograms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338" y="18328161"/>
            <a:ext cx="4537080" cy="3486750"/>
          </a:xfrm>
          <a:prstGeom prst="rect">
            <a:avLst/>
          </a:prstGeom>
        </p:spPr>
      </p:pic>
      <p:pic>
        <p:nvPicPr>
          <p:cNvPr id="85" name="Picture 84" descr="W(fancy_inc)_percHistograms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715" y="18768372"/>
            <a:ext cx="10509847" cy="8138600"/>
          </a:xfrm>
          <a:prstGeom prst="rect">
            <a:avLst/>
          </a:prstGeom>
        </p:spPr>
      </p:pic>
      <p:pic>
        <p:nvPicPr>
          <p:cNvPr id="86" name="Picture 85" descr="hist(fancy_inclination)_red_blue_full_all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4" y="30036566"/>
            <a:ext cx="11405104" cy="72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7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884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French</dc:creator>
  <cp:lastModifiedBy>David French</cp:lastModifiedBy>
  <cp:revision>113</cp:revision>
  <dcterms:created xsi:type="dcterms:W3CDTF">2014-12-31T04:52:38Z</dcterms:created>
  <dcterms:modified xsi:type="dcterms:W3CDTF">2016-07-18T22:04:18Z</dcterms:modified>
</cp:coreProperties>
</file>