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308" r:id="rId3"/>
    <p:sldId id="319" r:id="rId4"/>
    <p:sldId id="321" r:id="rId5"/>
    <p:sldId id="359" r:id="rId6"/>
    <p:sldId id="323" r:id="rId7"/>
    <p:sldId id="320" r:id="rId8"/>
    <p:sldId id="270" r:id="rId9"/>
    <p:sldId id="343" r:id="rId10"/>
    <p:sldId id="346" r:id="rId11"/>
    <p:sldId id="342" r:id="rId12"/>
    <p:sldId id="348" r:id="rId13"/>
    <p:sldId id="349" r:id="rId14"/>
    <p:sldId id="350" r:id="rId15"/>
    <p:sldId id="351" r:id="rId16"/>
    <p:sldId id="356" r:id="rId17"/>
    <p:sldId id="338" r:id="rId18"/>
    <p:sldId id="354" r:id="rId19"/>
    <p:sldId id="304" r:id="rId20"/>
    <p:sldId id="347" r:id="rId21"/>
    <p:sldId id="355" r:id="rId22"/>
    <p:sldId id="357" r:id="rId23"/>
    <p:sldId id="358" r:id="rId24"/>
    <p:sldId id="353" r:id="rId25"/>
    <p:sldId id="301" r:id="rId26"/>
    <p:sldId id="336" r:id="rId27"/>
    <p:sldId id="271" r:id="rId28"/>
    <p:sldId id="352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0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414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Absorbers are found most commonly around impact/R</a:t>
            </a:r>
            <a:r>
              <a:rPr lang="en-US" baseline="0" dirty="0" smtClean="0"/>
              <a:t> = 1.25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Median EW increases</a:t>
            </a:r>
            <a:r>
              <a:rPr lang="en-US" baseline="0" dirty="0" smtClean="0"/>
              <a:t> with decreasing velocity difference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TAKE OFF THE BOTTOM PART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collapsed</a:t>
            </a:r>
            <a:r>
              <a:rPr lang="en-US" baseline="0" dirty="0" smtClean="0"/>
              <a:t> with DM into filaments = cosmic web, formed galaxies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</a:t>
            </a:r>
            <a:r>
              <a:rPr lang="en-US" baseline="0" smtClean="0"/>
              <a:t>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Green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Lya</a:t>
            </a:r>
            <a:r>
              <a:rPr lang="en-US" baseline="0" dirty="0" smtClean="0"/>
              <a:t> (T = 10^4), Orange -&gt; OVI (T = 10^5 – 10^7), Red -&gt; X-rays (T&gt;10^7)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Black is total, red is red galaxies (early type),</a:t>
            </a:r>
            <a:r>
              <a:rPr lang="en-US" baseline="0" dirty="0" smtClean="0"/>
              <a:t> blue is blue galaxies (late type)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LABEL ON THE PLOT “MINOR” AND “MAJOR” AXIS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Kacprzak</a:t>
            </a:r>
            <a:r>
              <a:rPr lang="en-US" baseline="0" dirty="0" smtClean="0"/>
              <a:t> claims a correlation between inclination and equivalent width – halo gas has a co-planar geometry and is coupled to the disk inclination.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Y-axis: EW residuals computed from the fit between EW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impact parameter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BLURRY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and galaxies both</a:t>
            </a:r>
            <a:r>
              <a:rPr lang="en-US" baseline="0" dirty="0" smtClean="0"/>
              <a:t> follow the DM potential, but how do the interact?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LEFT: Closed box.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RIGHT: Outflow</a:t>
            </a:r>
            <a:r>
              <a:rPr lang="en-US" baseline="0" dirty="0" smtClean="0"/>
              <a:t> rate = SFR, inflow rate = 1.9*SFR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Put one</a:t>
            </a:r>
            <a:r>
              <a:rPr lang="en-US" baseline="0" dirty="0" smtClean="0"/>
              <a:t> of these first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stsci.edu/" TargetMode="External"/><Relationship Id="rId5" Type="http://schemas.openxmlformats.org/officeDocument/2006/relationships/hyperlink" Target="http://www.aura-astronomy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42334"/>
            <a:ext cx="8770799" cy="14219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Tracing the </a:t>
            </a:r>
            <a:r>
              <a:rPr lang="en-US" sz="3600" dirty="0" err="1" smtClean="0"/>
              <a:t>Circumgalactic</a:t>
            </a:r>
            <a:r>
              <a:rPr lang="en-US" sz="3600" dirty="0" smtClean="0"/>
              <a:t> Medium</a:t>
            </a:r>
            <a:r>
              <a:rPr lang="en" sz="3600" dirty="0" smtClean="0"/>
              <a:t> </a:t>
            </a:r>
            <a:r>
              <a:rPr lang="en" sz="3600" dirty="0"/>
              <a:t>with the Cosmic Origins </a:t>
            </a:r>
            <a:r>
              <a:rPr lang="en" sz="3600" dirty="0" smtClean="0"/>
              <a:t>Spectrograph</a:t>
            </a:r>
            <a:endParaRPr lang="en" sz="36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4346100"/>
            <a:ext cx="7772400" cy="188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dirty="0">
                <a:solidFill>
                  <a:srgbClr val="FFFFFF"/>
                </a:solidFill>
              </a:rPr>
              <a:t>David </a:t>
            </a:r>
            <a:r>
              <a:rPr lang="en-US" sz="2600" dirty="0" smtClean="0">
                <a:solidFill>
                  <a:srgbClr val="FFFFFF"/>
                </a:solidFill>
              </a:rPr>
              <a:t>M. </a:t>
            </a:r>
            <a:r>
              <a:rPr lang="en" sz="2600" dirty="0" smtClean="0">
                <a:solidFill>
                  <a:srgbClr val="FFFFFF"/>
                </a:solidFill>
              </a:rPr>
              <a:t>French</a:t>
            </a:r>
            <a:endParaRPr lang="en" sz="2600" dirty="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dirty="0" smtClean="0">
                <a:solidFill>
                  <a:srgbClr val="FFFFFF"/>
                </a:solidFill>
              </a:rPr>
              <a:t>Adv</a:t>
            </a:r>
            <a:r>
              <a:rPr lang="en-US" sz="2600" dirty="0" err="1" smtClean="0">
                <a:solidFill>
                  <a:srgbClr val="FFFFFF"/>
                </a:solidFill>
              </a:rPr>
              <a:t>isor</a:t>
            </a:r>
            <a:r>
              <a:rPr lang="en" sz="2600" dirty="0" smtClean="0">
                <a:solidFill>
                  <a:srgbClr val="FFFFFF"/>
                </a:solidFill>
              </a:rPr>
              <a:t>: </a:t>
            </a:r>
            <a:r>
              <a:rPr lang="en" sz="2600" dirty="0">
                <a:solidFill>
                  <a:srgbClr val="FFFFFF"/>
                </a:solidFill>
              </a:rPr>
              <a:t>Bart Wakker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</a:rPr>
              <a:t>University of Wisconsin - Madison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April 25</a:t>
            </a:r>
            <a:r>
              <a:rPr lang="en" sz="2000" dirty="0" smtClean="0">
                <a:solidFill>
                  <a:srgbClr val="FFFFFF"/>
                </a:solidFill>
              </a:rPr>
              <a:t>, 201</a:t>
            </a:r>
            <a:r>
              <a:rPr lang="en-US" sz="2000" dirty="0">
                <a:solidFill>
                  <a:srgbClr val="FFFFFF"/>
                </a:solidFill>
              </a:rPr>
              <a:t>6</a:t>
            </a:r>
            <a:endParaRPr lang="en" sz="20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4358659" y="6355262"/>
            <a:ext cx="4785300" cy="5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Image Credit: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NASA and The Hubble Heritage Team (</a:t>
            </a:r>
            <a:r>
              <a:rPr lang="en" sz="1200">
                <a:solidFill>
                  <a:srgbClr val="FFFFFF"/>
                </a:solidFill>
                <a:hlinkClick r:id="rId4"/>
              </a:rPr>
              <a:t>STScI</a:t>
            </a:r>
            <a:r>
              <a:rPr lang="en" sz="1200">
                <a:solidFill>
                  <a:srgbClr val="FFFFFF"/>
                </a:solidFill>
              </a:rPr>
              <a:t>/</a:t>
            </a:r>
            <a:r>
              <a:rPr lang="en" sz="1200">
                <a:solidFill>
                  <a:srgbClr val="FFFFFF"/>
                </a:solidFill>
                <a:hlinkClick r:id="rId5"/>
              </a:rPr>
              <a:t>AURA</a:t>
            </a:r>
            <a:r>
              <a:rPr lang="en" sz="12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2" name="Picture 1" descr="map_TON1009_428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61" y="831643"/>
            <a:ext cx="6360066" cy="5300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033" y="3360853"/>
            <a:ext cx="93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0.802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2847" y="3796994"/>
            <a:ext cx="1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= 0.062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770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Results so far</a:t>
            </a:r>
            <a:r>
              <a:rPr lang="is-IS" sz="3600" i="1" dirty="0" smtClean="0">
                <a:solidFill>
                  <a:srgbClr val="FFFFFF"/>
                </a:solidFill>
              </a:rPr>
              <a:t>…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580" y="1103179"/>
            <a:ext cx="776952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35 COS sightlines analyzed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175 Lyα lines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- 41 associated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- 44 ambiguous (no best match)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- 88 IGM (no galaxies nearby)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739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3" name="Picture 2" descr="W(impact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" y="897941"/>
            <a:ext cx="7224082" cy="54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9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32" y="250032"/>
            <a:ext cx="863600" cy="457200"/>
          </a:xfrm>
          <a:prstGeom prst="rect">
            <a:avLst/>
          </a:prstGeom>
        </p:spPr>
      </p:pic>
      <p:pic>
        <p:nvPicPr>
          <p:cNvPr id="5" name="Picture 4" descr="W(impact_vir)_avgHistogram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17" y="910453"/>
            <a:ext cx="7198455" cy="53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507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</a:t>
            </a:r>
            <a:r>
              <a:rPr lang="en-US" sz="3600" i="1" dirty="0" err="1" smtClean="0">
                <a:solidFill>
                  <a:srgbClr val="FFFFFF"/>
                </a:solidFill>
              </a:rPr>
              <a:t>vs</a:t>
            </a:r>
            <a:r>
              <a:rPr lang="en-US" sz="3600" i="1" dirty="0" smtClean="0">
                <a:solidFill>
                  <a:srgbClr val="FFFFFF"/>
                </a:solidFill>
              </a:rPr>
              <a:t>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69" y="250032"/>
            <a:ext cx="863600" cy="457200"/>
          </a:xfrm>
          <a:prstGeom prst="rect">
            <a:avLst/>
          </a:prstGeom>
        </p:spPr>
      </p:pic>
      <p:pic>
        <p:nvPicPr>
          <p:cNvPr id="6" name="Picture 5" descr="impact(virial)_avgHis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5" y="910765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015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1" y="31856"/>
            <a:ext cx="7402518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18" y="237204"/>
            <a:ext cx="863600" cy="457200"/>
          </a:xfrm>
          <a:prstGeom prst="rect">
            <a:avLst/>
          </a:prstGeom>
        </p:spPr>
      </p:pic>
      <p:pic>
        <p:nvPicPr>
          <p:cNvPr id="6" name="Picture 5" descr="hist(Impact_vir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49"/>
            <a:ext cx="9144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67" y="4916807"/>
            <a:ext cx="549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Most absorbers are found around 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796" y="4793584"/>
            <a:ext cx="2057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0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EW </a:t>
            </a:r>
            <a:r>
              <a:rPr lang="en-US" sz="3600" b="0" i="1" dirty="0" err="1" smtClean="0"/>
              <a:t>vs</a:t>
            </a:r>
            <a:r>
              <a:rPr lang="en-US" sz="3600" b="0" i="1" dirty="0" smtClean="0"/>
              <a:t> </a:t>
            </a:r>
            <a:r>
              <a:rPr lang="en-US" sz="3600" b="0" i="1" dirty="0" err="1" smtClean="0"/>
              <a:t>Δv</a:t>
            </a:r>
            <a:endParaRPr lang="en" sz="3600" b="0" i="1" dirty="0"/>
          </a:p>
        </p:txBody>
      </p:sp>
      <p:pic>
        <p:nvPicPr>
          <p:cNvPr id="2" name="Picture 1" descr="W(vel_diff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4" y="874206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88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03373"/>
            <a:ext cx="48171" cy="1777854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217132" y="1509883"/>
            <a:ext cx="3365100" cy="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i="1" dirty="0">
                <a:solidFill>
                  <a:schemeClr val="lt1"/>
                </a:solidFill>
              </a:rPr>
              <a:t>Major vs minor?</a:t>
            </a: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4981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0395" y="2759852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5" y="2538894"/>
            <a:ext cx="3955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Same for neutral gas?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513546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4" y="1962352"/>
            <a:ext cx="4480651" cy="3869148"/>
          </a:xfrm>
          <a:prstGeom prst="rect">
            <a:avLst/>
          </a:prstGeom>
        </p:spPr>
      </p:pic>
      <p:pic>
        <p:nvPicPr>
          <p:cNvPr id="8" name="Picture 7" descr="hist(azimuth)_overlaid_al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6970" r="6739"/>
          <a:stretch/>
        </p:blipFill>
        <p:spPr>
          <a:xfrm>
            <a:off x="38487" y="1962352"/>
            <a:ext cx="4690910" cy="38691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6946" y="1439132"/>
            <a:ext cx="77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Lyα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3510" y="1439132"/>
            <a:ext cx="88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</a:rPr>
              <a:t>MgII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89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</a:t>
            </a:r>
            <a:r>
              <a:rPr lang="en" sz="3600" i="1" dirty="0" smtClean="0">
                <a:solidFill>
                  <a:srgbClr val="FFFFFF"/>
                </a:solidFill>
              </a:rPr>
              <a:t>alaxy </a:t>
            </a:r>
            <a:r>
              <a:rPr lang="en-US" sz="3600" i="1" dirty="0">
                <a:solidFill>
                  <a:srgbClr val="FFFFFF"/>
                </a:solidFill>
              </a:rPr>
              <a:t>I</a:t>
            </a:r>
            <a:r>
              <a:rPr lang="en" sz="3600" i="1" dirty="0" smtClean="0">
                <a:solidFill>
                  <a:srgbClr val="FFFFFF"/>
                </a:solidFill>
              </a:rPr>
              <a:t>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521930" y="5543362"/>
            <a:ext cx="1655675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Mathes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et </a:t>
            </a:r>
            <a:r>
              <a:rPr lang="en" dirty="0">
                <a:solidFill>
                  <a:srgbClr val="FFFFFF"/>
                </a:solidFill>
              </a:rPr>
              <a:t>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 smtClean="0">
                <a:solidFill>
                  <a:srgbClr val="FFFFFF"/>
                </a:solidFill>
              </a:rPr>
              <a:t>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99" y="2456732"/>
            <a:ext cx="106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No?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4760" y="4686593"/>
            <a:ext cx="1008173" cy="7836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8043" y="591356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mathes2014_inclin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11"/>
          <a:stretch/>
        </p:blipFill>
        <p:spPr>
          <a:xfrm>
            <a:off x="1063902" y="1576490"/>
            <a:ext cx="7037948" cy="3232379"/>
          </a:xfrm>
          <a:prstGeom prst="rect">
            <a:avLst/>
          </a:prstGeom>
        </p:spPr>
      </p:pic>
      <p:pic>
        <p:nvPicPr>
          <p:cNvPr id="2" name="Picture 1" descr="mathes2014_inclination_xax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4" y="4631762"/>
            <a:ext cx="6022252" cy="856723"/>
          </a:xfrm>
          <a:prstGeom prst="rect">
            <a:avLst/>
          </a:prstGeom>
        </p:spPr>
      </p:pic>
      <p:pic>
        <p:nvPicPr>
          <p:cNvPr id="10" name="Shape 85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4372" y="5103956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sombrero_galaxy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1613" y="5151538"/>
            <a:ext cx="732088" cy="5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28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Gas in the Universe</a:t>
            </a:r>
            <a:endParaRPr lang="en" dirty="0"/>
          </a:p>
        </p:txBody>
      </p:sp>
      <p:pic>
        <p:nvPicPr>
          <p:cNvPr id="3" name="Picture 2" descr="Universe-dark-matter-web-and-galaxy-cluster-Millenium-proje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1965141"/>
            <a:ext cx="5220777" cy="3397081"/>
          </a:xfrm>
          <a:prstGeom prst="rect">
            <a:avLst/>
          </a:prstGeom>
        </p:spPr>
      </p:pic>
      <p:sp>
        <p:nvSpPr>
          <p:cNvPr id="6" name="Shape 39"/>
          <p:cNvSpPr txBox="1"/>
          <p:nvPr/>
        </p:nvSpPr>
        <p:spPr>
          <a:xfrm>
            <a:off x="262466" y="5388379"/>
            <a:ext cx="2018893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The </a:t>
            </a:r>
            <a:r>
              <a:rPr lang="en-US" sz="1200" dirty="0" err="1" smtClean="0">
                <a:solidFill>
                  <a:srgbClr val="FFFFFF"/>
                </a:solidFill>
              </a:rPr>
              <a:t>Millenium</a:t>
            </a:r>
            <a:r>
              <a:rPr lang="en-US" sz="1200" dirty="0" smtClean="0">
                <a:solidFill>
                  <a:srgbClr val="FFFFFF"/>
                </a:solidFill>
              </a:rPr>
              <a:t> Simulation</a:t>
            </a:r>
            <a:endParaRPr lang="en" sz="1200" dirty="0">
              <a:solidFill>
                <a:srgbClr val="FFFFFF"/>
              </a:solidFill>
            </a:endParaRPr>
          </a:p>
        </p:txBody>
      </p:sp>
      <p:pic>
        <p:nvPicPr>
          <p:cNvPr id="5" name="Picture 4" descr="sdss_filamen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0" y="1693333"/>
            <a:ext cx="4363958" cy="4383777"/>
          </a:xfrm>
          <a:prstGeom prst="rect">
            <a:avLst/>
          </a:prstGeom>
        </p:spPr>
      </p:pic>
      <p:sp>
        <p:nvSpPr>
          <p:cNvPr id="7" name="Shape 39"/>
          <p:cNvSpPr txBox="1"/>
          <p:nvPr/>
        </p:nvSpPr>
        <p:spPr>
          <a:xfrm>
            <a:off x="7597423" y="6095386"/>
            <a:ext cx="1546578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SDSS Collaboration</a:t>
            </a:r>
            <a:endParaRPr lang="e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1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50" y="948287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233" y="1346972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Maybe?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923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pic>
        <p:nvPicPr>
          <p:cNvPr id="2" name="Picture 1" descr="hist(fancy_inclination)_associat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87"/>
            <a:ext cx="9144000" cy="2743200"/>
          </a:xfrm>
          <a:prstGeom prst="rect">
            <a:avLst/>
          </a:prstGeom>
        </p:spPr>
      </p:pic>
      <p:pic>
        <p:nvPicPr>
          <p:cNvPr id="3" name="Picture 2" descr="hist(fancy_inclination)_all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679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256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2065498" y="3271059"/>
            <a:ext cx="5426745" cy="260402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08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239" y="1026215"/>
            <a:ext cx="7428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Median EW(</a:t>
            </a:r>
            <a:r>
              <a:rPr lang="en-US" sz="2400" dirty="0" err="1" smtClean="0">
                <a:solidFill>
                  <a:srgbClr val="FFFFFF"/>
                </a:solidFill>
              </a:rPr>
              <a:t>blueshifted</a:t>
            </a:r>
            <a:r>
              <a:rPr lang="en-US" sz="2400" dirty="0" smtClean="0">
                <a:solidFill>
                  <a:srgbClr val="FFFFFF"/>
                </a:solidFill>
              </a:rPr>
              <a:t>) = 343 +/- 10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</a:p>
          <a:p>
            <a:pPr marL="4572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353 </a:t>
            </a:r>
            <a:r>
              <a:rPr lang="en-US" sz="2400" dirty="0">
                <a:solidFill>
                  <a:srgbClr val="FFFFFF"/>
                </a:solidFill>
              </a:rPr>
              <a:t>+/- </a:t>
            </a:r>
            <a:r>
              <a:rPr lang="en-US" sz="2400" dirty="0" smtClean="0">
                <a:solidFill>
                  <a:srgbClr val="FFFFFF"/>
                </a:solidFill>
              </a:rPr>
              <a:t>12 </a:t>
            </a:r>
            <a:r>
              <a:rPr lang="en-US" sz="2400" dirty="0" err="1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Median EW</a:t>
            </a:r>
            <a:r>
              <a:rPr lang="en-US" sz="2400" dirty="0" smtClean="0">
                <a:solidFill>
                  <a:srgbClr val="FFFFFF"/>
                </a:solidFill>
              </a:rPr>
              <a:t>(</a:t>
            </a:r>
            <a:r>
              <a:rPr lang="en-US" sz="2400" dirty="0" err="1" smtClean="0">
                <a:solidFill>
                  <a:srgbClr val="FFFFFF"/>
                </a:solidFill>
              </a:rPr>
              <a:t>redshifted</a:t>
            </a:r>
            <a:r>
              <a:rPr lang="en-US" sz="2400" dirty="0">
                <a:solidFill>
                  <a:srgbClr val="FFFFFF"/>
                </a:solidFill>
              </a:rPr>
              <a:t>) = </a:t>
            </a:r>
            <a:r>
              <a:rPr lang="en-US" sz="2400" dirty="0" smtClean="0">
                <a:solidFill>
                  <a:srgbClr val="FFFFFF"/>
                </a:solidFill>
              </a:rPr>
              <a:t>124+</a:t>
            </a:r>
            <a:r>
              <a:rPr lang="en-US" sz="2400" dirty="0">
                <a:solidFill>
                  <a:srgbClr val="FFFFFF"/>
                </a:solidFill>
              </a:rPr>
              <a:t>/- </a:t>
            </a:r>
            <a:r>
              <a:rPr lang="en-US" sz="2400" dirty="0" smtClean="0">
                <a:solidFill>
                  <a:srgbClr val="FFFFFF"/>
                </a:solidFill>
              </a:rPr>
              <a:t>9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236 +/- 16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The difference: KS p-value = 0.04 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Why?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	- Inflows/outflows?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smtClean="0">
                <a:solidFill>
                  <a:srgbClr val="FFFFFF"/>
                </a:solidFill>
              </a:rPr>
              <a:t>- Rotation?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6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7304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Summary:</a:t>
            </a:r>
            <a:endParaRPr lang="en" sz="3600" b="0" i="1" dirty="0"/>
          </a:p>
        </p:txBody>
      </p:sp>
      <p:sp>
        <p:nvSpPr>
          <p:cNvPr id="3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25996" y="1041441"/>
            <a:ext cx="8108044" cy="4551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Define likelihood – a reproducible method for associating absorption with nearby galaxies</a:t>
            </a: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EW – Impact parameter anti-correlation </a:t>
            </a:r>
            <a:r>
              <a:rPr lang="en-US" sz="2000" dirty="0" smtClean="0"/>
              <a:t>with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r>
              <a:rPr lang="en-US" sz="2000" dirty="0" smtClean="0"/>
              <a:t> </a:t>
            </a:r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Absorbers most commonly found near </a:t>
            </a:r>
            <a:r>
              <a:rPr lang="en-US" sz="2000" dirty="0" err="1" smtClean="0"/>
              <a:t>ρ</a:t>
            </a:r>
            <a:r>
              <a:rPr lang="en-US" sz="2000" dirty="0" smtClean="0"/>
              <a:t> </a:t>
            </a:r>
            <a:r>
              <a:rPr lang="en-US" sz="2000" dirty="0"/>
              <a:t>~ </a:t>
            </a:r>
            <a:r>
              <a:rPr lang="en-US" sz="2000" dirty="0" smtClean="0"/>
              <a:t>1.2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Median EW increases with decreasing </a:t>
            </a:r>
            <a:r>
              <a:rPr lang="en-US" sz="2000" dirty="0" err="1"/>
              <a:t>Δv</a:t>
            </a:r>
            <a:endParaRPr lang="en-US" sz="2000" dirty="0"/>
          </a:p>
          <a:p>
            <a:pPr marL="3810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Azimuth dependence is unclear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Absorbers are more common near highly inclined galaxies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err="1"/>
              <a:t>Redshifted</a:t>
            </a:r>
            <a:r>
              <a:rPr lang="en-US" sz="2000" dirty="0"/>
              <a:t> absorption weaker than </a:t>
            </a:r>
            <a:r>
              <a:rPr lang="en-US" sz="2000" dirty="0" err="1"/>
              <a:t>blueshifted</a:t>
            </a:r>
            <a:r>
              <a:rPr lang="en-US" sz="2000" dirty="0" smtClean="0"/>
              <a:t>?</a:t>
            </a: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68" y="2685676"/>
            <a:ext cx="551657" cy="292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45" y="2094069"/>
            <a:ext cx="551657" cy="2920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8221" y="5775106"/>
            <a:ext cx="22605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Questions?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27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7772400" cy="8572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Baryon Budget</a:t>
            </a:r>
            <a:endParaRPr lang="en" dirty="0"/>
          </a:p>
        </p:txBody>
      </p:sp>
      <p:pic>
        <p:nvPicPr>
          <p:cNvPr id="2" name="Picture 1" descr="werk2014_baryon_bu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7111"/>
            <a:ext cx="7975600" cy="553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3090" y="6495099"/>
            <a:ext cx="269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Werk</a:t>
            </a:r>
            <a:r>
              <a:rPr lang="en-US" dirty="0" smtClean="0">
                <a:solidFill>
                  <a:srgbClr val="FFFFFF"/>
                </a:solidFill>
              </a:rPr>
              <a:t> et al. 2014, </a:t>
            </a:r>
            <a:r>
              <a:rPr lang="en-US" dirty="0" err="1" smtClean="0">
                <a:solidFill>
                  <a:srgbClr val="FFFFFF"/>
                </a:solidFill>
              </a:rPr>
              <a:t>ApJ</a:t>
            </a:r>
            <a:r>
              <a:rPr lang="en-US" dirty="0" smtClean="0">
                <a:solidFill>
                  <a:srgbClr val="FFFFFF"/>
                </a:solidFill>
              </a:rPr>
              <a:t>, 792, 128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09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15374"/>
            <a:ext cx="48171" cy="1765849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-1" y="1400617"/>
            <a:ext cx="4039979" cy="13396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400" i="1" dirty="0" err="1" smtClean="0">
                <a:solidFill>
                  <a:schemeClr val="lt1"/>
                </a:solidFill>
              </a:rPr>
              <a:t>Kacprzak</a:t>
            </a:r>
            <a:r>
              <a:rPr lang="en-US" sz="2400" i="1" dirty="0" smtClean="0">
                <a:solidFill>
                  <a:schemeClr val="lt1"/>
                </a:solidFill>
              </a:rPr>
              <a:t> et al 2012 find bimodal </a:t>
            </a:r>
            <a:r>
              <a:rPr lang="en-US" sz="2400" i="1" dirty="0" err="1" smtClean="0">
                <a:solidFill>
                  <a:schemeClr val="lt1"/>
                </a:solidFill>
              </a:rPr>
              <a:t>MgII</a:t>
            </a:r>
            <a:r>
              <a:rPr lang="en-US" sz="2400" i="1" dirty="0" smtClean="0">
                <a:solidFill>
                  <a:schemeClr val="lt1"/>
                </a:solidFill>
              </a:rPr>
              <a:t> absorption</a:t>
            </a:r>
            <a:endParaRPr lang="en" sz="2400" i="1" dirty="0">
              <a:solidFill>
                <a:schemeClr val="lt1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8325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1153" y="2762438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1445" y="2365728"/>
            <a:ext cx="149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Blue = late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= early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434" y="5910859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 axis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4945" y="5918163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244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7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inclination?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095240" y="6453101"/>
            <a:ext cx="2062767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</a:rPr>
              <a:t>et 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>
                <a:solidFill>
                  <a:srgbClr val="FFFFFF"/>
                </a:solidFill>
              </a:rPr>
              <a:t>1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inclination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2" y="1422333"/>
            <a:ext cx="5610370" cy="507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327" y="1422333"/>
            <a:ext cx="146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Maybe?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Shape 8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630" y="6154689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ombrero_galax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1240" y="6135806"/>
            <a:ext cx="732088" cy="5492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1351" y="2078085"/>
            <a:ext cx="496389" cy="33480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73897" y="3522493"/>
            <a:ext cx="14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MgII</a:t>
            </a:r>
            <a:r>
              <a:rPr lang="en-US" sz="1800" dirty="0" smtClean="0"/>
              <a:t> </a:t>
            </a:r>
            <a:r>
              <a:rPr lang="en-US" sz="1800" i="1" dirty="0" smtClean="0"/>
              <a:t>W</a:t>
            </a:r>
            <a:r>
              <a:rPr lang="en-US" sz="1800" dirty="0" smtClean="0"/>
              <a:t> (</a:t>
            </a:r>
            <a:r>
              <a:rPr lang="en-US" sz="1800" dirty="0" err="1" smtClean="0"/>
              <a:t>mÅ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4" y="3640244"/>
            <a:ext cx="7683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47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The gas nearby galaxies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519020" y="1469697"/>
            <a:ext cx="810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Gas and galaxies both follow DM potential</a:t>
            </a:r>
          </a:p>
          <a:p>
            <a:pPr marL="342900" indent="-342900">
              <a:buFont typeface="Lucida Grande"/>
              <a:buChar char="●"/>
            </a:pPr>
            <a:endParaRPr lang="en-US" sz="2800" dirty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Do they “know” about each other?</a:t>
            </a: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i.e. Do gas properties depend on galaxies?</a:t>
            </a:r>
          </a:p>
        </p:txBody>
      </p:sp>
    </p:spTree>
    <p:extLst>
      <p:ext uri="{BB962C8B-B14F-4D97-AF65-F5344CB8AC3E}">
        <p14:creationId xmlns:p14="http://schemas.microsoft.com/office/powerpoint/2010/main" val="39152697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Accretion required</a:t>
            </a:r>
            <a:endParaRPr lang="en" dirty="0"/>
          </a:p>
        </p:txBody>
      </p:sp>
      <p:pic>
        <p:nvPicPr>
          <p:cNvPr id="2" name="Picture 1" descr="erb2008_needaccre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256"/>
            <a:ext cx="9144000" cy="3611880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8229885" y="5159136"/>
            <a:ext cx="914115" cy="394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FFFFFF"/>
                </a:solidFill>
              </a:rPr>
              <a:t>Erb</a:t>
            </a:r>
            <a:r>
              <a:rPr lang="en-US" sz="1200" dirty="0" smtClean="0">
                <a:solidFill>
                  <a:srgbClr val="FFFFFF"/>
                </a:solidFill>
              </a:rPr>
              <a:t> 2008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3215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2483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248757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-456675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0683" y="488153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016" y="488847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611422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6747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2556" y="1228139"/>
            <a:ext cx="171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no accretion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5767" y="1228139"/>
            <a:ext cx="140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accretion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784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Understanding the CGM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24851"/>
            <a:ext cx="8250214" cy="486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>
              <a:buFont typeface="Lucida Grande"/>
              <a:buChar char="●"/>
            </a:pPr>
            <a:r>
              <a:rPr lang="en-US" sz="2800" dirty="0">
                <a:solidFill>
                  <a:schemeClr val="lt1"/>
                </a:solidFill>
              </a:rPr>
              <a:t>Galaxies need to continue accreting gas over cosmic time to match observations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endParaRPr lang="en-US" sz="2800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sz="28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r>
              <a:rPr lang="en-US" sz="2800" dirty="0" smtClean="0">
                <a:solidFill>
                  <a:schemeClr val="lt1"/>
                </a:solidFill>
              </a:rPr>
              <a:t>Feedback kicks gas out of galaxies</a:t>
            </a:r>
            <a:endParaRPr lang="en-US" sz="2800" i="1" dirty="0">
              <a:solidFill>
                <a:srgbClr val="FFFFFF"/>
              </a:solidFill>
            </a:endParaRPr>
          </a:p>
          <a:p>
            <a:pPr lvl="0" algn="l"/>
            <a:endParaRPr lang="en-US" sz="2800" i="1" dirty="0">
              <a:solidFill>
                <a:srgbClr val="FFFFFF"/>
              </a:solidFill>
            </a:endParaRPr>
          </a:p>
          <a:p>
            <a:pPr lvl="0" algn="l"/>
            <a:endParaRPr lang="en-US" sz="2800" i="1" dirty="0">
              <a:solidFill>
                <a:srgbClr val="FFFFFF"/>
              </a:solidFill>
            </a:endParaRPr>
          </a:p>
          <a:p>
            <a:pPr marL="457200" lvl="0" indent="-419100" algn="l">
              <a:buClr>
                <a:srgbClr val="FFFFFF"/>
              </a:buClr>
              <a:buFont typeface="Arial"/>
              <a:buChar char="●"/>
            </a:pPr>
            <a:r>
              <a:rPr lang="en-US" sz="2800" dirty="0" smtClean="0">
                <a:solidFill>
                  <a:schemeClr val="lt1"/>
                </a:solidFill>
              </a:rPr>
              <a:t>How do the properties of gas correlate with associated galaxy properties?</a:t>
            </a:r>
            <a:endParaRPr lang="en-US" sz="2800" i="1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285412" y="2144370"/>
            <a:ext cx="399582" cy="727715"/>
          </a:xfrm>
          <a:prstGeom prst="up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60"/>
          <p:cNvSpPr/>
          <p:nvPr/>
        </p:nvSpPr>
        <p:spPr>
          <a:xfrm>
            <a:off x="413516" y="4133999"/>
            <a:ext cx="592200" cy="61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129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Science </a:t>
            </a: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41664"/>
            <a:ext cx="8079299" cy="5490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Use archival COS sightlines (~300</a:t>
            </a:r>
            <a:r>
              <a:rPr lang="en-US" sz="2400" dirty="0" smtClean="0">
                <a:solidFill>
                  <a:schemeClr val="lt1"/>
                </a:solidFill>
              </a:rPr>
              <a:t>)</a:t>
            </a:r>
          </a:p>
          <a:p>
            <a:pPr marL="38100" lvl="1" algn="l"/>
            <a:r>
              <a:rPr lang="en-US" sz="2400" dirty="0">
                <a:solidFill>
                  <a:schemeClr val="lt1"/>
                </a:solidFill>
              </a:rPr>
              <a:t>	</a:t>
            </a:r>
            <a:r>
              <a:rPr lang="en-US" sz="2400" dirty="0" smtClean="0">
                <a:solidFill>
                  <a:schemeClr val="lt1"/>
                </a:solidFill>
              </a:rPr>
              <a:t>- </a:t>
            </a:r>
            <a:r>
              <a:rPr lang="en-US" sz="2000" i="1" dirty="0" smtClean="0">
                <a:solidFill>
                  <a:schemeClr val="lt1"/>
                </a:solidFill>
              </a:rPr>
              <a:t>Find </a:t>
            </a:r>
            <a:r>
              <a:rPr lang="en-US" sz="2000" i="1" dirty="0" smtClean="0">
                <a:solidFill>
                  <a:srgbClr val="FFFFFF"/>
                </a:solidFill>
              </a:rPr>
              <a:t>Lyα, associate with galaxy environment</a:t>
            </a:r>
            <a:endParaRPr lang="en-US" sz="2000" i="1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Stay close (z &lt; 0.034, </a:t>
            </a:r>
            <a:r>
              <a:rPr lang="en-US" sz="2400" dirty="0" err="1" smtClean="0">
                <a:solidFill>
                  <a:schemeClr val="lt1"/>
                </a:solidFill>
              </a:rPr>
              <a:t>cz</a:t>
            </a:r>
            <a:r>
              <a:rPr lang="en-US" sz="2400" dirty="0" smtClean="0">
                <a:solidFill>
                  <a:schemeClr val="lt1"/>
                </a:solidFill>
              </a:rPr>
              <a:t> &lt; 10,000 km/s)</a:t>
            </a:r>
          </a:p>
          <a:p>
            <a:pPr marL="38100" lvl="0" algn="l"/>
            <a:r>
              <a:rPr lang="en-US" dirty="0">
                <a:solidFill>
                  <a:schemeClr val="lt1"/>
                </a:solidFill>
              </a:rPr>
              <a:t>	- </a:t>
            </a:r>
            <a:r>
              <a:rPr lang="en-US" sz="2000" i="1" dirty="0">
                <a:solidFill>
                  <a:schemeClr val="lt1"/>
                </a:solidFill>
              </a:rPr>
              <a:t>Available galaxy </a:t>
            </a:r>
            <a:r>
              <a:rPr lang="en-US" sz="2000" i="1" dirty="0" smtClean="0">
                <a:solidFill>
                  <a:schemeClr val="lt1"/>
                </a:solidFill>
              </a:rPr>
              <a:t>data </a:t>
            </a:r>
            <a:r>
              <a:rPr lang="en-US" sz="2000" i="1" dirty="0">
                <a:solidFill>
                  <a:schemeClr val="lt1"/>
                </a:solidFill>
              </a:rPr>
              <a:t>complete to ~0.1 L*</a:t>
            </a: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 Automate associating galaxies – absorbers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Ask:	    absorber (EW, velocity)</a:t>
            </a:r>
          </a:p>
          <a:p>
            <a:pPr marL="38100" lvl="3" algn="l"/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</a:rPr>
              <a:t>                             as a function of</a:t>
            </a:r>
          </a:p>
          <a:p>
            <a:pPr marL="38100" lvl="3" algn="l"/>
            <a:r>
              <a:rPr lang="en-US" sz="2400" dirty="0" smtClean="0">
                <a:solidFill>
                  <a:schemeClr val="lt1"/>
                </a:solidFill>
              </a:rPr>
              <a:t>	galaxy (impact parameter, size, orientation)</a:t>
            </a:r>
          </a:p>
          <a:p>
            <a:pPr marL="38100" lvl="1" algn="l"/>
            <a:endParaRPr lang="en-US" sz="2400" i="1" dirty="0" smtClean="0">
              <a:solidFill>
                <a:schemeClr val="lt1"/>
              </a:solidFill>
            </a:endParaRPr>
          </a:p>
          <a:p>
            <a:pPr marL="38100" lvl="1" algn="l"/>
            <a:endParaRPr lang="en-US" sz="2400" i="1" dirty="0">
              <a:solidFill>
                <a:schemeClr val="lt1"/>
              </a:solidFill>
            </a:endParaRPr>
          </a:p>
          <a:p>
            <a:pPr marL="38100" lvl="1" algn="l"/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505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Defining the CGM</a:t>
            </a:r>
            <a:endParaRPr lang="en" dirty="0"/>
          </a:p>
        </p:txBody>
      </p:sp>
      <p:pic>
        <p:nvPicPr>
          <p:cNvPr id="2" name="Picture 1" descr="cgm_na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5" y="961668"/>
            <a:ext cx="7888171" cy="5503375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7294564" y="6425255"/>
            <a:ext cx="1396347" cy="323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Nature 517, 444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4559869">
            <a:off x="5820832" y="3026835"/>
            <a:ext cx="465665" cy="1749780"/>
          </a:xfrm>
          <a:prstGeom prst="rightBr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6656" y="4171327"/>
            <a:ext cx="18638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Impact parameter (</a:t>
            </a:r>
            <a:r>
              <a:rPr lang="en" i="1" dirty="0" smtClean="0">
                <a:solidFill>
                  <a:srgbClr val="FFFF00"/>
                </a:solidFill>
              </a:rPr>
              <a:t>ρ</a:t>
            </a:r>
            <a:r>
              <a:rPr lang="en-US" i="1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2492" y="2219189"/>
            <a:ext cx="782580" cy="2120138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820" y="2911885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ΔV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092" y="5830203"/>
            <a:ext cx="472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04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6" name="Picture 5" descr="figTON1009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9" y="1013389"/>
            <a:ext cx="7161830" cy="3809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955" y="5279949"/>
            <a:ext cx="765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Is this Lyα absorber associated with a galaxy?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446" y="2859028"/>
            <a:ext cx="817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= impact parameter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        = viral radius of the galaxy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Require                                       and 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65" y="4302336"/>
            <a:ext cx="8636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65" y="3513256"/>
            <a:ext cx="48006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23" y="2897512"/>
            <a:ext cx="279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37" y="5069213"/>
            <a:ext cx="19685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2924" y="5069213"/>
            <a:ext cx="233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49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17584</TotalTime>
  <Words>748</Words>
  <Application>Microsoft Macintosh PowerPoint</Application>
  <PresentationFormat>On-screen Show (4:3)</PresentationFormat>
  <Paragraphs>176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Custom Theme</vt:lpstr>
      <vt:lpstr>Tracing the Circumgalactic Medium with the Cosmic Origins Spectrograph</vt:lpstr>
      <vt:lpstr>Gas in the Universe</vt:lpstr>
      <vt:lpstr>The gas nearby galaxies</vt:lpstr>
      <vt:lpstr>Accretion required</vt:lpstr>
      <vt:lpstr>Understanding the CGM</vt:lpstr>
      <vt:lpstr>Science Outline</vt:lpstr>
      <vt:lpstr>Defining the CGM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EW vs Δv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Baryon Budget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the Galaxy-Absorber Connection with the Cosmic Origins Spectrograph</dc:title>
  <cp:lastModifiedBy>David French</cp:lastModifiedBy>
  <cp:revision>455</cp:revision>
  <dcterms:modified xsi:type="dcterms:W3CDTF">2016-04-25T01:13:45Z</dcterms:modified>
</cp:coreProperties>
</file>