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175200" cy="384048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C495"/>
    <a:srgbClr val="7CFF87"/>
    <a:srgbClr val="D77F00"/>
    <a:srgbClr val="004773"/>
    <a:srgbClr val="004A79"/>
    <a:srgbClr val="00793D"/>
    <a:srgbClr val="007579"/>
    <a:srgbClr val="0A4579"/>
    <a:srgbClr val="0B4172"/>
    <a:srgbClr val="0B3C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9" d="100"/>
          <a:sy n="99" d="100"/>
        </p:scale>
        <p:origin x="-80" y="4792"/>
      </p:cViewPr>
      <p:guideLst>
        <p:guide orient="horz" pos="12096"/>
        <p:guide pos="95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6B5364-E7B6-F440-97F2-79A13C620A3C}" type="datetimeFigureOut">
              <a:rPr lang="en-US" smtClean="0"/>
              <a:t>7/15/16</a:t>
            </a:fld>
            <a:endParaRPr lang="en-US"/>
          </a:p>
        </p:txBody>
      </p:sp>
      <p:sp>
        <p:nvSpPr>
          <p:cNvPr id="4" name="Slide Image Placeholder 3"/>
          <p:cNvSpPr>
            <a:spLocks noGrp="1" noRot="1" noChangeAspect="1"/>
          </p:cNvSpPr>
          <p:nvPr>
            <p:ph type="sldImg" idx="2"/>
          </p:nvPr>
        </p:nvSpPr>
        <p:spPr>
          <a:xfrm>
            <a:off x="2081213" y="685800"/>
            <a:ext cx="2695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4342A-9735-C346-9C0A-1112B26D335E}" type="slidenum">
              <a:rPr lang="en-US" smtClean="0"/>
              <a:t>‹#›</a:t>
            </a:fld>
            <a:endParaRPr lang="en-US"/>
          </a:p>
        </p:txBody>
      </p:sp>
    </p:spTree>
    <p:extLst>
      <p:ext uri="{BB962C8B-B14F-4D97-AF65-F5344CB8AC3E}">
        <p14:creationId xmlns:p14="http://schemas.microsoft.com/office/powerpoint/2010/main" val="34787652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54342A-9735-C346-9C0A-1112B26D335E}" type="slidenum">
              <a:rPr lang="en-US" smtClean="0"/>
              <a:t>1</a:t>
            </a:fld>
            <a:endParaRPr lang="en-US"/>
          </a:p>
        </p:txBody>
      </p:sp>
    </p:spTree>
    <p:extLst>
      <p:ext uri="{BB962C8B-B14F-4D97-AF65-F5344CB8AC3E}">
        <p14:creationId xmlns:p14="http://schemas.microsoft.com/office/powerpoint/2010/main" val="74337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11930383"/>
            <a:ext cx="2564892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4526280" y="21762720"/>
            <a:ext cx="21122640" cy="981456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014A4-3BE6-5047-B834-B8E5F654A548}" type="datetimeFigureOut">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61744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014A4-3BE6-5047-B834-B8E5F654A548}" type="datetimeFigureOut">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291618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5217" y="9636764"/>
            <a:ext cx="22406132" cy="20535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76817" y="9636764"/>
            <a:ext cx="66715483" cy="20535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014A4-3BE6-5047-B834-B8E5F654A548}" type="datetimeFigureOut">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281969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014A4-3BE6-5047-B834-B8E5F654A548}" type="datetimeFigureOut">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369950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3633" y="24678642"/>
            <a:ext cx="25648920" cy="762762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83633" y="16277597"/>
            <a:ext cx="25648920" cy="8401047"/>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014A4-3BE6-5047-B834-B8E5F654A548}" type="datetimeFigureOut">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66387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76814" y="56158136"/>
            <a:ext cx="44560808" cy="1588287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040541" y="56158136"/>
            <a:ext cx="44560808" cy="1588287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014A4-3BE6-5047-B834-B8E5F654A548}" type="datetimeFigureOut">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369096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8760" y="1537973"/>
            <a:ext cx="2715768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08760" y="8596634"/>
            <a:ext cx="13332620" cy="3582667"/>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08760" y="12179301"/>
            <a:ext cx="13332620" cy="22127213"/>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28584" y="8596634"/>
            <a:ext cx="13337858" cy="3582667"/>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28584" y="12179301"/>
            <a:ext cx="13337858" cy="22127213"/>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014A4-3BE6-5047-B834-B8E5F654A548}" type="datetimeFigureOut">
              <a:rPr lang="en-US" smtClean="0"/>
              <a:t>7/15/16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187851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014A4-3BE6-5047-B834-B8E5F654A548}" type="datetimeFigureOut">
              <a:rPr lang="en-US" smtClean="0"/>
              <a:t>7/15/16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219346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014A4-3BE6-5047-B834-B8E5F654A548}" type="datetimeFigureOut">
              <a:rPr lang="en-US" smtClean="0"/>
              <a:t>7/15/16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303640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8765" y="1529080"/>
            <a:ext cx="9927433" cy="650748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797668" y="1529084"/>
            <a:ext cx="16868775" cy="3277743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08765" y="8036564"/>
            <a:ext cx="9927433" cy="2626995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014A4-3BE6-5047-B834-B8E5F654A548}" type="datetimeFigureOut">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190045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14550" y="26883361"/>
            <a:ext cx="18105120" cy="317373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14550" y="3431540"/>
            <a:ext cx="18105120" cy="2304288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5914550" y="30057094"/>
            <a:ext cx="18105120" cy="45072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014A4-3BE6-5047-B834-B8E5F654A548}" type="datetimeFigureOut">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6A781-D100-AF43-BDAE-7F5A78CCCB26}" type="slidenum">
              <a:rPr lang="en-US" smtClean="0"/>
              <a:t>‹#›</a:t>
            </a:fld>
            <a:endParaRPr lang="en-US"/>
          </a:p>
        </p:txBody>
      </p:sp>
    </p:spTree>
    <p:extLst>
      <p:ext uri="{BB962C8B-B14F-4D97-AF65-F5344CB8AC3E}">
        <p14:creationId xmlns:p14="http://schemas.microsoft.com/office/powerpoint/2010/main" val="35684188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37973"/>
            <a:ext cx="27157680" cy="64008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08760" y="8961123"/>
            <a:ext cx="27157680" cy="25345392"/>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08760" y="35595565"/>
            <a:ext cx="7040880" cy="2044700"/>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B2014A4-3BE6-5047-B834-B8E5F654A548}" type="datetimeFigureOut">
              <a:rPr lang="en-US" smtClean="0"/>
              <a:t>7/15/16</a:t>
            </a:fld>
            <a:endParaRPr lang="en-US"/>
          </a:p>
        </p:txBody>
      </p:sp>
      <p:sp>
        <p:nvSpPr>
          <p:cNvPr id="5" name="Footer Placeholder 4"/>
          <p:cNvSpPr>
            <a:spLocks noGrp="1"/>
          </p:cNvSpPr>
          <p:nvPr>
            <p:ph type="ftr" sz="quarter" idx="3"/>
          </p:nvPr>
        </p:nvSpPr>
        <p:spPr>
          <a:xfrm>
            <a:off x="10309860" y="35595565"/>
            <a:ext cx="9555480" cy="2044700"/>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25560" y="35595565"/>
            <a:ext cx="7040880" cy="2044700"/>
          </a:xfrm>
          <a:prstGeom prst="rect">
            <a:avLst/>
          </a:prstGeom>
        </p:spPr>
        <p:txBody>
          <a:bodyPr vert="horz" lIns="418009" tIns="209004" rIns="418009" bIns="209004" rtlCol="0" anchor="ctr"/>
          <a:lstStyle>
            <a:lvl1pPr algn="r">
              <a:defRPr sz="5500">
                <a:solidFill>
                  <a:schemeClr val="tx1">
                    <a:tint val="75000"/>
                  </a:schemeClr>
                </a:solidFill>
              </a:defRPr>
            </a:lvl1pPr>
          </a:lstStyle>
          <a:p>
            <a:fld id="{4666A781-D100-AF43-BDAE-7F5A78CCCB26}" type="slidenum">
              <a:rPr lang="en-US" smtClean="0"/>
              <a:t>‹#›</a:t>
            </a:fld>
            <a:endParaRPr lang="en-US"/>
          </a:p>
        </p:txBody>
      </p:sp>
    </p:spTree>
    <p:extLst>
      <p:ext uri="{BB962C8B-B14F-4D97-AF65-F5344CB8AC3E}">
        <p14:creationId xmlns:p14="http://schemas.microsoft.com/office/powerpoint/2010/main" val="1603050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emf"/><Relationship Id="rId13" Type="http://schemas.openxmlformats.org/officeDocument/2006/relationships/image" Target="../media/image10.emf"/><Relationship Id="rId14" Type="http://schemas.openxmlformats.org/officeDocument/2006/relationships/image" Target="../media/image11.emf"/><Relationship Id="rId15" Type="http://schemas.openxmlformats.org/officeDocument/2006/relationships/image" Target="../media/image12.emf"/><Relationship Id="rId16" Type="http://schemas.openxmlformats.org/officeDocument/2006/relationships/image" Target="../media/image13.emf"/><Relationship Id="rId17" Type="http://schemas.openxmlformats.org/officeDocument/2006/relationships/image" Target="../media/image14.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hyperlink" Target="mailto:frenchd@astro.wisc.edu" TargetMode="External"/><Relationship Id="rId6" Type="http://schemas.openxmlformats.org/officeDocument/2006/relationships/image" Target="../media/image3.emf"/><Relationship Id="rId7" Type="http://schemas.openxmlformats.org/officeDocument/2006/relationships/image" Target="../media/image4.emf"/><Relationship Id="rId8" Type="http://schemas.openxmlformats.org/officeDocument/2006/relationships/image" Target="../media/image5.emf"/><Relationship Id="rId9" Type="http://schemas.openxmlformats.org/officeDocument/2006/relationships/image" Target="../media/image6.emf"/><Relationship Id="rId10"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773"/>
        </a:solidFill>
        <a:effectLst/>
      </p:bgPr>
    </p:bg>
    <p:spTree>
      <p:nvGrpSpPr>
        <p:cNvPr id="1" name=""/>
        <p:cNvGrpSpPr/>
        <p:nvPr/>
      </p:nvGrpSpPr>
      <p:grpSpPr>
        <a:xfrm>
          <a:off x="0" y="0"/>
          <a:ext cx="0" cy="0"/>
          <a:chOff x="0" y="0"/>
          <a:chExt cx="0" cy="0"/>
        </a:xfrm>
      </p:grpSpPr>
      <p:sp>
        <p:nvSpPr>
          <p:cNvPr id="59" name="Round Single Corner Rectangle 58"/>
          <p:cNvSpPr/>
          <p:nvPr/>
        </p:nvSpPr>
        <p:spPr>
          <a:xfrm>
            <a:off x="15401323" y="29428045"/>
            <a:ext cx="13611479" cy="8284464"/>
          </a:xfrm>
          <a:prstGeom prst="round1Rect">
            <a:avLst/>
          </a:prstGeom>
          <a:solidFill>
            <a:srgbClr val="93C495"/>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Round Single Corner Rectangle 8"/>
          <p:cNvSpPr/>
          <p:nvPr/>
        </p:nvSpPr>
        <p:spPr>
          <a:xfrm>
            <a:off x="1211384" y="729590"/>
            <a:ext cx="27801417" cy="5552990"/>
          </a:xfrm>
          <a:prstGeom prst="round1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25474924" y="2381329"/>
            <a:ext cx="3175000" cy="2837234"/>
          </a:xfrm>
          <a:prstGeom prst="rect">
            <a:avLst/>
          </a:prstGeom>
        </p:spPr>
      </p:pic>
      <p:pic>
        <p:nvPicPr>
          <p:cNvPr id="5" name="Picture 4"/>
          <p:cNvPicPr>
            <a:picLocks noChangeAspect="1"/>
          </p:cNvPicPr>
          <p:nvPr/>
        </p:nvPicPr>
        <p:blipFill>
          <a:blip r:embed="rId4"/>
          <a:stretch>
            <a:fillRect/>
          </a:stretch>
        </p:blipFill>
        <p:spPr>
          <a:xfrm>
            <a:off x="1619616" y="1945575"/>
            <a:ext cx="2627674" cy="3475652"/>
          </a:xfrm>
          <a:prstGeom prst="rect">
            <a:avLst/>
          </a:prstGeom>
        </p:spPr>
      </p:pic>
      <p:sp>
        <p:nvSpPr>
          <p:cNvPr id="10" name="TextBox 9"/>
          <p:cNvSpPr txBox="1"/>
          <p:nvPr/>
        </p:nvSpPr>
        <p:spPr>
          <a:xfrm>
            <a:off x="2404037" y="987970"/>
            <a:ext cx="25900096" cy="3027752"/>
          </a:xfrm>
          <a:prstGeom prst="rect">
            <a:avLst/>
          </a:prstGeom>
          <a:noFill/>
        </p:spPr>
        <p:txBody>
          <a:bodyPr wrap="square" rtlCol="0">
            <a:spAutoFit/>
          </a:bodyPr>
          <a:lstStyle/>
          <a:p>
            <a:pPr algn="ctr">
              <a:lnSpc>
                <a:spcPct val="90000"/>
              </a:lnSpc>
            </a:pPr>
            <a:r>
              <a:rPr lang="en-US" sz="10500" b="1" dirty="0" smtClean="0">
                <a:latin typeface="Helvetica Neue"/>
                <a:cs typeface="Helvetica Neue"/>
              </a:rPr>
              <a:t>How are Ly</a:t>
            </a:r>
            <a:r>
              <a:rPr lang="en-US" sz="9600" b="1" dirty="0">
                <a:solidFill>
                  <a:prstClr val="black"/>
                </a:solidFill>
                <a:latin typeface="LucidaGrande"/>
              </a:rPr>
              <a:t>α</a:t>
            </a:r>
            <a:r>
              <a:rPr lang="en-US" sz="10500" b="1" dirty="0" smtClean="0">
                <a:latin typeface="Helvetica Neue"/>
                <a:cs typeface="Helvetica Neue"/>
              </a:rPr>
              <a:t> absorbers distributed around galaxies?</a:t>
            </a:r>
            <a:endParaRPr lang="en-US" sz="10500" b="1" dirty="0">
              <a:latin typeface="Helvetica Neue"/>
              <a:cs typeface="Helvetica Neue"/>
            </a:endParaRPr>
          </a:p>
        </p:txBody>
      </p:sp>
      <p:sp>
        <p:nvSpPr>
          <p:cNvPr id="11" name="TextBox 10"/>
          <p:cNvSpPr txBox="1"/>
          <p:nvPr/>
        </p:nvSpPr>
        <p:spPr>
          <a:xfrm>
            <a:off x="7251991" y="4041817"/>
            <a:ext cx="16238589" cy="938719"/>
          </a:xfrm>
          <a:prstGeom prst="rect">
            <a:avLst/>
          </a:prstGeom>
          <a:noFill/>
        </p:spPr>
        <p:txBody>
          <a:bodyPr wrap="square" rtlCol="0">
            <a:spAutoFit/>
          </a:bodyPr>
          <a:lstStyle/>
          <a:p>
            <a:pPr algn="ctr"/>
            <a:r>
              <a:rPr lang="en-US" sz="5500" dirty="0" smtClean="0">
                <a:cs typeface="Helvetica Neue"/>
              </a:rPr>
              <a:t>David French</a:t>
            </a:r>
            <a:r>
              <a:rPr lang="en-US" sz="5500" baseline="30000" dirty="0" smtClean="0">
                <a:cs typeface="Helvetica Neue"/>
              </a:rPr>
              <a:t>1</a:t>
            </a:r>
            <a:r>
              <a:rPr lang="en-US" sz="5500" dirty="0" smtClean="0">
                <a:cs typeface="Helvetica Neue"/>
              </a:rPr>
              <a:t>, Bart Wakker</a:t>
            </a:r>
            <a:r>
              <a:rPr lang="en-US" sz="5500" baseline="30000" dirty="0" smtClean="0">
                <a:cs typeface="Helvetica Neue"/>
              </a:rPr>
              <a:t>1</a:t>
            </a:r>
            <a:endParaRPr lang="en-US" sz="5500" dirty="0">
              <a:cs typeface="Helvetica Neue"/>
            </a:endParaRPr>
          </a:p>
        </p:txBody>
      </p:sp>
      <p:sp>
        <p:nvSpPr>
          <p:cNvPr id="12" name="TextBox 11"/>
          <p:cNvSpPr txBox="1"/>
          <p:nvPr/>
        </p:nvSpPr>
        <p:spPr>
          <a:xfrm>
            <a:off x="7251991" y="4908216"/>
            <a:ext cx="16238589" cy="1200329"/>
          </a:xfrm>
          <a:prstGeom prst="rect">
            <a:avLst/>
          </a:prstGeom>
          <a:noFill/>
        </p:spPr>
        <p:txBody>
          <a:bodyPr wrap="square" rtlCol="0">
            <a:spAutoFit/>
          </a:bodyPr>
          <a:lstStyle/>
          <a:p>
            <a:pPr algn="ctr"/>
            <a:r>
              <a:rPr lang="en-US" sz="3600" dirty="0" smtClean="0">
                <a:cs typeface="Helvetica Neue"/>
              </a:rPr>
              <a:t>Contact: </a:t>
            </a:r>
            <a:r>
              <a:rPr lang="en-US" sz="3600" dirty="0" smtClean="0">
                <a:cs typeface="Helvetica Neue"/>
                <a:hlinkClick r:id="rId5"/>
              </a:rPr>
              <a:t>frenchd@astro.wisc.edu</a:t>
            </a:r>
            <a:endParaRPr lang="en-US" sz="3600" dirty="0" smtClean="0">
              <a:cs typeface="Helvetica Neue"/>
            </a:endParaRPr>
          </a:p>
          <a:p>
            <a:pPr algn="ctr"/>
            <a:r>
              <a:rPr lang="en-US" sz="3600" dirty="0" smtClean="0">
                <a:cs typeface="Helvetica Neue"/>
              </a:rPr>
              <a:t>1. University of Wisconsin - Madison</a:t>
            </a:r>
            <a:endParaRPr lang="en-US" sz="3600" dirty="0">
              <a:cs typeface="Helvetica Neue"/>
            </a:endParaRPr>
          </a:p>
        </p:txBody>
      </p:sp>
      <p:sp>
        <p:nvSpPr>
          <p:cNvPr id="29" name="Round Single Corner Rectangle 28"/>
          <p:cNvSpPr/>
          <p:nvPr/>
        </p:nvSpPr>
        <p:spPr>
          <a:xfrm>
            <a:off x="1211386" y="6919512"/>
            <a:ext cx="8868015" cy="10698823"/>
          </a:xfrm>
          <a:prstGeom prst="round1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31" name="Picture 30" descr="map2_PG1302-102_1313_nolabels.pdf"/>
          <p:cNvPicPr>
            <a:picLocks noChangeAspect="1"/>
          </p:cNvPicPr>
          <p:nvPr/>
        </p:nvPicPr>
        <p:blipFill rotWithShape="1">
          <a:blip r:embed="rId6">
            <a:extLst>
              <a:ext uri="{28A0092B-C50C-407E-A947-70E740481C1C}">
                <a14:useLocalDpi xmlns:a14="http://schemas.microsoft.com/office/drawing/2010/main" val="0"/>
              </a:ext>
            </a:extLst>
          </a:blip>
          <a:srcRect l="5446" t="6004" r="12321" b="4449"/>
          <a:stretch/>
        </p:blipFill>
        <p:spPr>
          <a:xfrm>
            <a:off x="1972418" y="7216993"/>
            <a:ext cx="7391346" cy="5993745"/>
          </a:xfrm>
          <a:prstGeom prst="rect">
            <a:avLst/>
          </a:prstGeom>
        </p:spPr>
      </p:pic>
      <p:sp>
        <p:nvSpPr>
          <p:cNvPr id="34" name="Round Single Corner Rectangle 33"/>
          <p:cNvSpPr/>
          <p:nvPr/>
        </p:nvSpPr>
        <p:spPr>
          <a:xfrm>
            <a:off x="10854891" y="6919512"/>
            <a:ext cx="8631561" cy="10698823"/>
          </a:xfrm>
          <a:prstGeom prst="round1Rect">
            <a:avLst/>
          </a:prstGeom>
          <a:solidFill>
            <a:srgbClr val="93C495"/>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5" name="Round Single Corner Rectangle 34"/>
          <p:cNvSpPr/>
          <p:nvPr/>
        </p:nvSpPr>
        <p:spPr>
          <a:xfrm>
            <a:off x="20158799" y="6919511"/>
            <a:ext cx="8854003" cy="10698823"/>
          </a:xfrm>
          <a:prstGeom prst="round1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11461493" y="8453812"/>
            <a:ext cx="7484266" cy="8402300"/>
          </a:xfrm>
          <a:prstGeom prst="rect">
            <a:avLst/>
          </a:prstGeom>
          <a:noFill/>
        </p:spPr>
        <p:txBody>
          <a:bodyPr wrap="square" rtlCol="0">
            <a:spAutoFit/>
          </a:bodyPr>
          <a:lstStyle/>
          <a:p>
            <a:r>
              <a:rPr lang="en-US" sz="3000" u="none" baseline="0" dirty="0" smtClean="0">
                <a:solidFill>
                  <a:prstClr val="black"/>
                </a:solidFill>
                <a:cs typeface="Helvetica Neue"/>
              </a:rPr>
              <a:t>The distribution of gas around galaxies provides key insights to the mechanisms of accretion and feedback, and understanding it is necessary to create a cohesive theory of galaxy evolution. We are conducting a large survey of Ly</a:t>
            </a:r>
            <a:r>
              <a:rPr lang="en-US" sz="3000" dirty="0" smtClean="0">
                <a:solidFill>
                  <a:prstClr val="black"/>
                </a:solidFill>
                <a:cs typeface="Helvetica Neue"/>
              </a:rPr>
              <a:t>α</a:t>
            </a:r>
            <a:r>
              <a:rPr lang="en-US" sz="3000" u="none" baseline="0" dirty="0" smtClean="0">
                <a:solidFill>
                  <a:prstClr val="black"/>
                </a:solidFill>
                <a:cs typeface="Helvetica Neue"/>
              </a:rPr>
              <a:t> absorbers as a function of galaxy environment in the nearby universe (</a:t>
            </a:r>
            <a:r>
              <a:rPr lang="en-US" sz="3000" u="none" baseline="0" dirty="0" err="1" smtClean="0">
                <a:solidFill>
                  <a:prstClr val="black"/>
                </a:solidFill>
                <a:cs typeface="Helvetica Neue"/>
              </a:rPr>
              <a:t>cz</a:t>
            </a:r>
            <a:r>
              <a:rPr lang="en-US" sz="3000" u="none" baseline="0" dirty="0" smtClean="0">
                <a:solidFill>
                  <a:prstClr val="black"/>
                </a:solidFill>
                <a:cs typeface="Helvetica Neue"/>
              </a:rPr>
              <a:t> &lt;= 10,000 km/s) using archival QSO spectra from the Cosmic Origins Spectrograph (COS) on HST.</a:t>
            </a:r>
            <a:r>
              <a:rPr lang="en-US" sz="3000" u="none" dirty="0" smtClean="0">
                <a:solidFill>
                  <a:prstClr val="black"/>
                </a:solidFill>
                <a:cs typeface="Helvetica Neue"/>
              </a:rPr>
              <a:t> By correlating the strength each absorber with the properties of nearby galaxies we can build a pictur</a:t>
            </a:r>
            <a:r>
              <a:rPr lang="en-US" sz="3000" dirty="0" smtClean="0">
                <a:solidFill>
                  <a:prstClr val="black"/>
                </a:solidFill>
                <a:cs typeface="Helvetica Neue"/>
              </a:rPr>
              <a:t>e of the the </a:t>
            </a:r>
            <a:r>
              <a:rPr lang="en-US" sz="3000" dirty="0" err="1" smtClean="0">
                <a:solidFill>
                  <a:prstClr val="black"/>
                </a:solidFill>
                <a:cs typeface="Helvetica Neue"/>
              </a:rPr>
              <a:t>circumgalactic</a:t>
            </a:r>
            <a:r>
              <a:rPr lang="en-US" sz="3000" dirty="0" smtClean="0">
                <a:solidFill>
                  <a:prstClr val="black"/>
                </a:solidFill>
                <a:cs typeface="Helvetica Neue"/>
              </a:rPr>
              <a:t> medium, and the general distribution of gas in the Universe.</a:t>
            </a:r>
            <a:r>
              <a:rPr lang="en-US" sz="3000" u="none" baseline="0" dirty="0" smtClean="0">
                <a:solidFill>
                  <a:prstClr val="black"/>
                </a:solidFill>
                <a:cs typeface="Helvetica Neue"/>
              </a:rPr>
              <a:t> There are currently over 250 QSO sightlines available, and we present preliminary results from an initial sample of 35 target sightlines chosen for their proximity to large</a:t>
            </a:r>
            <a:r>
              <a:rPr lang="en-US" sz="3000" u="none" dirty="0" smtClean="0">
                <a:solidFill>
                  <a:prstClr val="black"/>
                </a:solidFill>
                <a:cs typeface="Helvetica Neue"/>
              </a:rPr>
              <a:t> </a:t>
            </a:r>
            <a:r>
              <a:rPr lang="en-US" sz="3000" u="none" baseline="0" dirty="0" smtClean="0">
                <a:solidFill>
                  <a:prstClr val="black"/>
                </a:solidFill>
                <a:cs typeface="Helvetica Neue"/>
              </a:rPr>
              <a:t>galaxies. </a:t>
            </a:r>
            <a:endParaRPr lang="en-US" sz="3000" dirty="0">
              <a:cs typeface="Helvetica Neue"/>
            </a:endParaRPr>
          </a:p>
        </p:txBody>
      </p:sp>
      <p:sp>
        <p:nvSpPr>
          <p:cNvPr id="38" name="TextBox 37"/>
          <p:cNvSpPr txBox="1"/>
          <p:nvPr/>
        </p:nvSpPr>
        <p:spPr>
          <a:xfrm>
            <a:off x="11461493" y="7107727"/>
            <a:ext cx="4435722" cy="1169551"/>
          </a:xfrm>
          <a:prstGeom prst="rect">
            <a:avLst/>
          </a:prstGeom>
          <a:noFill/>
        </p:spPr>
        <p:txBody>
          <a:bodyPr wrap="square" rtlCol="0">
            <a:spAutoFit/>
          </a:bodyPr>
          <a:lstStyle/>
          <a:p>
            <a:r>
              <a:rPr lang="en-US" sz="7000" b="1" dirty="0" smtClean="0">
                <a:solidFill>
                  <a:srgbClr val="000000"/>
                </a:solidFill>
                <a:latin typeface="+mj-lt"/>
                <a:cs typeface="Helvetica Neue"/>
              </a:rPr>
              <a:t>ABSTRACT:</a:t>
            </a:r>
            <a:endParaRPr lang="en-US" sz="7000" b="1" dirty="0">
              <a:solidFill>
                <a:srgbClr val="000000"/>
              </a:solidFill>
              <a:latin typeface="+mj-lt"/>
              <a:cs typeface="Helvetica Neue"/>
            </a:endParaRPr>
          </a:p>
        </p:txBody>
      </p:sp>
      <p:pic>
        <p:nvPicPr>
          <p:cNvPr id="39" name="Picture 38" descr="figPG1302-102.pdf"/>
          <p:cNvPicPr>
            <a:picLocks noChangeAspect="1"/>
          </p:cNvPicPr>
          <p:nvPr/>
        </p:nvPicPr>
        <p:blipFill rotWithShape="1">
          <a:blip r:embed="rId7">
            <a:extLst>
              <a:ext uri="{28A0092B-C50C-407E-A947-70E740481C1C}">
                <a14:useLocalDpi xmlns:a14="http://schemas.microsoft.com/office/drawing/2010/main" val="0"/>
              </a:ext>
            </a:extLst>
          </a:blip>
          <a:srcRect l="6274" t="12925" r="21433" b="55687"/>
          <a:stretch/>
        </p:blipFill>
        <p:spPr>
          <a:xfrm>
            <a:off x="2730142" y="13203406"/>
            <a:ext cx="5502586" cy="2762833"/>
          </a:xfrm>
          <a:prstGeom prst="rect">
            <a:avLst/>
          </a:prstGeom>
        </p:spPr>
      </p:pic>
      <p:sp>
        <p:nvSpPr>
          <p:cNvPr id="40" name="TextBox 39"/>
          <p:cNvSpPr txBox="1"/>
          <p:nvPr/>
        </p:nvSpPr>
        <p:spPr>
          <a:xfrm>
            <a:off x="1411130" y="15853714"/>
            <a:ext cx="8431817" cy="1754327"/>
          </a:xfrm>
          <a:prstGeom prst="rect">
            <a:avLst/>
          </a:prstGeom>
          <a:solidFill>
            <a:srgbClr val="FFFFFF"/>
          </a:solidFill>
        </p:spPr>
        <p:txBody>
          <a:bodyPr wrap="square" rtlCol="0">
            <a:spAutoFit/>
          </a:bodyPr>
          <a:lstStyle/>
          <a:p>
            <a:r>
              <a:rPr lang="en-US" sz="1800" b="1" dirty="0" smtClean="0">
                <a:solidFill>
                  <a:srgbClr val="000000"/>
                </a:solidFill>
              </a:rPr>
              <a:t>ABOVE: </a:t>
            </a:r>
            <a:r>
              <a:rPr lang="en-US" sz="1800" dirty="0" smtClean="0">
                <a:solidFill>
                  <a:srgbClr val="000000"/>
                </a:solidFill>
              </a:rPr>
              <a:t>Detected absorption at v = 1313 km/s in the PG1302-102 sightline with corresponding map of the absorber environment. </a:t>
            </a:r>
            <a:r>
              <a:rPr lang="en-US" sz="1800" b="1" dirty="0" smtClean="0">
                <a:solidFill>
                  <a:srgbClr val="000000"/>
                </a:solidFill>
              </a:rPr>
              <a:t>TOP: </a:t>
            </a:r>
            <a:r>
              <a:rPr lang="en-US" sz="1800" dirty="0" smtClean="0">
                <a:solidFill>
                  <a:srgbClr val="000000"/>
                </a:solidFill>
              </a:rPr>
              <a:t>All galaxies within 400 km/s of absorber and 500 </a:t>
            </a:r>
            <a:r>
              <a:rPr lang="en-US" sz="1800" dirty="0" err="1" smtClean="0">
                <a:solidFill>
                  <a:srgbClr val="000000"/>
                </a:solidFill>
              </a:rPr>
              <a:t>kpc</a:t>
            </a:r>
            <a:r>
              <a:rPr lang="en-US" sz="1800" dirty="0" smtClean="0">
                <a:solidFill>
                  <a:srgbClr val="000000"/>
                </a:solidFill>
              </a:rPr>
              <a:t> in physical impact parameter are included. Inclination, position angle</a:t>
            </a:r>
            <a:r>
              <a:rPr lang="en-US" sz="1800" dirty="0">
                <a:solidFill>
                  <a:srgbClr val="000000"/>
                </a:solidFill>
              </a:rPr>
              <a:t> </a:t>
            </a:r>
            <a:r>
              <a:rPr lang="en-US" sz="1800" dirty="0" smtClean="0">
                <a:solidFill>
                  <a:srgbClr val="000000"/>
                </a:solidFill>
              </a:rPr>
              <a:t>and size of galaxies is illustrated by ellipse major/minor axis, orientation, and relative size (actual size x6). Spiral type galaxies are solid ellipses, elliptical type are transparent, and unknowns are diamonds.</a:t>
            </a:r>
            <a:endParaRPr lang="en-US" sz="1800" dirty="0">
              <a:solidFill>
                <a:srgbClr val="000000"/>
              </a:solidFill>
            </a:endParaRPr>
          </a:p>
        </p:txBody>
      </p:sp>
      <p:cxnSp>
        <p:nvCxnSpPr>
          <p:cNvPr id="41" name="Straight Connector 40"/>
          <p:cNvCxnSpPr/>
          <p:nvPr/>
        </p:nvCxnSpPr>
        <p:spPr>
          <a:xfrm flipH="1">
            <a:off x="3204828" y="10197155"/>
            <a:ext cx="2090796" cy="3123691"/>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5481437" y="10197155"/>
            <a:ext cx="2623777" cy="3123691"/>
          </a:xfrm>
          <a:prstGeom prst="line">
            <a:avLst/>
          </a:prstGeom>
        </p:spPr>
        <p:style>
          <a:lnRef idx="2">
            <a:schemeClr val="dk1"/>
          </a:lnRef>
          <a:fillRef idx="0">
            <a:schemeClr val="dk1"/>
          </a:fillRef>
          <a:effectRef idx="1">
            <a:schemeClr val="dk1"/>
          </a:effectRef>
          <a:fontRef idx="minor">
            <a:schemeClr val="tx1"/>
          </a:fontRef>
        </p:style>
      </p:cxnSp>
      <p:pic>
        <p:nvPicPr>
          <p:cNvPr id="45" name="Picture 44" descr="map2_TON1009_4295_nolabels.pdf"/>
          <p:cNvPicPr>
            <a:picLocks noChangeAspect="1"/>
          </p:cNvPicPr>
          <p:nvPr/>
        </p:nvPicPr>
        <p:blipFill rotWithShape="1">
          <a:blip r:embed="rId8">
            <a:extLst>
              <a:ext uri="{28A0092B-C50C-407E-A947-70E740481C1C}">
                <a14:useLocalDpi xmlns:a14="http://schemas.microsoft.com/office/drawing/2010/main" val="0"/>
              </a:ext>
            </a:extLst>
          </a:blip>
          <a:srcRect l="5829" t="6539" r="12559" b="5181"/>
          <a:stretch/>
        </p:blipFill>
        <p:spPr>
          <a:xfrm>
            <a:off x="21078841" y="7158524"/>
            <a:ext cx="7042359" cy="5993745"/>
          </a:xfrm>
          <a:prstGeom prst="rect">
            <a:avLst/>
          </a:prstGeom>
        </p:spPr>
      </p:pic>
      <p:sp>
        <p:nvSpPr>
          <p:cNvPr id="46" name="Round Single Corner Rectangle 45"/>
          <p:cNvSpPr/>
          <p:nvPr/>
        </p:nvSpPr>
        <p:spPr>
          <a:xfrm>
            <a:off x="1211384" y="18182168"/>
            <a:ext cx="27801417" cy="10709237"/>
          </a:xfrm>
          <a:prstGeom prst="round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 name="Picture 22" descr="figTON1009.ps"/>
          <p:cNvPicPr>
            <a:picLocks noChangeAspect="1"/>
          </p:cNvPicPr>
          <p:nvPr/>
        </p:nvPicPr>
        <p:blipFill rotWithShape="1">
          <a:blip r:embed="rId9">
            <a:extLst>
              <a:ext uri="{28A0092B-C50C-407E-A947-70E740481C1C}">
                <a14:useLocalDpi xmlns:a14="http://schemas.microsoft.com/office/drawing/2010/main" val="0"/>
              </a:ext>
            </a:extLst>
          </a:blip>
          <a:srcRect l="6300" t="13310" r="21789" b="56541"/>
          <a:stretch/>
        </p:blipFill>
        <p:spPr>
          <a:xfrm>
            <a:off x="21727831" y="13242219"/>
            <a:ext cx="5402903" cy="2703862"/>
          </a:xfrm>
          <a:prstGeom prst="rect">
            <a:avLst/>
          </a:prstGeom>
        </p:spPr>
      </p:pic>
      <p:cxnSp>
        <p:nvCxnSpPr>
          <p:cNvPr id="24" name="Straight Connector 23"/>
          <p:cNvCxnSpPr/>
          <p:nvPr/>
        </p:nvCxnSpPr>
        <p:spPr>
          <a:xfrm flipH="1">
            <a:off x="22201036" y="10141102"/>
            <a:ext cx="2040058" cy="3204309"/>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24417084" y="10138687"/>
            <a:ext cx="2619260" cy="3206724"/>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20361927" y="15855891"/>
            <a:ext cx="8444996" cy="1754327"/>
          </a:xfrm>
          <a:prstGeom prst="rect">
            <a:avLst/>
          </a:prstGeom>
          <a:solidFill>
            <a:srgbClr val="FFFFFF"/>
          </a:solidFill>
        </p:spPr>
        <p:txBody>
          <a:bodyPr wrap="square" rtlCol="0">
            <a:spAutoFit/>
          </a:bodyPr>
          <a:lstStyle/>
          <a:p>
            <a:r>
              <a:rPr lang="en-US" sz="1800" b="1" dirty="0" smtClean="0">
                <a:solidFill>
                  <a:srgbClr val="000000"/>
                </a:solidFill>
              </a:rPr>
              <a:t>ABOVE: </a:t>
            </a:r>
            <a:r>
              <a:rPr lang="en-US" sz="1800" dirty="0" smtClean="0">
                <a:solidFill>
                  <a:srgbClr val="000000"/>
                </a:solidFill>
              </a:rPr>
              <a:t>Detected absorption at v = 4295 km/s in the TON1009 sightline with corresponding map of the absorber environment. </a:t>
            </a:r>
            <a:r>
              <a:rPr lang="en-US" sz="1800" b="1" dirty="0" smtClean="0">
                <a:solidFill>
                  <a:srgbClr val="000000"/>
                </a:solidFill>
              </a:rPr>
              <a:t>TOP: </a:t>
            </a:r>
            <a:r>
              <a:rPr lang="en-US" sz="1800" dirty="0" smtClean="0">
                <a:solidFill>
                  <a:srgbClr val="000000"/>
                </a:solidFill>
              </a:rPr>
              <a:t>All galaxies within 400 km/s of absorber and 500 </a:t>
            </a:r>
            <a:r>
              <a:rPr lang="en-US" sz="1800" dirty="0" err="1" smtClean="0">
                <a:solidFill>
                  <a:srgbClr val="000000"/>
                </a:solidFill>
              </a:rPr>
              <a:t>kpc</a:t>
            </a:r>
            <a:r>
              <a:rPr lang="en-US" sz="1800" dirty="0" smtClean="0">
                <a:solidFill>
                  <a:srgbClr val="000000"/>
                </a:solidFill>
              </a:rPr>
              <a:t> in physical impact parameter are included. </a:t>
            </a:r>
            <a:r>
              <a:rPr lang="en-US" sz="1800" dirty="0">
                <a:solidFill>
                  <a:srgbClr val="000000"/>
                </a:solidFill>
              </a:rPr>
              <a:t>Inclination, position angle and size of galaxies is illustrated by ellipse major/minor axis, orientation, and </a:t>
            </a:r>
            <a:r>
              <a:rPr lang="en-US" sz="1800" dirty="0" smtClean="0">
                <a:solidFill>
                  <a:srgbClr val="000000"/>
                </a:solidFill>
              </a:rPr>
              <a:t>relative size (actual size x6</a:t>
            </a:r>
            <a:r>
              <a:rPr lang="en-US" sz="1800" dirty="0">
                <a:solidFill>
                  <a:srgbClr val="000000"/>
                </a:solidFill>
              </a:rPr>
              <a:t>). Spiral type galaxies are solid ellipses, elliptical type are transparent, and unknowns are diamonds</a:t>
            </a:r>
            <a:r>
              <a:rPr lang="en-US" sz="1800" dirty="0" smtClean="0">
                <a:solidFill>
                  <a:srgbClr val="000000"/>
                </a:solidFill>
              </a:rPr>
              <a:t>.</a:t>
            </a:r>
            <a:endParaRPr lang="en-US" sz="1800" dirty="0">
              <a:solidFill>
                <a:srgbClr val="000000"/>
              </a:solidFill>
            </a:endParaRPr>
          </a:p>
        </p:txBody>
      </p:sp>
      <p:sp>
        <p:nvSpPr>
          <p:cNvPr id="42" name="TextBox 41"/>
          <p:cNvSpPr txBox="1"/>
          <p:nvPr/>
        </p:nvSpPr>
        <p:spPr>
          <a:xfrm>
            <a:off x="12982268" y="21814910"/>
            <a:ext cx="4746345" cy="7448192"/>
          </a:xfrm>
          <a:prstGeom prst="rect">
            <a:avLst/>
          </a:prstGeom>
          <a:noFill/>
        </p:spPr>
        <p:txBody>
          <a:bodyPr wrap="square" rtlCol="0">
            <a:spAutoFit/>
          </a:bodyPr>
          <a:lstStyle/>
          <a:p>
            <a:r>
              <a:rPr lang="en-US" sz="2200" b="1" dirty="0">
                <a:solidFill>
                  <a:srgbClr val="000000"/>
                </a:solidFill>
              </a:rPr>
              <a:t>ABOVE: </a:t>
            </a:r>
            <a:r>
              <a:rPr lang="en-US" sz="2200" dirty="0">
                <a:solidFill>
                  <a:srgbClr val="000000"/>
                </a:solidFill>
              </a:rPr>
              <a:t>Equivalent width plotted against impact parameter, not normalized by galaxy size. No significant correlation is seen, suggesting that the larger galaxies harbor larger concentrations of </a:t>
            </a:r>
            <a:r>
              <a:rPr lang="en-US" sz="2200" dirty="0" err="1">
                <a:solidFill>
                  <a:srgbClr val="000000"/>
                </a:solidFill>
              </a:rPr>
              <a:t>circumgalactic</a:t>
            </a:r>
            <a:r>
              <a:rPr lang="en-US" sz="2200" dirty="0">
                <a:solidFill>
                  <a:srgbClr val="000000"/>
                </a:solidFill>
              </a:rPr>
              <a:t> gas.</a:t>
            </a:r>
            <a:endParaRPr lang="en-US" sz="2200" b="1" dirty="0">
              <a:solidFill>
                <a:srgbClr val="000000"/>
              </a:solidFill>
            </a:endParaRPr>
          </a:p>
          <a:p>
            <a:endParaRPr lang="en-US" sz="2200" b="1" dirty="0" smtClean="0">
              <a:solidFill>
                <a:srgbClr val="000000"/>
              </a:solidFill>
            </a:endParaRPr>
          </a:p>
          <a:p>
            <a:r>
              <a:rPr lang="en-US" sz="2200" b="1" dirty="0" smtClean="0">
                <a:solidFill>
                  <a:srgbClr val="000000"/>
                </a:solidFill>
              </a:rPr>
              <a:t>LEFT:</a:t>
            </a:r>
            <a:r>
              <a:rPr lang="en-US" sz="2200" dirty="0" smtClean="0">
                <a:solidFill>
                  <a:srgbClr val="000000"/>
                </a:solidFill>
              </a:rPr>
              <a:t> The equivalent width of absorbers is plotted against the impact parameter to each associated galaxy, normalized by the galaxy size. Color indicates the velocity of each absorber relative to the galaxy. Marginal histograms show the distributions of impact parameters and equivalent widths (for all absorbers). Weakly absorbing systems occur at all impact parameters, however the average equivalent width clearly increases with decreasing impact parameter</a:t>
            </a:r>
            <a:r>
              <a:rPr lang="en-US" sz="2400" dirty="0" smtClean="0">
                <a:solidFill>
                  <a:srgbClr val="000000"/>
                </a:solidFill>
              </a:rPr>
              <a:t>.</a:t>
            </a:r>
          </a:p>
          <a:p>
            <a:endParaRPr lang="en-US" sz="2400" b="1" dirty="0">
              <a:solidFill>
                <a:srgbClr val="000000"/>
              </a:solidFill>
            </a:endParaRPr>
          </a:p>
          <a:p>
            <a:endParaRPr lang="en-US" sz="1200" b="1" dirty="0">
              <a:solidFill>
                <a:srgbClr val="000000"/>
              </a:solidFill>
            </a:endParaRPr>
          </a:p>
        </p:txBody>
      </p:sp>
      <p:sp>
        <p:nvSpPr>
          <p:cNvPr id="50" name="TextBox 49"/>
          <p:cNvSpPr txBox="1"/>
          <p:nvPr/>
        </p:nvSpPr>
        <p:spPr>
          <a:xfrm>
            <a:off x="18223555" y="26848775"/>
            <a:ext cx="10789247" cy="178510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200" b="1" dirty="0" smtClean="0">
                <a:solidFill>
                  <a:srgbClr val="000000"/>
                </a:solidFill>
              </a:rPr>
              <a:t>ABOVE:</a:t>
            </a:r>
            <a:r>
              <a:rPr lang="en-US" sz="2200" dirty="0" smtClean="0">
                <a:solidFill>
                  <a:srgbClr val="000000"/>
                </a:solidFill>
              </a:rPr>
              <a:t> Equivalent width plotted as a function of minor/major axis ratio. 33/45 absorbers appear to be associated with small axis ratio galaxies (b/a &lt; 0.6). This translates to 73% of absorbing systems occur near a galaxy with &gt;50</a:t>
            </a:r>
            <a:r>
              <a:rPr lang="en-US" sz="2200" dirty="0">
                <a:solidFill>
                  <a:srgbClr val="000000"/>
                </a:solidFill>
              </a:rPr>
              <a:t>°</a:t>
            </a:r>
            <a:r>
              <a:rPr lang="en-US" sz="2200" dirty="0" smtClean="0">
                <a:solidFill>
                  <a:srgbClr val="000000"/>
                </a:solidFill>
              </a:rPr>
              <a:t> inclination angle. We also notice a dichotomy between gas that is red </a:t>
            </a:r>
            <a:r>
              <a:rPr lang="en-US" sz="2200" dirty="0" err="1" smtClean="0">
                <a:solidFill>
                  <a:srgbClr val="000000"/>
                </a:solidFill>
              </a:rPr>
              <a:t>vs</a:t>
            </a:r>
            <a:r>
              <a:rPr lang="en-US" sz="2200" dirty="0" smtClean="0">
                <a:solidFill>
                  <a:srgbClr val="000000"/>
                </a:solidFill>
              </a:rPr>
              <a:t> blue shifted compared to the velocity of the associated galaxy (dashed black line). Average above line is </a:t>
            </a:r>
            <a:r>
              <a:rPr lang="en-US" sz="2200" i="1" dirty="0" smtClean="0">
                <a:solidFill>
                  <a:srgbClr val="000000"/>
                </a:solidFill>
              </a:rPr>
              <a:t>W =</a:t>
            </a:r>
            <a:r>
              <a:rPr lang="en-US" sz="2200" dirty="0" smtClean="0">
                <a:solidFill>
                  <a:srgbClr val="000000"/>
                </a:solidFill>
              </a:rPr>
              <a:t> 366 </a:t>
            </a:r>
            <a:r>
              <a:rPr lang="en-US" sz="2200" i="1" dirty="0" err="1" smtClean="0">
                <a:solidFill>
                  <a:srgbClr val="000000"/>
                </a:solidFill>
              </a:rPr>
              <a:t>mÅ</a:t>
            </a:r>
            <a:r>
              <a:rPr lang="en-US" sz="2200" dirty="0" smtClean="0">
                <a:solidFill>
                  <a:srgbClr val="000000"/>
                </a:solidFill>
              </a:rPr>
              <a:t>, average below is </a:t>
            </a:r>
            <a:r>
              <a:rPr lang="en-US" sz="2200" i="1" dirty="0" smtClean="0">
                <a:solidFill>
                  <a:srgbClr val="000000"/>
                </a:solidFill>
              </a:rPr>
              <a:t>W </a:t>
            </a:r>
            <a:r>
              <a:rPr lang="en-US" sz="2200" i="1" dirty="0">
                <a:solidFill>
                  <a:srgbClr val="000000"/>
                </a:solidFill>
              </a:rPr>
              <a:t>=</a:t>
            </a:r>
            <a:r>
              <a:rPr lang="en-US" sz="2200" dirty="0">
                <a:solidFill>
                  <a:srgbClr val="000000"/>
                </a:solidFill>
              </a:rPr>
              <a:t> </a:t>
            </a:r>
            <a:r>
              <a:rPr lang="en-US" sz="2200" dirty="0" smtClean="0">
                <a:solidFill>
                  <a:srgbClr val="000000"/>
                </a:solidFill>
              </a:rPr>
              <a:t> 192 </a:t>
            </a:r>
            <a:r>
              <a:rPr lang="en-US" sz="2200" i="1" dirty="0" err="1" smtClean="0">
                <a:solidFill>
                  <a:srgbClr val="000000"/>
                </a:solidFill>
              </a:rPr>
              <a:t>mÅ</a:t>
            </a:r>
            <a:r>
              <a:rPr lang="en-US" sz="2200" dirty="0" smtClean="0">
                <a:solidFill>
                  <a:srgbClr val="000000"/>
                </a:solidFill>
              </a:rPr>
              <a:t>.</a:t>
            </a:r>
          </a:p>
        </p:txBody>
      </p:sp>
      <p:sp>
        <p:nvSpPr>
          <p:cNvPr id="52" name="Round Single Corner Rectangle 51"/>
          <p:cNvSpPr/>
          <p:nvPr/>
        </p:nvSpPr>
        <p:spPr>
          <a:xfrm>
            <a:off x="1211385" y="29438141"/>
            <a:ext cx="13615416" cy="8274369"/>
          </a:xfrm>
          <a:prstGeom prst="round1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12082600" y="31507427"/>
            <a:ext cx="2522401" cy="4154983"/>
          </a:xfrm>
          <a:prstGeom prst="rect">
            <a:avLst/>
          </a:prstGeom>
          <a:noFill/>
        </p:spPr>
        <p:txBody>
          <a:bodyPr wrap="square" rtlCol="0">
            <a:spAutoFit/>
          </a:bodyPr>
          <a:lstStyle/>
          <a:p>
            <a:r>
              <a:rPr lang="en-US" sz="2200" b="1" dirty="0" smtClean="0">
                <a:solidFill>
                  <a:srgbClr val="000000"/>
                </a:solidFill>
              </a:rPr>
              <a:t>LEFT: </a:t>
            </a:r>
            <a:r>
              <a:rPr lang="en-US" sz="2200" dirty="0" smtClean="0">
                <a:solidFill>
                  <a:srgbClr val="000000"/>
                </a:solidFill>
              </a:rPr>
              <a:t>Distributions of galaxy inclinations. Red depicts galaxies nearby red shifted absorption, blue depicts galaxies nearby blue shifted absorption, and green for all nearby galaxies (</a:t>
            </a:r>
            <a:r>
              <a:rPr lang="en-US" sz="2200" dirty="0" err="1" smtClean="0">
                <a:solidFill>
                  <a:srgbClr val="000000"/>
                </a:solidFill>
              </a:rPr>
              <a:t>cz</a:t>
            </a:r>
            <a:r>
              <a:rPr lang="en-US" sz="2200" dirty="0" smtClean="0">
                <a:solidFill>
                  <a:srgbClr val="000000"/>
                </a:solidFill>
              </a:rPr>
              <a:t> &lt; 10000 km/s)</a:t>
            </a:r>
            <a:endParaRPr lang="en-US" sz="2200" b="1" dirty="0">
              <a:solidFill>
                <a:srgbClr val="000000"/>
              </a:solidFill>
            </a:endParaRPr>
          </a:p>
        </p:txBody>
      </p:sp>
      <p:sp>
        <p:nvSpPr>
          <p:cNvPr id="58" name="TextBox 57"/>
          <p:cNvSpPr txBox="1"/>
          <p:nvPr/>
        </p:nvSpPr>
        <p:spPr>
          <a:xfrm>
            <a:off x="15642818" y="29404215"/>
            <a:ext cx="5954730" cy="1200329"/>
          </a:xfrm>
          <a:prstGeom prst="rect">
            <a:avLst/>
          </a:prstGeom>
          <a:noFill/>
        </p:spPr>
        <p:txBody>
          <a:bodyPr wrap="square" rtlCol="0">
            <a:spAutoFit/>
          </a:bodyPr>
          <a:lstStyle/>
          <a:p>
            <a:r>
              <a:rPr lang="en-US" sz="7200" b="1" dirty="0" smtClean="0">
                <a:solidFill>
                  <a:srgbClr val="000000"/>
                </a:solidFill>
              </a:rPr>
              <a:t>CONCLUSIONS:</a:t>
            </a:r>
            <a:endParaRPr lang="en-US" sz="7200" b="1" dirty="0">
              <a:solidFill>
                <a:srgbClr val="000000"/>
              </a:solidFill>
            </a:endParaRPr>
          </a:p>
        </p:txBody>
      </p:sp>
      <p:sp>
        <p:nvSpPr>
          <p:cNvPr id="61" name="TextBox 60"/>
          <p:cNvSpPr txBox="1"/>
          <p:nvPr/>
        </p:nvSpPr>
        <p:spPr>
          <a:xfrm>
            <a:off x="15642818" y="30486185"/>
            <a:ext cx="13301334" cy="770980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SzPct val="85000"/>
              <a:buFont typeface="Arial"/>
              <a:buChar char="•"/>
            </a:pPr>
            <a:r>
              <a:rPr lang="en-US" sz="2700" u="none" baseline="0" dirty="0" smtClean="0">
                <a:solidFill>
                  <a:prstClr val="black"/>
                </a:solidFill>
              </a:rPr>
              <a:t>We measure 154 Ly</a:t>
            </a:r>
            <a:r>
              <a:rPr lang="en-US" sz="2700" dirty="0" smtClean="0">
                <a:solidFill>
                  <a:prstClr val="black"/>
                </a:solidFill>
              </a:rPr>
              <a:t>α</a:t>
            </a:r>
            <a:r>
              <a:rPr lang="en-US" sz="2700" u="none" baseline="0" dirty="0" smtClean="0">
                <a:solidFill>
                  <a:prstClr val="black"/>
                </a:solidFill>
              </a:rPr>
              <a:t> absorbing</a:t>
            </a:r>
            <a:r>
              <a:rPr lang="en-US" sz="2700" u="none" dirty="0" smtClean="0">
                <a:solidFill>
                  <a:prstClr val="black"/>
                </a:solidFill>
              </a:rPr>
              <a:t> systems in 35 QSO sightlines in the redshift range of 0-0.033 (</a:t>
            </a:r>
            <a:r>
              <a:rPr lang="en-US" sz="2700" u="none" dirty="0" err="1" smtClean="0">
                <a:solidFill>
                  <a:prstClr val="black"/>
                </a:solidFill>
              </a:rPr>
              <a:t>cz</a:t>
            </a:r>
            <a:r>
              <a:rPr lang="en-US" sz="2700" u="none" dirty="0" smtClean="0">
                <a:solidFill>
                  <a:prstClr val="black"/>
                </a:solidFill>
              </a:rPr>
              <a:t> = 0-10,000 km/s). 32% of absorbers can unambiguously be paired with a galaxy within 500 </a:t>
            </a:r>
            <a:r>
              <a:rPr lang="en-US" sz="2700" u="none" dirty="0" err="1" smtClean="0">
                <a:solidFill>
                  <a:prstClr val="black"/>
                </a:solidFill>
              </a:rPr>
              <a:t>kpc</a:t>
            </a:r>
            <a:r>
              <a:rPr lang="en-US" sz="2700" u="none" dirty="0" smtClean="0">
                <a:solidFill>
                  <a:prstClr val="black"/>
                </a:solidFill>
              </a:rPr>
              <a:t> and 400 km/s, and 51% reside in relative void.</a:t>
            </a:r>
            <a:endParaRPr lang="en-US" sz="2700" dirty="0" smtClean="0">
              <a:solidFill>
                <a:prstClr val="black"/>
              </a:solidFill>
            </a:endParaRPr>
          </a:p>
          <a:p>
            <a:pPr marL="285750" indent="-285750">
              <a:buSzPct val="85000"/>
              <a:buFont typeface="Arial"/>
              <a:buChar char="•"/>
            </a:pPr>
            <a:endParaRPr lang="en-US" sz="2700" dirty="0">
              <a:solidFill>
                <a:prstClr val="black"/>
              </a:solidFill>
            </a:endParaRPr>
          </a:p>
          <a:p>
            <a:pPr marL="285750" indent="-285750">
              <a:buSzPct val="85000"/>
              <a:buFont typeface="Arial"/>
              <a:buChar char="•"/>
            </a:pPr>
            <a:r>
              <a:rPr lang="en-US" sz="2700" dirty="0" smtClean="0">
                <a:solidFill>
                  <a:prstClr val="black"/>
                </a:solidFill>
              </a:rPr>
              <a:t>Lyα equivalent width </a:t>
            </a:r>
            <a:r>
              <a:rPr lang="en-US" sz="2700" i="1" dirty="0" smtClean="0">
                <a:solidFill>
                  <a:prstClr val="black"/>
                </a:solidFill>
              </a:rPr>
              <a:t>(W) </a:t>
            </a:r>
            <a:r>
              <a:rPr lang="en-US" sz="2700" dirty="0" smtClean="0">
                <a:solidFill>
                  <a:prstClr val="black"/>
                </a:solidFill>
              </a:rPr>
              <a:t>increases with decreasing impact parameter ONLY when normalized by galaxy size.</a:t>
            </a:r>
          </a:p>
          <a:p>
            <a:pPr>
              <a:buSzPct val="85000"/>
            </a:pPr>
            <a:endParaRPr lang="en-US" sz="2700" dirty="0">
              <a:solidFill>
                <a:prstClr val="black"/>
              </a:solidFill>
            </a:endParaRPr>
          </a:p>
          <a:p>
            <a:pPr marL="285750" indent="-285750">
              <a:buSzPct val="85000"/>
              <a:buFont typeface="Arial"/>
              <a:buChar char="•"/>
            </a:pPr>
            <a:r>
              <a:rPr lang="en-US" sz="2700" dirty="0" smtClean="0">
                <a:solidFill>
                  <a:prstClr val="black"/>
                </a:solidFill>
              </a:rPr>
              <a:t>73% of galaxies associated with Lyα absorption are highly inclined (&gt;50°).</a:t>
            </a:r>
          </a:p>
          <a:p>
            <a:pPr marL="285750" indent="-285750">
              <a:buSzPct val="85000"/>
              <a:buFont typeface="Arial"/>
              <a:buChar char="•"/>
            </a:pPr>
            <a:endParaRPr lang="en-US" sz="2700" dirty="0">
              <a:solidFill>
                <a:prstClr val="black"/>
              </a:solidFill>
            </a:endParaRPr>
          </a:p>
          <a:p>
            <a:pPr marL="285750" indent="-285750">
              <a:buSzPct val="85000"/>
              <a:buFont typeface="Arial"/>
              <a:buChar char="•"/>
            </a:pPr>
            <a:r>
              <a:rPr lang="en-US" sz="2700" dirty="0" smtClean="0">
                <a:solidFill>
                  <a:prstClr val="black"/>
                </a:solidFill>
              </a:rPr>
              <a:t>Red shifted absorbers (with respect to the associated galaxies) tend toward lower </a:t>
            </a:r>
            <a:r>
              <a:rPr lang="en-US" sz="2700" i="1" dirty="0" smtClean="0">
                <a:solidFill>
                  <a:prstClr val="black"/>
                </a:solidFill>
              </a:rPr>
              <a:t>W</a:t>
            </a:r>
            <a:r>
              <a:rPr lang="en-US" sz="2700" dirty="0" smtClean="0">
                <a:solidFill>
                  <a:prstClr val="black"/>
                </a:solidFill>
              </a:rPr>
              <a:t>.</a:t>
            </a:r>
          </a:p>
          <a:p>
            <a:pPr marL="742950" lvl="1" indent="-285750">
              <a:buSzPct val="85000"/>
              <a:buFont typeface="Arial"/>
              <a:buChar char="•"/>
            </a:pPr>
            <a:r>
              <a:rPr lang="en-US" sz="2700" dirty="0" smtClean="0">
                <a:solidFill>
                  <a:srgbClr val="000000"/>
                </a:solidFill>
              </a:rPr>
              <a:t>Average </a:t>
            </a:r>
            <a:r>
              <a:rPr lang="en-US" sz="2700" i="1" dirty="0" smtClean="0">
                <a:solidFill>
                  <a:srgbClr val="000000"/>
                </a:solidFill>
              </a:rPr>
              <a:t>W(red shifted) </a:t>
            </a:r>
            <a:r>
              <a:rPr lang="en-US" sz="2700" dirty="0" smtClean="0">
                <a:solidFill>
                  <a:srgbClr val="000000"/>
                </a:solidFill>
              </a:rPr>
              <a:t>= 192 </a:t>
            </a:r>
            <a:r>
              <a:rPr lang="en-US" sz="2700" i="1" dirty="0" err="1" smtClean="0">
                <a:solidFill>
                  <a:srgbClr val="000000"/>
                </a:solidFill>
              </a:rPr>
              <a:t>mÅ</a:t>
            </a:r>
            <a:endParaRPr lang="en-US" sz="2700" i="1" dirty="0" smtClean="0">
              <a:solidFill>
                <a:srgbClr val="000000"/>
              </a:solidFill>
            </a:endParaRPr>
          </a:p>
          <a:p>
            <a:pPr marL="742950" lvl="1" indent="-285750">
              <a:buSzPct val="85000"/>
              <a:buFont typeface="Arial"/>
              <a:buChar char="•"/>
            </a:pPr>
            <a:r>
              <a:rPr lang="en-US" sz="2700" dirty="0" smtClean="0">
                <a:solidFill>
                  <a:srgbClr val="000000"/>
                </a:solidFill>
              </a:rPr>
              <a:t>Average </a:t>
            </a:r>
            <a:r>
              <a:rPr lang="en-US" sz="2700" i="1" dirty="0" smtClean="0">
                <a:solidFill>
                  <a:srgbClr val="000000"/>
                </a:solidFill>
              </a:rPr>
              <a:t>W(blue shifted) </a:t>
            </a:r>
            <a:r>
              <a:rPr lang="en-US" sz="2700" dirty="0" smtClean="0">
                <a:solidFill>
                  <a:srgbClr val="000000"/>
                </a:solidFill>
              </a:rPr>
              <a:t>= 366 </a:t>
            </a:r>
            <a:r>
              <a:rPr lang="en-US" sz="2700" i="1" dirty="0" err="1" smtClean="0">
                <a:solidFill>
                  <a:srgbClr val="000000"/>
                </a:solidFill>
              </a:rPr>
              <a:t>mÅ</a:t>
            </a:r>
            <a:endParaRPr lang="en-US" sz="2700" i="1" dirty="0" smtClean="0">
              <a:solidFill>
                <a:srgbClr val="000000"/>
              </a:solidFill>
            </a:endParaRPr>
          </a:p>
          <a:p>
            <a:pPr marL="285750" indent="-285750">
              <a:buSzPct val="85000"/>
              <a:buFont typeface="Arial"/>
              <a:buChar char="•"/>
            </a:pPr>
            <a:endParaRPr lang="en-US" sz="2700" dirty="0" smtClean="0">
              <a:solidFill>
                <a:prstClr val="black"/>
              </a:solidFill>
            </a:endParaRPr>
          </a:p>
          <a:p>
            <a:pPr marL="285750" indent="-285750">
              <a:buSzPct val="85000"/>
              <a:buFont typeface="Arial"/>
              <a:buChar char="•"/>
            </a:pPr>
            <a:r>
              <a:rPr lang="en-US" sz="2700" dirty="0" smtClean="0">
                <a:solidFill>
                  <a:prstClr val="black"/>
                </a:solidFill>
              </a:rPr>
              <a:t>Slight preference for Lyα absorption along major axis - 68% of associated galaxies have azimuth angles &lt; 50°.</a:t>
            </a:r>
          </a:p>
          <a:p>
            <a:pPr marL="742950" lvl="1" indent="-285750">
              <a:buSzPct val="85000"/>
              <a:buFont typeface="Arial"/>
              <a:buChar char="•"/>
            </a:pPr>
            <a:r>
              <a:rPr lang="en-US" sz="2700" dirty="0" smtClean="0">
                <a:solidFill>
                  <a:prstClr val="black"/>
                </a:solidFill>
              </a:rPr>
              <a:t>Average azimuth = 42°</a:t>
            </a:r>
          </a:p>
          <a:p>
            <a:pPr marL="742950" lvl="1" indent="-285750">
              <a:buSzPct val="85000"/>
              <a:buFont typeface="Arial"/>
              <a:buChar char="•"/>
            </a:pPr>
            <a:r>
              <a:rPr lang="en-US" sz="2700" dirty="0">
                <a:solidFill>
                  <a:prstClr val="black"/>
                </a:solidFill>
              </a:rPr>
              <a:t>Median azimuth = </a:t>
            </a:r>
            <a:r>
              <a:rPr lang="en-US" sz="2700" dirty="0" smtClean="0">
                <a:solidFill>
                  <a:prstClr val="black"/>
                </a:solidFill>
              </a:rPr>
              <a:t>39°</a:t>
            </a:r>
          </a:p>
          <a:p>
            <a:pPr marL="285750" indent="-285750">
              <a:buFont typeface="Arial"/>
              <a:buChar char="•"/>
            </a:pPr>
            <a:endParaRPr lang="en-US" dirty="0">
              <a:solidFill>
                <a:prstClr val="black"/>
              </a:solidFill>
              <a:latin typeface="LucidaGrande"/>
            </a:endParaRPr>
          </a:p>
          <a:p>
            <a:endParaRPr lang="en-US" dirty="0" smtClean="0">
              <a:solidFill>
                <a:prstClr val="black"/>
              </a:solidFill>
              <a:latin typeface="LucidaGrande"/>
            </a:endParaRPr>
          </a:p>
        </p:txBody>
      </p:sp>
      <p:sp>
        <p:nvSpPr>
          <p:cNvPr id="14" name="Rectangle 13"/>
          <p:cNvSpPr/>
          <p:nvPr/>
        </p:nvSpPr>
        <p:spPr>
          <a:xfrm>
            <a:off x="7407779" y="31792356"/>
            <a:ext cx="621925" cy="30144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solidFill>
                <a:srgbClr val="FFFFFF"/>
              </a:solidFill>
            </a:endParaRPr>
          </a:p>
        </p:txBody>
      </p:sp>
      <p:sp>
        <p:nvSpPr>
          <p:cNvPr id="44" name="Rectangle 43"/>
          <p:cNvSpPr/>
          <p:nvPr/>
        </p:nvSpPr>
        <p:spPr>
          <a:xfrm>
            <a:off x="7421768" y="34416998"/>
            <a:ext cx="621925" cy="30144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solidFill>
                <a:srgbClr val="FFFFFF"/>
              </a:solidFill>
            </a:endParaRPr>
          </a:p>
        </p:txBody>
      </p:sp>
      <p:sp>
        <p:nvSpPr>
          <p:cNvPr id="47" name="Rectangle 46"/>
          <p:cNvSpPr/>
          <p:nvPr/>
        </p:nvSpPr>
        <p:spPr>
          <a:xfrm>
            <a:off x="7407779" y="37072646"/>
            <a:ext cx="621925" cy="30144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solidFill>
                <a:srgbClr val="FFFFFF"/>
              </a:solidFill>
            </a:endParaRPr>
          </a:p>
        </p:txBody>
      </p:sp>
      <p:pic>
        <p:nvPicPr>
          <p:cNvPr id="15" name="Picture 14" descr="hist(cos(inclination))_dif_final2_p1.pdf"/>
          <p:cNvPicPr>
            <a:picLocks/>
          </p:cNvPicPr>
          <p:nvPr/>
        </p:nvPicPr>
        <p:blipFill rotWithShape="1">
          <a:blip r:embed="rId10">
            <a:extLst>
              <a:ext uri="{28A0092B-C50C-407E-A947-70E740481C1C}">
                <a14:useLocalDpi xmlns:a14="http://schemas.microsoft.com/office/drawing/2010/main" val="0"/>
              </a:ext>
            </a:extLst>
          </a:blip>
          <a:srcRect l="7993" r="7934"/>
          <a:stretch/>
        </p:blipFill>
        <p:spPr>
          <a:xfrm>
            <a:off x="1972420" y="29652060"/>
            <a:ext cx="9993943" cy="2423160"/>
          </a:xfrm>
          <a:prstGeom prst="rect">
            <a:avLst/>
          </a:prstGeom>
        </p:spPr>
      </p:pic>
      <p:pic>
        <p:nvPicPr>
          <p:cNvPr id="19" name="Picture 18" descr="W_vs_inclination_final2.pdf"/>
          <p:cNvPicPr>
            <a:picLocks noChangeAspect="1"/>
          </p:cNvPicPr>
          <p:nvPr/>
        </p:nvPicPr>
        <p:blipFill rotWithShape="1">
          <a:blip r:embed="rId11">
            <a:extLst>
              <a:ext uri="{28A0092B-C50C-407E-A947-70E740481C1C}">
                <a14:useLocalDpi xmlns:a14="http://schemas.microsoft.com/office/drawing/2010/main" val="0"/>
              </a:ext>
            </a:extLst>
          </a:blip>
          <a:srcRect l="2527" t="7388" r="8294"/>
          <a:stretch/>
        </p:blipFill>
        <p:spPr>
          <a:xfrm>
            <a:off x="17661737" y="18625270"/>
            <a:ext cx="10739826" cy="8364964"/>
          </a:xfrm>
          <a:prstGeom prst="rect">
            <a:avLst/>
          </a:prstGeom>
        </p:spPr>
      </p:pic>
      <p:pic>
        <p:nvPicPr>
          <p:cNvPr id="17" name="Picture 16" descr="hist(cos(inclination))_dif_final2_p2.pdf"/>
          <p:cNvPicPr>
            <a:picLocks/>
          </p:cNvPicPr>
          <p:nvPr/>
        </p:nvPicPr>
        <p:blipFill rotWithShape="1">
          <a:blip r:embed="rId12">
            <a:extLst>
              <a:ext uri="{28A0092B-C50C-407E-A947-70E740481C1C}">
                <a14:useLocalDpi xmlns:a14="http://schemas.microsoft.com/office/drawing/2010/main" val="0"/>
              </a:ext>
            </a:extLst>
          </a:blip>
          <a:srcRect l="7993" r="7934"/>
          <a:stretch/>
        </p:blipFill>
        <p:spPr>
          <a:xfrm>
            <a:off x="1972420" y="32274551"/>
            <a:ext cx="9993943" cy="2423160"/>
          </a:xfrm>
          <a:prstGeom prst="rect">
            <a:avLst/>
          </a:prstGeom>
        </p:spPr>
      </p:pic>
      <p:pic>
        <p:nvPicPr>
          <p:cNvPr id="18" name="Picture 17" descr="hist(cos(inclination))_dif_final2_p3.pdf"/>
          <p:cNvPicPr>
            <a:picLocks/>
          </p:cNvPicPr>
          <p:nvPr/>
        </p:nvPicPr>
        <p:blipFill rotWithShape="1">
          <a:blip r:embed="rId13">
            <a:extLst>
              <a:ext uri="{28A0092B-C50C-407E-A947-70E740481C1C}">
                <a14:useLocalDpi xmlns:a14="http://schemas.microsoft.com/office/drawing/2010/main" val="0"/>
              </a:ext>
            </a:extLst>
          </a:blip>
          <a:srcRect l="3455" r="7064"/>
          <a:stretch/>
        </p:blipFill>
        <p:spPr>
          <a:xfrm>
            <a:off x="1411128" y="34907482"/>
            <a:ext cx="10656826" cy="2423160"/>
          </a:xfrm>
          <a:prstGeom prst="rect">
            <a:avLst/>
          </a:prstGeom>
        </p:spPr>
      </p:pic>
      <p:cxnSp>
        <p:nvCxnSpPr>
          <p:cNvPr id="51" name="Straight Connector 50"/>
          <p:cNvCxnSpPr/>
          <p:nvPr/>
        </p:nvCxnSpPr>
        <p:spPr>
          <a:xfrm flipV="1">
            <a:off x="23099174" y="22455696"/>
            <a:ext cx="5076905" cy="3573292"/>
          </a:xfrm>
          <a:prstGeom prst="line">
            <a:avLst/>
          </a:prstGeom>
          <a:ln w="28575" cmpd="sng">
            <a:solidFill>
              <a:schemeClr val="tx1">
                <a:alpha val="66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8" name="Picture 47" descr="W_vs_impact_final2.pdf"/>
          <p:cNvPicPr>
            <a:picLocks noChangeAspect="1"/>
          </p:cNvPicPr>
          <p:nvPr/>
        </p:nvPicPr>
        <p:blipFill rotWithShape="1">
          <a:blip r:embed="rId14">
            <a:extLst>
              <a:ext uri="{28A0092B-C50C-407E-A947-70E740481C1C}">
                <a14:useLocalDpi xmlns:a14="http://schemas.microsoft.com/office/drawing/2010/main" val="0"/>
              </a:ext>
            </a:extLst>
          </a:blip>
          <a:srcRect l="2712" t="7585" r="6966" b="1848"/>
          <a:stretch/>
        </p:blipFill>
        <p:spPr>
          <a:xfrm>
            <a:off x="13350000" y="18706638"/>
            <a:ext cx="4102641" cy="3085298"/>
          </a:xfrm>
          <a:prstGeom prst="rect">
            <a:avLst/>
          </a:prstGeom>
        </p:spPr>
      </p:pic>
      <p:pic>
        <p:nvPicPr>
          <p:cNvPr id="49" name="Picture 48" descr="W_vs_impact-diam_final2.pdf"/>
          <p:cNvPicPr>
            <a:picLocks noChangeAspect="1"/>
          </p:cNvPicPr>
          <p:nvPr/>
        </p:nvPicPr>
        <p:blipFill rotWithShape="1">
          <a:blip r:embed="rId15">
            <a:extLst>
              <a:ext uri="{28A0092B-C50C-407E-A947-70E740481C1C}">
                <a14:useLocalDpi xmlns:a14="http://schemas.microsoft.com/office/drawing/2010/main" val="0"/>
              </a:ext>
            </a:extLst>
          </a:blip>
          <a:srcRect l="3131" t="7122" r="8271" b="1919"/>
          <a:stretch/>
        </p:blipFill>
        <p:spPr>
          <a:xfrm>
            <a:off x="1411130" y="20337203"/>
            <a:ext cx="9787725" cy="7536415"/>
          </a:xfrm>
          <a:prstGeom prst="rect">
            <a:avLst/>
          </a:prstGeom>
        </p:spPr>
      </p:pic>
      <p:pic>
        <p:nvPicPr>
          <p:cNvPr id="54" name="Picture 53" descr="hist(lyaW)_final2.pdf"/>
          <p:cNvPicPr>
            <a:picLocks noChangeAspect="1"/>
          </p:cNvPicPr>
          <p:nvPr/>
        </p:nvPicPr>
        <p:blipFill rotWithShape="1">
          <a:blip r:embed="rId16">
            <a:extLst>
              <a:ext uri="{28A0092B-C50C-407E-A947-70E740481C1C}">
                <a14:useLocalDpi xmlns:a14="http://schemas.microsoft.com/office/drawing/2010/main" val="0"/>
              </a:ext>
            </a:extLst>
          </a:blip>
          <a:srcRect l="8032" t="9362" r="4385" b="5005"/>
          <a:stretch/>
        </p:blipFill>
        <p:spPr>
          <a:xfrm>
            <a:off x="11209877" y="20525123"/>
            <a:ext cx="1601709" cy="7090048"/>
          </a:xfrm>
          <a:prstGeom prst="rect">
            <a:avLst/>
          </a:prstGeom>
        </p:spPr>
      </p:pic>
      <p:pic>
        <p:nvPicPr>
          <p:cNvPr id="57" name="Picture 56" descr="hist(Impact)_final.pdf"/>
          <p:cNvPicPr>
            <a:picLocks noChangeAspect="1"/>
          </p:cNvPicPr>
          <p:nvPr/>
        </p:nvPicPr>
        <p:blipFill rotWithShape="1">
          <a:blip r:embed="rId17">
            <a:extLst>
              <a:ext uri="{28A0092B-C50C-407E-A947-70E740481C1C}">
                <a14:useLocalDpi xmlns:a14="http://schemas.microsoft.com/office/drawing/2010/main" val="0"/>
              </a:ext>
            </a:extLst>
          </a:blip>
          <a:srcRect l="8029" t="6035" r="9257" b="6319"/>
          <a:stretch/>
        </p:blipFill>
        <p:spPr>
          <a:xfrm>
            <a:off x="1972420" y="18748841"/>
            <a:ext cx="9119575" cy="1602865"/>
          </a:xfrm>
          <a:prstGeom prst="rect">
            <a:avLst/>
          </a:prstGeom>
        </p:spPr>
      </p:pic>
      <p:sp>
        <p:nvSpPr>
          <p:cNvPr id="62" name="TextBox 61"/>
          <p:cNvSpPr txBox="1"/>
          <p:nvPr/>
        </p:nvSpPr>
        <p:spPr>
          <a:xfrm>
            <a:off x="4787543" y="18796100"/>
            <a:ext cx="3734487" cy="446276"/>
          </a:xfrm>
          <a:prstGeom prst="rect">
            <a:avLst/>
          </a:prstGeom>
          <a:noFill/>
        </p:spPr>
        <p:txBody>
          <a:bodyPr wrap="square" rtlCol="0">
            <a:spAutoFit/>
          </a:bodyPr>
          <a:lstStyle/>
          <a:p>
            <a:r>
              <a:rPr lang="en-US" sz="2300" dirty="0" smtClean="0"/>
              <a:t>Impact parameter / Diameter</a:t>
            </a:r>
            <a:endParaRPr lang="en-US" sz="2300" dirty="0"/>
          </a:p>
        </p:txBody>
      </p:sp>
      <p:sp>
        <p:nvSpPr>
          <p:cNvPr id="67" name="TextBox 66"/>
          <p:cNvSpPr txBox="1"/>
          <p:nvPr/>
        </p:nvSpPr>
        <p:spPr>
          <a:xfrm>
            <a:off x="11425164" y="20562209"/>
            <a:ext cx="1520773" cy="446276"/>
          </a:xfrm>
          <a:prstGeom prst="rect">
            <a:avLst/>
          </a:prstGeom>
          <a:noFill/>
        </p:spPr>
        <p:txBody>
          <a:bodyPr wrap="square" rtlCol="0">
            <a:spAutoFit/>
          </a:bodyPr>
          <a:lstStyle/>
          <a:p>
            <a:r>
              <a:rPr lang="en-US" sz="2300" dirty="0" smtClean="0"/>
              <a:t>EW (</a:t>
            </a:r>
            <a:r>
              <a:rPr lang="en-US" sz="2300" i="1" dirty="0" err="1" smtClean="0">
                <a:solidFill>
                  <a:srgbClr val="000000"/>
                </a:solidFill>
              </a:rPr>
              <a:t>mÅ</a:t>
            </a:r>
            <a:r>
              <a:rPr lang="en-US" sz="2300" i="1" dirty="0" smtClean="0">
                <a:solidFill>
                  <a:srgbClr val="000000"/>
                </a:solidFill>
              </a:rPr>
              <a:t>)</a:t>
            </a:r>
            <a:endParaRPr lang="en-US" sz="2300" dirty="0"/>
          </a:p>
        </p:txBody>
      </p:sp>
      <p:sp>
        <p:nvSpPr>
          <p:cNvPr id="68" name="TextBox 67"/>
          <p:cNvSpPr txBox="1"/>
          <p:nvPr/>
        </p:nvSpPr>
        <p:spPr>
          <a:xfrm>
            <a:off x="1149430" y="37809490"/>
            <a:ext cx="28115557" cy="677108"/>
          </a:xfrm>
          <a:prstGeom prst="rect">
            <a:avLst/>
          </a:prstGeom>
          <a:noFill/>
        </p:spPr>
        <p:txBody>
          <a:bodyPr wrap="square" rtlCol="0">
            <a:spAutoFit/>
          </a:bodyPr>
          <a:lstStyle/>
          <a:p>
            <a:r>
              <a:rPr lang="en-US" sz="1300" dirty="0" smtClean="0">
                <a:solidFill>
                  <a:srgbClr val="FFFFFF"/>
                </a:solidFill>
              </a:rPr>
              <a:t>Acknowledgements:  </a:t>
            </a:r>
            <a:r>
              <a:rPr lang="en-US" sz="1300" dirty="0">
                <a:solidFill>
                  <a:srgbClr val="FFFFFF"/>
                </a:solidFill>
              </a:rPr>
              <a:t>This research has made use of the NASA/IPAC Extragalactic Database (NED) which is operated by the Jet Propulsion Laboratory, California Institute of Technology, under contract with the National Aeronautics and Space Administration</a:t>
            </a:r>
            <a:r>
              <a:rPr lang="en-US" sz="1300" dirty="0" smtClean="0">
                <a:solidFill>
                  <a:srgbClr val="FFFFFF"/>
                </a:solidFill>
              </a:rPr>
              <a:t>.</a:t>
            </a:r>
          </a:p>
          <a:p>
            <a:r>
              <a:rPr lang="en-US" sz="1300" dirty="0" smtClean="0">
                <a:solidFill>
                  <a:srgbClr val="FFFFFF"/>
                </a:solidFill>
              </a:rPr>
              <a:t>References: </a:t>
            </a:r>
            <a:r>
              <a:rPr lang="tr-TR" sz="1300" dirty="0" err="1" smtClean="0">
                <a:solidFill>
                  <a:srgbClr val="FFFFFF"/>
                </a:solidFill>
              </a:rPr>
              <a:t>Danforth</a:t>
            </a:r>
            <a:r>
              <a:rPr lang="tr-TR" sz="1300" dirty="0" smtClean="0">
                <a:solidFill>
                  <a:srgbClr val="FFFFFF"/>
                </a:solidFill>
              </a:rPr>
              <a:t> et al. 2014, </a:t>
            </a:r>
            <a:r>
              <a:rPr lang="en-US" sz="1300" dirty="0" smtClean="0">
                <a:solidFill>
                  <a:srgbClr val="FFFFFF"/>
                </a:solidFill>
              </a:rPr>
              <a:t>arXiv1402.2655D; </a:t>
            </a:r>
            <a:r>
              <a:rPr lang="pl-PL" sz="1300" dirty="0">
                <a:solidFill>
                  <a:srgbClr val="FFFFFF"/>
                </a:solidFill>
              </a:rPr>
              <a:t>Kacprzak, G.G., et al. 2012, </a:t>
            </a:r>
            <a:r>
              <a:rPr lang="pl-PL" sz="1300" dirty="0" err="1">
                <a:solidFill>
                  <a:srgbClr val="FFFFFF"/>
                </a:solidFill>
              </a:rPr>
              <a:t>ApJL</a:t>
            </a:r>
            <a:r>
              <a:rPr lang="pl-PL" sz="1300" dirty="0">
                <a:solidFill>
                  <a:srgbClr val="FFFFFF"/>
                </a:solidFill>
              </a:rPr>
              <a:t>, 760, </a:t>
            </a:r>
            <a:r>
              <a:rPr lang="pl-PL" sz="1300" dirty="0" smtClean="0">
                <a:solidFill>
                  <a:srgbClr val="FFFFFF"/>
                </a:solidFill>
              </a:rPr>
              <a:t>L7; </a:t>
            </a:r>
            <a:r>
              <a:rPr lang="da-DK" sz="1300" dirty="0" err="1" smtClean="0">
                <a:solidFill>
                  <a:srgbClr val="FFFFFF"/>
                </a:solidFill>
              </a:rPr>
              <a:t>McLin</a:t>
            </a:r>
            <a:r>
              <a:rPr lang="da-DK" sz="1300" dirty="0">
                <a:solidFill>
                  <a:srgbClr val="FFFFFF"/>
                </a:solidFill>
              </a:rPr>
              <a:t>, K.  et al. 2002, </a:t>
            </a:r>
            <a:r>
              <a:rPr lang="da-DK" sz="1300" dirty="0" err="1">
                <a:solidFill>
                  <a:srgbClr val="FFFFFF"/>
                </a:solidFill>
              </a:rPr>
              <a:t>ApJL</a:t>
            </a:r>
            <a:r>
              <a:rPr lang="da-DK" sz="1300" dirty="0">
                <a:solidFill>
                  <a:srgbClr val="FFFFFF"/>
                </a:solidFill>
              </a:rPr>
              <a:t>, 574, </a:t>
            </a:r>
            <a:r>
              <a:rPr lang="da-DK" sz="1300" dirty="0" smtClean="0">
                <a:solidFill>
                  <a:srgbClr val="FFFFFF"/>
                </a:solidFill>
              </a:rPr>
              <a:t>L115; </a:t>
            </a:r>
            <a:r>
              <a:rPr lang="nb-NO" sz="1300" dirty="0" err="1">
                <a:solidFill>
                  <a:srgbClr val="FFFFFF"/>
                </a:solidFill>
              </a:rPr>
              <a:t>Oppenheimer</a:t>
            </a:r>
            <a:r>
              <a:rPr lang="nb-NO" sz="1300" dirty="0">
                <a:solidFill>
                  <a:srgbClr val="FFFFFF"/>
                </a:solidFill>
              </a:rPr>
              <a:t>, B.D. et al. 2012, MNRAS, 420, </a:t>
            </a:r>
            <a:r>
              <a:rPr lang="nb-NO" sz="1300" dirty="0" smtClean="0">
                <a:solidFill>
                  <a:srgbClr val="FFFFFF"/>
                </a:solidFill>
              </a:rPr>
              <a:t>829</a:t>
            </a:r>
            <a:r>
              <a:rPr lang="da-DK" sz="1300" dirty="0" smtClean="0">
                <a:solidFill>
                  <a:srgbClr val="FFFFFF"/>
                </a:solidFill>
              </a:rPr>
              <a:t>; </a:t>
            </a:r>
            <a:r>
              <a:rPr lang="pl-PL" sz="1300" dirty="0">
                <a:solidFill>
                  <a:srgbClr val="FFFFFF"/>
                </a:solidFill>
              </a:rPr>
              <a:t>; </a:t>
            </a:r>
            <a:r>
              <a:rPr lang="sv-SE" sz="1300" dirty="0" err="1">
                <a:solidFill>
                  <a:srgbClr val="FFFFFF"/>
                </a:solidFill>
              </a:rPr>
              <a:t>Prochaska</a:t>
            </a:r>
            <a:r>
              <a:rPr lang="sv-SE" sz="1300" dirty="0">
                <a:solidFill>
                  <a:srgbClr val="FFFFFF"/>
                </a:solidFill>
              </a:rPr>
              <a:t>, J.X. 2011, </a:t>
            </a:r>
            <a:r>
              <a:rPr lang="sv-SE" sz="1300" dirty="0" err="1">
                <a:solidFill>
                  <a:srgbClr val="FFFFFF"/>
                </a:solidFill>
              </a:rPr>
              <a:t>ApJ</a:t>
            </a:r>
            <a:r>
              <a:rPr lang="sv-SE" sz="1300" dirty="0">
                <a:solidFill>
                  <a:srgbClr val="FFFFFF"/>
                </a:solidFill>
              </a:rPr>
              <a:t>, 740, p.91; </a:t>
            </a:r>
            <a:r>
              <a:rPr lang="da-DK" sz="1300" dirty="0" err="1">
                <a:solidFill>
                  <a:srgbClr val="FFFFFF"/>
                </a:solidFill>
              </a:rPr>
              <a:t>Rudie</a:t>
            </a:r>
            <a:r>
              <a:rPr lang="da-DK" sz="1300" dirty="0">
                <a:solidFill>
                  <a:srgbClr val="FFFFFF"/>
                </a:solidFill>
              </a:rPr>
              <a:t>, G.C., et al. 2012, </a:t>
            </a:r>
            <a:r>
              <a:rPr lang="da-DK" sz="1300" dirty="0" err="1">
                <a:solidFill>
                  <a:srgbClr val="FFFFFF"/>
                </a:solidFill>
              </a:rPr>
              <a:t>ApJ</a:t>
            </a:r>
            <a:r>
              <a:rPr lang="da-DK" sz="1300" dirty="0">
                <a:solidFill>
                  <a:srgbClr val="FFFFFF"/>
                </a:solidFill>
              </a:rPr>
              <a:t>, 750, p.67; </a:t>
            </a:r>
            <a:r>
              <a:rPr lang="en-US" sz="1300" dirty="0" smtClean="0">
                <a:solidFill>
                  <a:srgbClr val="FFFFFF"/>
                </a:solidFill>
              </a:rPr>
              <a:t>Shull</a:t>
            </a:r>
            <a:r>
              <a:rPr lang="en-US" sz="1300" dirty="0">
                <a:solidFill>
                  <a:srgbClr val="FFFFFF"/>
                </a:solidFill>
              </a:rPr>
              <a:t>, J.M., Smith, </a:t>
            </a:r>
            <a:r>
              <a:rPr lang="en-US" sz="1300" dirty="0" smtClean="0">
                <a:solidFill>
                  <a:srgbClr val="FFFFFF"/>
                </a:solidFill>
              </a:rPr>
              <a:t>B.D</a:t>
            </a:r>
            <a:r>
              <a:rPr lang="en-US" sz="1300" dirty="0">
                <a:solidFill>
                  <a:srgbClr val="FFFFFF"/>
                </a:solidFill>
              </a:rPr>
              <a:t>., </a:t>
            </a:r>
            <a:r>
              <a:rPr lang="en-US" sz="1300" dirty="0" smtClean="0">
                <a:solidFill>
                  <a:srgbClr val="FFFFFF"/>
                </a:solidFill>
              </a:rPr>
              <a:t>&amp; </a:t>
            </a:r>
            <a:r>
              <a:rPr lang="en-US" sz="1300" dirty="0">
                <a:solidFill>
                  <a:srgbClr val="FFFFFF"/>
                </a:solidFill>
              </a:rPr>
              <a:t>Danforth, C.W. 2012, </a:t>
            </a:r>
            <a:r>
              <a:rPr lang="en-US" sz="1300" dirty="0" err="1">
                <a:solidFill>
                  <a:srgbClr val="FFFFFF"/>
                </a:solidFill>
              </a:rPr>
              <a:t>ApJ</a:t>
            </a:r>
            <a:r>
              <a:rPr lang="en-US" sz="1300" dirty="0">
                <a:solidFill>
                  <a:srgbClr val="FFFFFF"/>
                </a:solidFill>
              </a:rPr>
              <a:t> 759, </a:t>
            </a:r>
            <a:r>
              <a:rPr lang="en-US" sz="1300" dirty="0" smtClean="0">
                <a:solidFill>
                  <a:srgbClr val="FFFFFF"/>
                </a:solidFill>
              </a:rPr>
              <a:t>23; </a:t>
            </a:r>
            <a:r>
              <a:rPr lang="da-DK" sz="1300" dirty="0" err="1">
                <a:solidFill>
                  <a:srgbClr val="FFFFFF"/>
                </a:solidFill>
              </a:rPr>
              <a:t>Tully</a:t>
            </a:r>
            <a:r>
              <a:rPr lang="da-DK" sz="1300" dirty="0">
                <a:solidFill>
                  <a:srgbClr val="FFFFFF"/>
                </a:solidFill>
              </a:rPr>
              <a:t>, R.B. et al. 2013, AJ, 146, 86; </a:t>
            </a:r>
            <a:r>
              <a:rPr lang="tr-TR" sz="1300" dirty="0" err="1" smtClean="0">
                <a:solidFill>
                  <a:srgbClr val="FFFFFF"/>
                </a:solidFill>
              </a:rPr>
              <a:t>Wakker</a:t>
            </a:r>
            <a:r>
              <a:rPr lang="tr-TR" sz="1300" dirty="0" smtClean="0">
                <a:solidFill>
                  <a:srgbClr val="FFFFFF"/>
                </a:solidFill>
              </a:rPr>
              <a:t> </a:t>
            </a:r>
            <a:r>
              <a:rPr lang="tr-TR" sz="1300" dirty="0">
                <a:solidFill>
                  <a:srgbClr val="FFFFFF"/>
                </a:solidFill>
              </a:rPr>
              <a:t>B.P. &amp; </a:t>
            </a:r>
            <a:r>
              <a:rPr lang="tr-TR" sz="1300" dirty="0" err="1">
                <a:solidFill>
                  <a:srgbClr val="FFFFFF"/>
                </a:solidFill>
              </a:rPr>
              <a:t>Savage</a:t>
            </a:r>
            <a:r>
              <a:rPr lang="tr-TR" sz="1300" dirty="0">
                <a:solidFill>
                  <a:srgbClr val="FFFFFF"/>
                </a:solidFill>
              </a:rPr>
              <a:t> B.D. 2009, </a:t>
            </a:r>
            <a:r>
              <a:rPr lang="tr-TR" sz="1300" dirty="0" err="1">
                <a:solidFill>
                  <a:srgbClr val="FFFFFF"/>
                </a:solidFill>
              </a:rPr>
              <a:t>ApJs</a:t>
            </a:r>
            <a:r>
              <a:rPr lang="tr-TR" sz="1300" dirty="0">
                <a:solidFill>
                  <a:srgbClr val="FFFFFF"/>
                </a:solidFill>
              </a:rPr>
              <a:t>, 182, p.</a:t>
            </a:r>
            <a:r>
              <a:rPr lang="tr-TR" sz="1300" dirty="0" smtClean="0">
                <a:solidFill>
                  <a:srgbClr val="FFFFFF"/>
                </a:solidFill>
              </a:rPr>
              <a:t>378</a:t>
            </a:r>
            <a:endParaRPr lang="en-US" sz="1300" dirty="0">
              <a:solidFill>
                <a:srgbClr val="FFFFFF"/>
              </a:solidFill>
            </a:endParaRPr>
          </a:p>
          <a:p>
            <a:endParaRPr lang="en-US" sz="1200" dirty="0">
              <a:solidFill>
                <a:srgbClr val="FFFFFF"/>
              </a:solidFill>
            </a:endParaRPr>
          </a:p>
        </p:txBody>
      </p:sp>
    </p:spTree>
    <p:extLst>
      <p:ext uri="{BB962C8B-B14F-4D97-AF65-F5344CB8AC3E}">
        <p14:creationId xmlns:p14="http://schemas.microsoft.com/office/powerpoint/2010/main" val="1891372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2122</TotalTime>
  <Words>938</Words>
  <Application>Microsoft Macintosh PowerPoint</Application>
  <PresentationFormat>Custom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French</dc:creator>
  <cp:lastModifiedBy>David French</cp:lastModifiedBy>
  <cp:revision>83</cp:revision>
  <dcterms:created xsi:type="dcterms:W3CDTF">2014-12-31T04:52:38Z</dcterms:created>
  <dcterms:modified xsi:type="dcterms:W3CDTF">2016-07-15T20:25:24Z</dcterms:modified>
</cp:coreProperties>
</file>