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p:restoredLeft sz="15620"/>
    <p:restoredTop sz="94660"/>
  </p:normalViewPr>
  <p:slideViewPr>
    <p:cSldViewPr snapToGrid="0" snapToObjects="1">
      <p:cViewPr>
        <p:scale>
          <a:sx n="103" d="100"/>
          <a:sy n="103" d="100"/>
        </p:scale>
        <p:origin x="-2000" y="2232"/>
      </p:cViewPr>
      <p:guideLst>
        <p:guide orient="horz" pos="31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2"/>
            <a:ext cx="5829300" cy="212336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D505C8-1C32-724E-8348-E49784DCF026}" type="datetimeFigureOut">
              <a:rPr lang="en-US" smtClean="0"/>
              <a:t>9/11/14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390630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505C8-1C32-724E-8348-E49784DCF026}" type="datetimeFigureOut">
              <a:rPr lang="en-US" smtClean="0"/>
              <a:t>9/11/14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4019485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96700"/>
            <a:ext cx="1543050" cy="845220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96700"/>
            <a:ext cx="4514850" cy="845220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505C8-1C32-724E-8348-E49784DCF026}" type="datetimeFigureOut">
              <a:rPr lang="en-US" smtClean="0"/>
              <a:t>9/11/14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671351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505C8-1C32-724E-8348-E49784DCF026}" type="datetimeFigureOut">
              <a:rPr lang="en-US" smtClean="0"/>
              <a:t>9/11/14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4037954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D505C8-1C32-724E-8348-E49784DCF026}" type="datetimeFigureOut">
              <a:rPr lang="en-US" smtClean="0"/>
              <a:t>9/11/14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4227112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D505C8-1C32-724E-8348-E49784DCF026}" type="datetimeFigureOut">
              <a:rPr lang="en-US" smtClean="0"/>
              <a:t>9/11/14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859275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D505C8-1C32-724E-8348-E49784DCF026}" type="datetimeFigureOut">
              <a:rPr lang="en-US" smtClean="0"/>
              <a:t>9/11/14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114285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D505C8-1C32-724E-8348-E49784DCF026}" type="datetimeFigureOut">
              <a:rPr lang="en-US" smtClean="0"/>
              <a:t>9/11/14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1977470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505C8-1C32-724E-8348-E49784DCF026}" type="datetimeFigureOut">
              <a:rPr lang="en-US" smtClean="0"/>
              <a:t>9/11/14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2569894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D505C8-1C32-724E-8348-E49784DCF026}" type="datetimeFigureOut">
              <a:rPr lang="en-US" smtClean="0"/>
              <a:t>9/11/14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3603034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D505C8-1C32-724E-8348-E49784DCF026}" type="datetimeFigureOut">
              <a:rPr lang="en-US" smtClean="0"/>
              <a:t>9/11/14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7915285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F9D505C8-1C32-724E-8348-E49784DCF026}" type="datetimeFigureOut">
              <a:rPr lang="en-US" smtClean="0"/>
              <a:t>9/11/14</a:t>
            </a:fld>
            <a:endParaRPr lang="en-US"/>
          </a:p>
        </p:txBody>
      </p:sp>
      <p:sp>
        <p:nvSpPr>
          <p:cNvPr id="5" name="Footer Placeholder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552BAB20-4F03-FC44-A0CB-1C48BC0F3A5E}" type="slidenum">
              <a:rPr lang="en-US" smtClean="0"/>
              <a:t>‹#›</a:t>
            </a:fld>
            <a:endParaRPr lang="en-US"/>
          </a:p>
        </p:txBody>
      </p:sp>
    </p:spTree>
    <p:extLst>
      <p:ext uri="{BB962C8B-B14F-4D97-AF65-F5344CB8AC3E}">
        <p14:creationId xmlns:p14="http://schemas.microsoft.com/office/powerpoint/2010/main" val="216109740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emf"/><Relationship Id="rId3"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emf"/><Relationship Id="rId3" Type="http://schemas.openxmlformats.org/officeDocument/2006/relationships/image" Target="../media/image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emf"/><Relationship Id="rId3"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4382" y="204829"/>
            <a:ext cx="6371436" cy="9422094"/>
          </a:xfrm>
          <a:prstGeom prst="round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29" name="TextBox 28"/>
          <p:cNvSpPr txBox="1"/>
          <p:nvPr/>
        </p:nvSpPr>
        <p:spPr>
          <a:xfrm>
            <a:off x="915023" y="279543"/>
            <a:ext cx="5097982" cy="1938992"/>
          </a:xfrm>
          <a:prstGeom prst="rect">
            <a:avLst/>
          </a:prstGeom>
          <a:noFill/>
        </p:spPr>
        <p:txBody>
          <a:bodyPr wrap="square" rtlCol="0">
            <a:spAutoFit/>
          </a:bodyPr>
          <a:lstStyle/>
          <a:p>
            <a:pPr algn="ctr"/>
            <a:r>
              <a:rPr lang="en-US" sz="4000" dirty="0" smtClean="0">
                <a:solidFill>
                  <a:srgbClr val="000000"/>
                </a:solidFill>
              </a:rPr>
              <a:t>How are </a:t>
            </a:r>
            <a:r>
              <a:rPr lang="en-US" sz="4000" dirty="0" err="1" smtClean="0">
                <a:solidFill>
                  <a:srgbClr val="000000"/>
                </a:solidFill>
              </a:rPr>
              <a:t>Lya</a:t>
            </a:r>
            <a:r>
              <a:rPr lang="en-US" sz="4000" dirty="0" smtClean="0">
                <a:solidFill>
                  <a:srgbClr val="000000"/>
                </a:solidFill>
              </a:rPr>
              <a:t> absorbers distributed around galaxies?</a:t>
            </a:r>
            <a:endParaRPr lang="en-US" sz="4000" dirty="0">
              <a:solidFill>
                <a:srgbClr val="000000"/>
              </a:solidFill>
            </a:endParaRPr>
          </a:p>
        </p:txBody>
      </p:sp>
      <p:sp>
        <p:nvSpPr>
          <p:cNvPr id="30" name="TextBox 29"/>
          <p:cNvSpPr txBox="1"/>
          <p:nvPr/>
        </p:nvSpPr>
        <p:spPr>
          <a:xfrm>
            <a:off x="728283" y="3567369"/>
            <a:ext cx="5284722" cy="4247317"/>
          </a:xfrm>
          <a:prstGeom prst="rect">
            <a:avLst/>
          </a:prstGeom>
          <a:noFill/>
        </p:spPr>
        <p:txBody>
          <a:bodyPr wrap="square" rtlCol="0">
            <a:spAutoFit/>
          </a:bodyPr>
          <a:lstStyle/>
          <a:p>
            <a:r>
              <a:rPr lang="en-US" u="none" baseline="0" dirty="0" smtClean="0">
                <a:solidFill>
                  <a:prstClr val="black"/>
                </a:solidFill>
                <a:latin typeface="LucidaGrande"/>
              </a:rPr>
              <a:t>Understanding the distribution of gas around galaxies provides key insights to the mechanisms of accretion and feedback, and are necessary to create a cohesive theory of galaxy evolution. We are conducting a large survey of </a:t>
            </a:r>
            <a:r>
              <a:rPr lang="en-US" u="none" baseline="0" dirty="0" err="1" smtClean="0">
                <a:solidFill>
                  <a:prstClr val="black"/>
                </a:solidFill>
                <a:latin typeface="LucidaGrande"/>
              </a:rPr>
              <a:t>Lya</a:t>
            </a:r>
            <a:r>
              <a:rPr lang="en-US" u="none" baseline="0" dirty="0" smtClean="0">
                <a:solidFill>
                  <a:prstClr val="black"/>
                </a:solidFill>
                <a:latin typeface="LucidaGrande"/>
              </a:rPr>
              <a:t> absorbers as a function of galaxy environment in the nearby universe (</a:t>
            </a:r>
            <a:r>
              <a:rPr lang="en-US" u="none" baseline="0" dirty="0" err="1" smtClean="0">
                <a:solidFill>
                  <a:prstClr val="black"/>
                </a:solidFill>
                <a:latin typeface="LucidaGrande"/>
              </a:rPr>
              <a:t>cz</a:t>
            </a:r>
            <a:r>
              <a:rPr lang="en-US" u="none" baseline="0" dirty="0" smtClean="0">
                <a:solidFill>
                  <a:prstClr val="black"/>
                </a:solidFill>
                <a:latin typeface="LucidaGrande"/>
              </a:rPr>
              <a:t> &lt;= 10,000 km/s) using archival QSO spectra from the Cosmic Origins Spectrograph (COS) on HST. There are currently over 250 QSO sightlines available, and we present preliminary results from an initial sample of 20 target sightlines chosen for their proximity to large, well studied galaxies. </a:t>
            </a:r>
            <a:endParaRPr lang="en-US" dirty="0"/>
          </a:p>
        </p:txBody>
      </p:sp>
      <p:sp>
        <p:nvSpPr>
          <p:cNvPr id="31" name="TextBox 30"/>
          <p:cNvSpPr txBox="1"/>
          <p:nvPr/>
        </p:nvSpPr>
        <p:spPr>
          <a:xfrm>
            <a:off x="1680654" y="2376239"/>
            <a:ext cx="3286611" cy="369332"/>
          </a:xfrm>
          <a:prstGeom prst="rect">
            <a:avLst/>
          </a:prstGeom>
          <a:noFill/>
        </p:spPr>
        <p:txBody>
          <a:bodyPr wrap="square" rtlCol="0">
            <a:spAutoFit/>
          </a:bodyPr>
          <a:lstStyle/>
          <a:p>
            <a:r>
              <a:rPr lang="en-US" dirty="0" smtClean="0">
                <a:solidFill>
                  <a:srgbClr val="000000"/>
                </a:solidFill>
              </a:rPr>
              <a:t>David M. French</a:t>
            </a:r>
            <a:r>
              <a:rPr lang="en-US" baseline="30000" dirty="0" smtClean="0">
                <a:solidFill>
                  <a:srgbClr val="000000"/>
                </a:solidFill>
              </a:rPr>
              <a:t>1</a:t>
            </a:r>
            <a:r>
              <a:rPr lang="en-US" dirty="0" smtClean="0">
                <a:solidFill>
                  <a:srgbClr val="000000"/>
                </a:solidFill>
              </a:rPr>
              <a:t> Bart Wakker</a:t>
            </a:r>
            <a:r>
              <a:rPr lang="en-US" baseline="30000" dirty="0" smtClean="0">
                <a:solidFill>
                  <a:srgbClr val="000000"/>
                </a:solidFill>
              </a:rPr>
              <a:t>1</a:t>
            </a:r>
            <a:endParaRPr lang="en-US" dirty="0">
              <a:solidFill>
                <a:srgbClr val="000000"/>
              </a:solidFill>
            </a:endParaRPr>
          </a:p>
        </p:txBody>
      </p:sp>
      <p:sp>
        <p:nvSpPr>
          <p:cNvPr id="32" name="TextBox 31"/>
          <p:cNvSpPr txBox="1"/>
          <p:nvPr/>
        </p:nvSpPr>
        <p:spPr>
          <a:xfrm>
            <a:off x="915022" y="2747679"/>
            <a:ext cx="4836548" cy="276999"/>
          </a:xfrm>
          <a:prstGeom prst="rect">
            <a:avLst/>
          </a:prstGeom>
          <a:noFill/>
        </p:spPr>
        <p:txBody>
          <a:bodyPr wrap="square" rtlCol="0">
            <a:spAutoFit/>
          </a:bodyPr>
          <a:lstStyle/>
          <a:p>
            <a:pPr algn="ctr"/>
            <a:r>
              <a:rPr lang="en-US" sz="1200" u="none" baseline="0" dirty="0" smtClean="0">
                <a:solidFill>
                  <a:prstClr val="black"/>
                </a:solidFill>
                <a:latin typeface="LucidaGrande"/>
              </a:rPr>
              <a:t>1: University of Wisconsin -Madison, USA</a:t>
            </a:r>
            <a:endParaRPr lang="en-US" sz="1200" dirty="0"/>
          </a:p>
        </p:txBody>
      </p:sp>
      <p:sp>
        <p:nvSpPr>
          <p:cNvPr id="33" name="TextBox 32"/>
          <p:cNvSpPr txBox="1"/>
          <p:nvPr/>
        </p:nvSpPr>
        <p:spPr>
          <a:xfrm>
            <a:off x="728282" y="3119120"/>
            <a:ext cx="2483633" cy="400110"/>
          </a:xfrm>
          <a:prstGeom prst="rect">
            <a:avLst/>
          </a:prstGeom>
          <a:noFill/>
        </p:spPr>
        <p:txBody>
          <a:bodyPr wrap="square" rtlCol="0">
            <a:spAutoFit/>
          </a:bodyPr>
          <a:lstStyle/>
          <a:p>
            <a:r>
              <a:rPr lang="en-US" sz="2000" b="1" dirty="0" smtClean="0">
                <a:solidFill>
                  <a:srgbClr val="000000"/>
                </a:solidFill>
              </a:rPr>
              <a:t>Abstract:</a:t>
            </a:r>
            <a:endParaRPr lang="en-US" sz="2000" b="1" dirty="0">
              <a:solidFill>
                <a:srgbClr val="000000"/>
              </a:solidFill>
            </a:endParaRPr>
          </a:p>
        </p:txBody>
      </p:sp>
      <p:pic>
        <p:nvPicPr>
          <p:cNvPr id="34" name="Picture 33"/>
          <p:cNvPicPr>
            <a:picLocks noChangeAspect="1"/>
          </p:cNvPicPr>
          <p:nvPr/>
        </p:nvPicPr>
        <p:blipFill>
          <a:blip r:embed="rId2"/>
          <a:stretch>
            <a:fillRect/>
          </a:stretch>
        </p:blipFill>
        <p:spPr>
          <a:xfrm>
            <a:off x="238425" y="1525070"/>
            <a:ext cx="825989" cy="1222609"/>
          </a:xfrm>
          <a:prstGeom prst="rect">
            <a:avLst/>
          </a:prstGeom>
        </p:spPr>
      </p:pic>
      <p:pic>
        <p:nvPicPr>
          <p:cNvPr id="35" name="Picture 34"/>
          <p:cNvPicPr>
            <a:picLocks noChangeAspect="1"/>
          </p:cNvPicPr>
          <p:nvPr/>
        </p:nvPicPr>
        <p:blipFill>
          <a:blip r:embed="rId3"/>
          <a:stretch>
            <a:fillRect/>
          </a:stretch>
        </p:blipFill>
        <p:spPr>
          <a:xfrm>
            <a:off x="5438408" y="1467746"/>
            <a:ext cx="1149194" cy="1149194"/>
          </a:xfrm>
          <a:prstGeom prst="rect">
            <a:avLst/>
          </a:prstGeom>
        </p:spPr>
      </p:pic>
    </p:spTree>
    <p:extLst>
      <p:ext uri="{BB962C8B-B14F-4D97-AF65-F5344CB8AC3E}">
        <p14:creationId xmlns:p14="http://schemas.microsoft.com/office/powerpoint/2010/main" val="11329208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4382" y="204829"/>
            <a:ext cx="6371436" cy="9422094"/>
          </a:xfrm>
          <a:prstGeom prst="round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map2_PG1302-102_1313_nolabels.pdf"/>
          <p:cNvPicPr>
            <a:picLocks noChangeAspect="1"/>
          </p:cNvPicPr>
          <p:nvPr/>
        </p:nvPicPr>
        <p:blipFill rotWithShape="1">
          <a:blip r:embed="rId2">
            <a:extLst>
              <a:ext uri="{28A0092B-C50C-407E-A947-70E740481C1C}">
                <a14:useLocalDpi xmlns:a14="http://schemas.microsoft.com/office/drawing/2010/main" val="0"/>
              </a:ext>
            </a:extLst>
          </a:blip>
          <a:srcRect l="5446" t="6004" r="12321" b="4449"/>
          <a:stretch/>
        </p:blipFill>
        <p:spPr>
          <a:xfrm>
            <a:off x="549286" y="448009"/>
            <a:ext cx="5639526" cy="5117595"/>
          </a:xfrm>
          <a:prstGeom prst="rect">
            <a:avLst/>
          </a:prstGeom>
        </p:spPr>
      </p:pic>
      <p:pic>
        <p:nvPicPr>
          <p:cNvPr id="10" name="Picture 9" descr="figPG1302-102.pdf"/>
          <p:cNvPicPr>
            <a:picLocks noChangeAspect="1"/>
          </p:cNvPicPr>
          <p:nvPr/>
        </p:nvPicPr>
        <p:blipFill rotWithShape="1">
          <a:blip r:embed="rId3">
            <a:extLst>
              <a:ext uri="{28A0092B-C50C-407E-A947-70E740481C1C}">
                <a14:useLocalDpi xmlns:a14="http://schemas.microsoft.com/office/drawing/2010/main" val="0"/>
              </a:ext>
            </a:extLst>
          </a:blip>
          <a:srcRect l="6274" t="12925" r="21433" b="55687"/>
          <a:stretch/>
        </p:blipFill>
        <p:spPr>
          <a:xfrm>
            <a:off x="699274" y="5878567"/>
            <a:ext cx="4957837" cy="2785663"/>
          </a:xfrm>
          <a:prstGeom prst="rect">
            <a:avLst/>
          </a:prstGeom>
        </p:spPr>
      </p:pic>
      <p:cxnSp>
        <p:nvCxnSpPr>
          <p:cNvPr id="12" name="Straight Connector 11"/>
          <p:cNvCxnSpPr/>
          <p:nvPr/>
        </p:nvCxnSpPr>
        <p:spPr>
          <a:xfrm flipH="1">
            <a:off x="1133475" y="2973192"/>
            <a:ext cx="1929154" cy="3023254"/>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3260308" y="2970777"/>
            <a:ext cx="2286000" cy="3031143"/>
          </a:xfrm>
          <a:prstGeom prst="line">
            <a:avLst/>
          </a:prstGeom>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4234796" y="3730806"/>
            <a:ext cx="1153491" cy="215444"/>
          </a:xfrm>
          <a:prstGeom prst="rect">
            <a:avLst/>
          </a:prstGeom>
          <a:noFill/>
        </p:spPr>
        <p:txBody>
          <a:bodyPr wrap="square" rtlCol="0">
            <a:spAutoFit/>
          </a:bodyPr>
          <a:lstStyle/>
          <a:p>
            <a:r>
              <a:rPr lang="en-US" sz="800" dirty="0" smtClean="0">
                <a:solidFill>
                  <a:schemeClr val="bg1"/>
                </a:solidFill>
              </a:rPr>
              <a:t>*6dFJ1310385-095554</a:t>
            </a:r>
            <a:endParaRPr lang="en-US" sz="800" dirty="0">
              <a:solidFill>
                <a:schemeClr val="bg1"/>
              </a:solidFill>
            </a:endParaRPr>
          </a:p>
        </p:txBody>
      </p:sp>
      <p:sp>
        <p:nvSpPr>
          <p:cNvPr id="11" name="TextBox 10"/>
          <p:cNvSpPr txBox="1"/>
          <p:nvPr/>
        </p:nvSpPr>
        <p:spPr>
          <a:xfrm>
            <a:off x="4413117" y="2924277"/>
            <a:ext cx="874564" cy="215444"/>
          </a:xfrm>
          <a:prstGeom prst="rect">
            <a:avLst/>
          </a:prstGeom>
          <a:noFill/>
        </p:spPr>
        <p:txBody>
          <a:bodyPr wrap="square" rtlCol="0">
            <a:spAutoFit/>
          </a:bodyPr>
          <a:lstStyle/>
          <a:p>
            <a:r>
              <a:rPr lang="en-US" sz="800" dirty="0" smtClean="0">
                <a:solidFill>
                  <a:schemeClr val="bg1"/>
                </a:solidFill>
              </a:rPr>
              <a:t>MCG-02-34-006</a:t>
            </a:r>
            <a:endParaRPr lang="en-US" sz="800" dirty="0">
              <a:solidFill>
                <a:schemeClr val="bg1"/>
              </a:solidFill>
            </a:endParaRPr>
          </a:p>
        </p:txBody>
      </p:sp>
      <p:sp>
        <p:nvSpPr>
          <p:cNvPr id="14" name="TextBox 13"/>
          <p:cNvSpPr txBox="1"/>
          <p:nvPr/>
        </p:nvSpPr>
        <p:spPr>
          <a:xfrm>
            <a:off x="1429197" y="1253791"/>
            <a:ext cx="583923" cy="215444"/>
          </a:xfrm>
          <a:prstGeom prst="rect">
            <a:avLst/>
          </a:prstGeom>
          <a:noFill/>
        </p:spPr>
        <p:txBody>
          <a:bodyPr wrap="square" rtlCol="0">
            <a:spAutoFit/>
          </a:bodyPr>
          <a:lstStyle/>
          <a:p>
            <a:r>
              <a:rPr lang="en-US" sz="800" dirty="0" smtClean="0">
                <a:solidFill>
                  <a:schemeClr val="bg1"/>
                </a:solidFill>
              </a:rPr>
              <a:t>NGC4920</a:t>
            </a:r>
            <a:endParaRPr lang="en-US" sz="800" dirty="0">
              <a:solidFill>
                <a:schemeClr val="bg1"/>
              </a:solidFill>
            </a:endParaRPr>
          </a:p>
        </p:txBody>
      </p:sp>
      <p:sp>
        <p:nvSpPr>
          <p:cNvPr id="6" name="TextBox 5"/>
          <p:cNvSpPr txBox="1"/>
          <p:nvPr/>
        </p:nvSpPr>
        <p:spPr>
          <a:xfrm>
            <a:off x="984960" y="8698786"/>
            <a:ext cx="4767191" cy="553998"/>
          </a:xfrm>
          <a:prstGeom prst="rect">
            <a:avLst/>
          </a:prstGeom>
          <a:solidFill>
            <a:srgbClr val="FFFFFF"/>
          </a:solidFill>
        </p:spPr>
        <p:txBody>
          <a:bodyPr wrap="square" rtlCol="0">
            <a:spAutoFit/>
          </a:bodyPr>
          <a:lstStyle/>
          <a:p>
            <a:r>
              <a:rPr lang="en-US" sz="1000" dirty="0" smtClean="0">
                <a:solidFill>
                  <a:srgbClr val="000000"/>
                </a:solidFill>
              </a:rPr>
              <a:t>Detected absorption at v = 1313 km/s in PG1302-102 sightline with corresponding map of absorber environment. All galaxies within 400 km/s of absorber and 500 </a:t>
            </a:r>
            <a:r>
              <a:rPr lang="en-US" sz="1000" dirty="0" err="1" smtClean="0">
                <a:solidFill>
                  <a:srgbClr val="000000"/>
                </a:solidFill>
              </a:rPr>
              <a:t>kpc</a:t>
            </a:r>
            <a:r>
              <a:rPr lang="en-US" sz="1000" dirty="0" smtClean="0">
                <a:solidFill>
                  <a:srgbClr val="000000"/>
                </a:solidFill>
              </a:rPr>
              <a:t> in physical impact parameter are included. </a:t>
            </a:r>
            <a:endParaRPr lang="en-US" sz="1000" dirty="0">
              <a:solidFill>
                <a:srgbClr val="000000"/>
              </a:solidFill>
            </a:endParaRPr>
          </a:p>
        </p:txBody>
      </p:sp>
    </p:spTree>
    <p:extLst>
      <p:ext uri="{BB962C8B-B14F-4D97-AF65-F5344CB8AC3E}">
        <p14:creationId xmlns:p14="http://schemas.microsoft.com/office/powerpoint/2010/main" val="385643226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4382" y="204829"/>
            <a:ext cx="6371436" cy="9422094"/>
          </a:xfrm>
          <a:prstGeom prst="round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map2_TON1009_4295_nolabels.pdf"/>
          <p:cNvPicPr>
            <a:picLocks noChangeAspect="1"/>
          </p:cNvPicPr>
          <p:nvPr/>
        </p:nvPicPr>
        <p:blipFill rotWithShape="1">
          <a:blip r:embed="rId2">
            <a:extLst>
              <a:ext uri="{28A0092B-C50C-407E-A947-70E740481C1C}">
                <a14:useLocalDpi xmlns:a14="http://schemas.microsoft.com/office/drawing/2010/main" val="0"/>
              </a:ext>
            </a:extLst>
          </a:blip>
          <a:srcRect l="5829" t="6539" r="12559" b="5181"/>
          <a:stretch/>
        </p:blipFill>
        <p:spPr>
          <a:xfrm>
            <a:off x="577684" y="482001"/>
            <a:ext cx="5596928" cy="5045240"/>
          </a:xfrm>
          <a:prstGeom prst="rect">
            <a:avLst/>
          </a:prstGeom>
        </p:spPr>
      </p:pic>
      <p:cxnSp>
        <p:nvCxnSpPr>
          <p:cNvPr id="12" name="Straight Connector 11"/>
          <p:cNvCxnSpPr/>
          <p:nvPr/>
        </p:nvCxnSpPr>
        <p:spPr>
          <a:xfrm flipH="1">
            <a:off x="1133475" y="2973192"/>
            <a:ext cx="1929154" cy="3023254"/>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3260308" y="2970777"/>
            <a:ext cx="2286000" cy="3031143"/>
          </a:xfrm>
          <a:prstGeom prst="line">
            <a:avLst/>
          </a:prstGeom>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4234796" y="3730806"/>
            <a:ext cx="1153491" cy="215444"/>
          </a:xfrm>
          <a:prstGeom prst="rect">
            <a:avLst/>
          </a:prstGeom>
          <a:noFill/>
        </p:spPr>
        <p:txBody>
          <a:bodyPr wrap="square" rtlCol="0">
            <a:spAutoFit/>
          </a:bodyPr>
          <a:lstStyle/>
          <a:p>
            <a:r>
              <a:rPr lang="en-US" sz="800" dirty="0" smtClean="0">
                <a:solidFill>
                  <a:schemeClr val="bg1"/>
                </a:solidFill>
              </a:rPr>
              <a:t>*6dFJ1310385-095554</a:t>
            </a:r>
            <a:endParaRPr lang="en-US" sz="800" dirty="0">
              <a:solidFill>
                <a:schemeClr val="bg1"/>
              </a:solidFill>
            </a:endParaRPr>
          </a:p>
        </p:txBody>
      </p:sp>
      <p:sp>
        <p:nvSpPr>
          <p:cNvPr id="11" name="TextBox 10"/>
          <p:cNvSpPr txBox="1"/>
          <p:nvPr/>
        </p:nvSpPr>
        <p:spPr>
          <a:xfrm>
            <a:off x="4413117" y="2924277"/>
            <a:ext cx="874564" cy="215444"/>
          </a:xfrm>
          <a:prstGeom prst="rect">
            <a:avLst/>
          </a:prstGeom>
          <a:noFill/>
        </p:spPr>
        <p:txBody>
          <a:bodyPr wrap="square" rtlCol="0">
            <a:spAutoFit/>
          </a:bodyPr>
          <a:lstStyle/>
          <a:p>
            <a:r>
              <a:rPr lang="en-US" sz="800" dirty="0" smtClean="0">
                <a:solidFill>
                  <a:schemeClr val="bg1"/>
                </a:solidFill>
              </a:rPr>
              <a:t>MCG-02-34-006</a:t>
            </a:r>
            <a:endParaRPr lang="en-US" sz="800" dirty="0">
              <a:solidFill>
                <a:schemeClr val="bg1"/>
              </a:solidFill>
            </a:endParaRPr>
          </a:p>
        </p:txBody>
      </p:sp>
      <p:sp>
        <p:nvSpPr>
          <p:cNvPr id="14" name="TextBox 13"/>
          <p:cNvSpPr txBox="1"/>
          <p:nvPr/>
        </p:nvSpPr>
        <p:spPr>
          <a:xfrm>
            <a:off x="1429197" y="1253791"/>
            <a:ext cx="583923" cy="215444"/>
          </a:xfrm>
          <a:prstGeom prst="rect">
            <a:avLst/>
          </a:prstGeom>
          <a:noFill/>
        </p:spPr>
        <p:txBody>
          <a:bodyPr wrap="square" rtlCol="0">
            <a:spAutoFit/>
          </a:bodyPr>
          <a:lstStyle/>
          <a:p>
            <a:r>
              <a:rPr lang="en-US" sz="800" dirty="0" smtClean="0">
                <a:solidFill>
                  <a:schemeClr val="bg1"/>
                </a:solidFill>
              </a:rPr>
              <a:t>NGC4920</a:t>
            </a:r>
            <a:endParaRPr lang="en-US" sz="800" dirty="0">
              <a:solidFill>
                <a:schemeClr val="bg1"/>
              </a:solidFill>
            </a:endParaRPr>
          </a:p>
        </p:txBody>
      </p:sp>
      <p:sp>
        <p:nvSpPr>
          <p:cNvPr id="6" name="TextBox 5"/>
          <p:cNvSpPr txBox="1"/>
          <p:nvPr/>
        </p:nvSpPr>
        <p:spPr>
          <a:xfrm>
            <a:off x="984960" y="8698786"/>
            <a:ext cx="4767191" cy="553998"/>
          </a:xfrm>
          <a:prstGeom prst="rect">
            <a:avLst/>
          </a:prstGeom>
          <a:solidFill>
            <a:srgbClr val="FFFFFF"/>
          </a:solidFill>
        </p:spPr>
        <p:txBody>
          <a:bodyPr wrap="square" rtlCol="0">
            <a:spAutoFit/>
          </a:bodyPr>
          <a:lstStyle/>
          <a:p>
            <a:r>
              <a:rPr lang="en-US" sz="1000" dirty="0" smtClean="0">
                <a:solidFill>
                  <a:srgbClr val="000000"/>
                </a:solidFill>
              </a:rPr>
              <a:t>Detected absorption at v = 4295 km/s in TON1009 sightline with corresponding map of absorber environment. All galaxies within 400 km/s of absorber and 500 </a:t>
            </a:r>
            <a:r>
              <a:rPr lang="en-US" sz="1000" dirty="0" err="1" smtClean="0">
                <a:solidFill>
                  <a:srgbClr val="000000"/>
                </a:solidFill>
              </a:rPr>
              <a:t>kpc</a:t>
            </a:r>
            <a:r>
              <a:rPr lang="en-US" sz="1000" dirty="0" smtClean="0">
                <a:solidFill>
                  <a:srgbClr val="000000"/>
                </a:solidFill>
              </a:rPr>
              <a:t> in physical impact parameter are included. </a:t>
            </a:r>
            <a:endParaRPr lang="en-US" sz="1000" dirty="0">
              <a:solidFill>
                <a:srgbClr val="000000"/>
              </a:solidFill>
            </a:endParaRPr>
          </a:p>
        </p:txBody>
      </p:sp>
      <p:pic>
        <p:nvPicPr>
          <p:cNvPr id="5" name="Picture 4" descr="figTON1009.ps"/>
          <p:cNvPicPr>
            <a:picLocks noChangeAspect="1"/>
          </p:cNvPicPr>
          <p:nvPr/>
        </p:nvPicPr>
        <p:blipFill rotWithShape="1">
          <a:blip r:embed="rId3">
            <a:extLst>
              <a:ext uri="{28A0092B-C50C-407E-A947-70E740481C1C}">
                <a14:useLocalDpi xmlns:a14="http://schemas.microsoft.com/office/drawing/2010/main" val="0"/>
              </a:ext>
            </a:extLst>
          </a:blip>
          <a:srcRect l="6300" t="13310" r="21789" b="56541"/>
          <a:stretch/>
        </p:blipFill>
        <p:spPr>
          <a:xfrm>
            <a:off x="702751" y="5906300"/>
            <a:ext cx="4931597" cy="2675715"/>
          </a:xfrm>
          <a:prstGeom prst="rect">
            <a:avLst/>
          </a:prstGeom>
        </p:spPr>
      </p:pic>
    </p:spTree>
    <p:extLst>
      <p:ext uri="{BB962C8B-B14F-4D97-AF65-F5344CB8AC3E}">
        <p14:creationId xmlns:p14="http://schemas.microsoft.com/office/powerpoint/2010/main" val="363466539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1166</TotalTime>
  <Words>233</Words>
  <Application>Microsoft Macintosh PowerPoint</Application>
  <PresentationFormat>A4 Paper (210x297 mm)</PresentationFormat>
  <Paragraphs>13</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French</dc:creator>
  <cp:lastModifiedBy>David French</cp:lastModifiedBy>
  <cp:revision>15</cp:revision>
  <dcterms:created xsi:type="dcterms:W3CDTF">2014-09-12T00:47:41Z</dcterms:created>
  <dcterms:modified xsi:type="dcterms:W3CDTF">2014-09-12T20:13:51Z</dcterms:modified>
</cp:coreProperties>
</file>