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59" r:id="rId4"/>
    <p:sldId id="260" r:id="rId5"/>
    <p:sldId id="264" r:id="rId6"/>
    <p:sldId id="263" r:id="rId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94660"/>
  </p:normalViewPr>
  <p:slideViewPr>
    <p:cSldViewPr snapToGrid="0" snapToObjects="1">
      <p:cViewPr>
        <p:scale>
          <a:sx n="103" d="100"/>
          <a:sy n="103" d="100"/>
        </p:scale>
        <p:origin x="-2000" y="504"/>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B7AD4-5B5F-F849-A413-522A19C50518}" type="datetimeFigureOut">
              <a:rPr lang="en-US" smtClean="0"/>
              <a:t>9/16/14</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C77C4-AC86-0A4F-96B5-0C78B32FBCD8}" type="slidenum">
              <a:rPr lang="en-US" smtClean="0"/>
              <a:t>‹#›</a:t>
            </a:fld>
            <a:endParaRPr lang="en-US"/>
          </a:p>
        </p:txBody>
      </p:sp>
    </p:spTree>
    <p:extLst>
      <p:ext uri="{BB962C8B-B14F-4D97-AF65-F5344CB8AC3E}">
        <p14:creationId xmlns:p14="http://schemas.microsoft.com/office/powerpoint/2010/main" val="35654651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C77C4-AC86-0A4F-96B5-0C78B32FBCD8}" type="slidenum">
              <a:rPr lang="en-US" smtClean="0"/>
              <a:t>5</a:t>
            </a:fld>
            <a:endParaRPr lang="en-US"/>
          </a:p>
        </p:txBody>
      </p:sp>
    </p:spTree>
    <p:extLst>
      <p:ext uri="{BB962C8B-B14F-4D97-AF65-F5344CB8AC3E}">
        <p14:creationId xmlns:p14="http://schemas.microsoft.com/office/powerpoint/2010/main" val="192939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390630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01948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0"/>
            <a:ext cx="1543050"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0"/>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67135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03795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D505C8-1C32-724E-8348-E49784DCF026}"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22711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D505C8-1C32-724E-8348-E49784DCF026}" type="datetimeFigureOut">
              <a:rPr lang="en-US" smtClean="0"/>
              <a:t>9/15/14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85927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D505C8-1C32-724E-8348-E49784DCF026}" type="datetimeFigureOut">
              <a:rPr lang="en-US" smtClean="0"/>
              <a:t>9/15/14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114285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D505C8-1C32-724E-8348-E49784DCF026}" type="datetimeFigureOut">
              <a:rPr lang="en-US" smtClean="0"/>
              <a:t>9/15/14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197747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505C8-1C32-724E-8348-E49784DCF026}" type="datetimeFigureOut">
              <a:rPr lang="en-US" smtClean="0"/>
              <a:t>9/15/14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256989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505C8-1C32-724E-8348-E49784DCF026}" type="datetimeFigureOut">
              <a:rPr lang="en-US" smtClean="0"/>
              <a:t>9/15/14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360303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505C8-1C32-724E-8348-E49784DCF026}" type="datetimeFigureOut">
              <a:rPr lang="en-US" smtClean="0"/>
              <a:t>9/15/14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7915285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F9D505C8-1C32-724E-8348-E49784DCF026}" type="datetimeFigureOut">
              <a:rPr lang="en-US" smtClean="0"/>
              <a:t>9/15/14</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552BAB20-4F03-FC44-A0CB-1C48BC0F3A5E}" type="slidenum">
              <a:rPr lang="en-US" smtClean="0"/>
              <a:t>‹#›</a:t>
            </a:fld>
            <a:endParaRPr lang="en-US"/>
          </a:p>
        </p:txBody>
      </p:sp>
    </p:spTree>
    <p:extLst>
      <p:ext uri="{BB962C8B-B14F-4D97-AF65-F5344CB8AC3E}">
        <p14:creationId xmlns:p14="http://schemas.microsoft.com/office/powerpoint/2010/main" val="216109740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emf"/><Relationship Id="rId3"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emf"/><Relationship Id="rId3"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9" name="TextBox 28"/>
          <p:cNvSpPr txBox="1"/>
          <p:nvPr/>
        </p:nvSpPr>
        <p:spPr>
          <a:xfrm>
            <a:off x="915023" y="279543"/>
            <a:ext cx="5097982" cy="1938992"/>
          </a:xfrm>
          <a:prstGeom prst="rect">
            <a:avLst/>
          </a:prstGeom>
          <a:noFill/>
        </p:spPr>
        <p:txBody>
          <a:bodyPr wrap="square" rtlCol="0">
            <a:spAutoFit/>
          </a:bodyPr>
          <a:lstStyle/>
          <a:p>
            <a:pPr algn="ctr"/>
            <a:r>
              <a:rPr lang="en-US" sz="4000" dirty="0" smtClean="0">
                <a:solidFill>
                  <a:srgbClr val="000000"/>
                </a:solidFill>
              </a:rPr>
              <a:t>How are Ly</a:t>
            </a:r>
            <a:r>
              <a:rPr lang="en-US" sz="4000" dirty="0" smtClean="0">
                <a:solidFill>
                  <a:prstClr val="black"/>
                </a:solidFill>
                <a:latin typeface="LucidaGrande"/>
              </a:rPr>
              <a:t>α</a:t>
            </a:r>
            <a:r>
              <a:rPr lang="en-US" sz="4000" dirty="0" smtClean="0">
                <a:solidFill>
                  <a:srgbClr val="000000"/>
                </a:solidFill>
              </a:rPr>
              <a:t> absorbers distributed around galaxies?</a:t>
            </a:r>
            <a:endParaRPr lang="en-US" sz="4000" dirty="0">
              <a:solidFill>
                <a:srgbClr val="000000"/>
              </a:solidFill>
            </a:endParaRPr>
          </a:p>
        </p:txBody>
      </p:sp>
      <p:sp>
        <p:nvSpPr>
          <p:cNvPr id="30" name="TextBox 29"/>
          <p:cNvSpPr txBox="1"/>
          <p:nvPr/>
        </p:nvSpPr>
        <p:spPr>
          <a:xfrm>
            <a:off x="728283" y="3726114"/>
            <a:ext cx="5284722" cy="4247317"/>
          </a:xfrm>
          <a:prstGeom prst="rect">
            <a:avLst/>
          </a:prstGeom>
          <a:noFill/>
        </p:spPr>
        <p:txBody>
          <a:bodyPr wrap="square" rtlCol="0">
            <a:spAutoFit/>
          </a:bodyPr>
          <a:lstStyle/>
          <a:p>
            <a:r>
              <a:rPr lang="en-US" u="none" baseline="0" dirty="0" smtClean="0">
                <a:solidFill>
                  <a:prstClr val="black"/>
                </a:solidFill>
                <a:latin typeface="LucidaGrande"/>
              </a:rPr>
              <a:t>Understanding the distribution of gas around galaxies provides key insights to the mechanisms of accretion and feedback, and are necessary to create a cohesive theory of galaxy evolution. We are conducting a large survey of Ly</a:t>
            </a:r>
            <a:r>
              <a:rPr lang="en-US" dirty="0" smtClean="0">
                <a:solidFill>
                  <a:prstClr val="black"/>
                </a:solidFill>
                <a:latin typeface="LucidaGrande"/>
              </a:rPr>
              <a:t>α</a:t>
            </a:r>
            <a:r>
              <a:rPr lang="en-US" u="none" baseline="0" dirty="0" smtClean="0">
                <a:solidFill>
                  <a:prstClr val="black"/>
                </a:solidFill>
                <a:latin typeface="LucidaGrande"/>
              </a:rPr>
              <a:t> absorbers as a function of galaxy environment in the nearby universe (</a:t>
            </a:r>
            <a:r>
              <a:rPr lang="en-US" u="none" baseline="0" dirty="0" err="1" smtClean="0">
                <a:solidFill>
                  <a:prstClr val="black"/>
                </a:solidFill>
                <a:latin typeface="LucidaGrande"/>
              </a:rPr>
              <a:t>cz</a:t>
            </a:r>
            <a:r>
              <a:rPr lang="en-US" u="none" baseline="0" dirty="0" smtClean="0">
                <a:solidFill>
                  <a:prstClr val="black"/>
                </a:solidFill>
                <a:latin typeface="LucidaGrande"/>
              </a:rPr>
              <a:t> &lt;= 10,000 km/s) using archival QSO spectra from the Cosmic Origins Spectrograph (COS) on HST. There are currently over 250 QSO sightlines available, and we present preliminary results from an initial sample of 20 target sightlines chosen for their proximity to large, well studied galaxies. </a:t>
            </a:r>
            <a:endParaRPr lang="en-US" dirty="0"/>
          </a:p>
        </p:txBody>
      </p:sp>
      <p:sp>
        <p:nvSpPr>
          <p:cNvPr id="31" name="TextBox 30"/>
          <p:cNvSpPr txBox="1"/>
          <p:nvPr/>
        </p:nvSpPr>
        <p:spPr>
          <a:xfrm>
            <a:off x="1680654" y="2376239"/>
            <a:ext cx="3286611" cy="369332"/>
          </a:xfrm>
          <a:prstGeom prst="rect">
            <a:avLst/>
          </a:prstGeom>
          <a:noFill/>
        </p:spPr>
        <p:txBody>
          <a:bodyPr wrap="square" rtlCol="0">
            <a:spAutoFit/>
          </a:bodyPr>
          <a:lstStyle/>
          <a:p>
            <a:r>
              <a:rPr lang="en-US" dirty="0" smtClean="0">
                <a:solidFill>
                  <a:srgbClr val="000000"/>
                </a:solidFill>
              </a:rPr>
              <a:t>David M. </a:t>
            </a:r>
            <a:r>
              <a:rPr lang="en-US" dirty="0" smtClean="0">
                <a:solidFill>
                  <a:srgbClr val="000000"/>
                </a:solidFill>
              </a:rPr>
              <a:t>French</a:t>
            </a:r>
            <a:r>
              <a:rPr lang="en-US" baseline="30000" dirty="0" smtClean="0">
                <a:solidFill>
                  <a:srgbClr val="000000"/>
                </a:solidFill>
              </a:rPr>
              <a:t>1</a:t>
            </a:r>
            <a:r>
              <a:rPr lang="en-US" dirty="0" smtClean="0">
                <a:solidFill>
                  <a:srgbClr val="000000"/>
                </a:solidFill>
              </a:rPr>
              <a:t> &amp; Bart </a:t>
            </a:r>
            <a:r>
              <a:rPr lang="en-US" dirty="0" smtClean="0">
                <a:solidFill>
                  <a:srgbClr val="000000"/>
                </a:solidFill>
              </a:rPr>
              <a:t>Wakker</a:t>
            </a:r>
            <a:r>
              <a:rPr lang="en-US" baseline="30000" dirty="0" smtClean="0">
                <a:solidFill>
                  <a:srgbClr val="000000"/>
                </a:solidFill>
              </a:rPr>
              <a:t>1</a:t>
            </a:r>
            <a:endParaRPr lang="en-US" dirty="0">
              <a:solidFill>
                <a:srgbClr val="000000"/>
              </a:solidFill>
            </a:endParaRPr>
          </a:p>
        </p:txBody>
      </p:sp>
      <p:sp>
        <p:nvSpPr>
          <p:cNvPr id="32" name="TextBox 31"/>
          <p:cNvSpPr txBox="1"/>
          <p:nvPr/>
        </p:nvSpPr>
        <p:spPr>
          <a:xfrm>
            <a:off x="915022" y="2747679"/>
            <a:ext cx="4836548" cy="276999"/>
          </a:xfrm>
          <a:prstGeom prst="rect">
            <a:avLst/>
          </a:prstGeom>
          <a:noFill/>
        </p:spPr>
        <p:txBody>
          <a:bodyPr wrap="square" rtlCol="0">
            <a:spAutoFit/>
          </a:bodyPr>
          <a:lstStyle/>
          <a:p>
            <a:pPr algn="ctr"/>
            <a:r>
              <a:rPr lang="en-US" sz="1200" u="none" baseline="0" dirty="0" smtClean="0">
                <a:solidFill>
                  <a:prstClr val="black"/>
                </a:solidFill>
                <a:latin typeface="LucidaGrande"/>
              </a:rPr>
              <a:t>1: University of Wisconsin -Madison, USA</a:t>
            </a:r>
            <a:endParaRPr lang="en-US" sz="1200" dirty="0"/>
          </a:p>
        </p:txBody>
      </p:sp>
      <p:sp>
        <p:nvSpPr>
          <p:cNvPr id="33" name="TextBox 32"/>
          <p:cNvSpPr txBox="1"/>
          <p:nvPr/>
        </p:nvSpPr>
        <p:spPr>
          <a:xfrm>
            <a:off x="728282" y="3319175"/>
            <a:ext cx="2483633" cy="400110"/>
          </a:xfrm>
          <a:prstGeom prst="rect">
            <a:avLst/>
          </a:prstGeom>
          <a:noFill/>
        </p:spPr>
        <p:txBody>
          <a:bodyPr wrap="square" rtlCol="0">
            <a:spAutoFit/>
          </a:bodyPr>
          <a:lstStyle/>
          <a:p>
            <a:r>
              <a:rPr lang="en-US" sz="2000" b="1" dirty="0" smtClean="0">
                <a:solidFill>
                  <a:srgbClr val="000000"/>
                </a:solidFill>
              </a:rPr>
              <a:t>Abstract:</a:t>
            </a:r>
            <a:endParaRPr lang="en-US" sz="2000" b="1" dirty="0">
              <a:solidFill>
                <a:srgbClr val="000000"/>
              </a:solidFill>
            </a:endParaRPr>
          </a:p>
        </p:txBody>
      </p:sp>
      <p:pic>
        <p:nvPicPr>
          <p:cNvPr id="34" name="Picture 33"/>
          <p:cNvPicPr>
            <a:picLocks noChangeAspect="1"/>
          </p:cNvPicPr>
          <p:nvPr/>
        </p:nvPicPr>
        <p:blipFill>
          <a:blip r:embed="rId2"/>
          <a:stretch>
            <a:fillRect/>
          </a:stretch>
        </p:blipFill>
        <p:spPr>
          <a:xfrm>
            <a:off x="283785" y="1525070"/>
            <a:ext cx="825989" cy="1222609"/>
          </a:xfrm>
          <a:prstGeom prst="rect">
            <a:avLst/>
          </a:prstGeom>
        </p:spPr>
      </p:pic>
      <p:pic>
        <p:nvPicPr>
          <p:cNvPr id="35" name="Picture 34"/>
          <p:cNvPicPr>
            <a:picLocks noChangeAspect="1"/>
          </p:cNvPicPr>
          <p:nvPr/>
        </p:nvPicPr>
        <p:blipFill>
          <a:blip r:embed="rId3"/>
          <a:stretch>
            <a:fillRect/>
          </a:stretch>
        </p:blipFill>
        <p:spPr>
          <a:xfrm>
            <a:off x="5415728" y="1524441"/>
            <a:ext cx="1149194" cy="1149194"/>
          </a:xfrm>
          <a:prstGeom prst="rect">
            <a:avLst/>
          </a:prstGeom>
        </p:spPr>
      </p:pic>
    </p:spTree>
    <p:extLst>
      <p:ext uri="{BB962C8B-B14F-4D97-AF65-F5344CB8AC3E}">
        <p14:creationId xmlns:p14="http://schemas.microsoft.com/office/powerpoint/2010/main" val="11329208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map2_PG1302-102_1313_nolabels.pdf"/>
          <p:cNvPicPr>
            <a:picLocks noChangeAspect="1"/>
          </p:cNvPicPr>
          <p:nvPr/>
        </p:nvPicPr>
        <p:blipFill rotWithShape="1">
          <a:blip r:embed="rId2">
            <a:extLst>
              <a:ext uri="{28A0092B-C50C-407E-A947-70E740481C1C}">
                <a14:useLocalDpi xmlns:a14="http://schemas.microsoft.com/office/drawing/2010/main" val="0"/>
              </a:ext>
            </a:extLst>
          </a:blip>
          <a:srcRect l="5446" t="6004" r="12321" b="4449"/>
          <a:stretch/>
        </p:blipFill>
        <p:spPr>
          <a:xfrm>
            <a:off x="549286" y="448009"/>
            <a:ext cx="5639526" cy="5117595"/>
          </a:xfrm>
          <a:prstGeom prst="rect">
            <a:avLst/>
          </a:prstGeom>
        </p:spPr>
      </p:pic>
      <p:pic>
        <p:nvPicPr>
          <p:cNvPr id="10" name="Picture 9" descr="figPG1302-102.pdf"/>
          <p:cNvPicPr>
            <a:picLocks noChangeAspect="1"/>
          </p:cNvPicPr>
          <p:nvPr/>
        </p:nvPicPr>
        <p:blipFill rotWithShape="1">
          <a:blip r:embed="rId3">
            <a:extLst>
              <a:ext uri="{28A0092B-C50C-407E-A947-70E740481C1C}">
                <a14:useLocalDpi xmlns:a14="http://schemas.microsoft.com/office/drawing/2010/main" val="0"/>
              </a:ext>
            </a:extLst>
          </a:blip>
          <a:srcRect l="6274" t="12925" r="21433" b="55687"/>
          <a:stretch/>
        </p:blipFill>
        <p:spPr>
          <a:xfrm>
            <a:off x="699274" y="5499553"/>
            <a:ext cx="4957837" cy="2785663"/>
          </a:xfrm>
          <a:prstGeom prst="rect">
            <a:avLst/>
          </a:prstGeom>
        </p:spPr>
      </p:pic>
      <p:cxnSp>
        <p:nvCxnSpPr>
          <p:cNvPr id="12" name="Straight Connector 11"/>
          <p:cNvCxnSpPr/>
          <p:nvPr/>
        </p:nvCxnSpPr>
        <p:spPr>
          <a:xfrm flipH="1">
            <a:off x="1133475" y="2973192"/>
            <a:ext cx="1929154" cy="2646558"/>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3260308" y="2970777"/>
            <a:ext cx="2286000" cy="2648973"/>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4234796" y="3730806"/>
            <a:ext cx="1153491" cy="215444"/>
          </a:xfrm>
          <a:prstGeom prst="rect">
            <a:avLst/>
          </a:prstGeom>
          <a:noFill/>
        </p:spPr>
        <p:txBody>
          <a:bodyPr wrap="square" rtlCol="0">
            <a:spAutoFit/>
          </a:bodyPr>
          <a:lstStyle/>
          <a:p>
            <a:r>
              <a:rPr lang="en-US" sz="800" dirty="0" smtClean="0">
                <a:solidFill>
                  <a:schemeClr val="bg1"/>
                </a:solidFill>
              </a:rPr>
              <a:t>*6dFJ1310385-095554</a:t>
            </a:r>
            <a:endParaRPr lang="en-US" sz="800" dirty="0">
              <a:solidFill>
                <a:schemeClr val="bg1"/>
              </a:solidFill>
            </a:endParaRPr>
          </a:p>
        </p:txBody>
      </p:sp>
      <p:sp>
        <p:nvSpPr>
          <p:cNvPr id="11" name="TextBox 10"/>
          <p:cNvSpPr txBox="1"/>
          <p:nvPr/>
        </p:nvSpPr>
        <p:spPr>
          <a:xfrm>
            <a:off x="4413117" y="2924277"/>
            <a:ext cx="874564" cy="215444"/>
          </a:xfrm>
          <a:prstGeom prst="rect">
            <a:avLst/>
          </a:prstGeom>
          <a:noFill/>
        </p:spPr>
        <p:txBody>
          <a:bodyPr wrap="square" rtlCol="0">
            <a:spAutoFit/>
          </a:bodyPr>
          <a:lstStyle/>
          <a:p>
            <a:r>
              <a:rPr lang="en-US" sz="800" dirty="0" smtClean="0">
                <a:solidFill>
                  <a:schemeClr val="bg1"/>
                </a:solidFill>
              </a:rPr>
              <a:t>MCG-02-34-006</a:t>
            </a:r>
            <a:endParaRPr lang="en-US" sz="800" dirty="0">
              <a:solidFill>
                <a:schemeClr val="bg1"/>
              </a:solidFill>
            </a:endParaRPr>
          </a:p>
        </p:txBody>
      </p:sp>
      <p:sp>
        <p:nvSpPr>
          <p:cNvPr id="14" name="TextBox 13"/>
          <p:cNvSpPr txBox="1"/>
          <p:nvPr/>
        </p:nvSpPr>
        <p:spPr>
          <a:xfrm>
            <a:off x="1429197" y="1253791"/>
            <a:ext cx="583923" cy="215444"/>
          </a:xfrm>
          <a:prstGeom prst="rect">
            <a:avLst/>
          </a:prstGeom>
          <a:noFill/>
        </p:spPr>
        <p:txBody>
          <a:bodyPr wrap="square" rtlCol="0">
            <a:spAutoFit/>
          </a:bodyPr>
          <a:lstStyle/>
          <a:p>
            <a:r>
              <a:rPr lang="en-US" sz="800" dirty="0" smtClean="0">
                <a:solidFill>
                  <a:schemeClr val="bg1"/>
                </a:solidFill>
              </a:rPr>
              <a:t>NGC4920</a:t>
            </a:r>
            <a:endParaRPr lang="en-US" sz="800" dirty="0">
              <a:solidFill>
                <a:schemeClr val="bg1"/>
              </a:solidFill>
            </a:endParaRPr>
          </a:p>
        </p:txBody>
      </p:sp>
      <p:sp>
        <p:nvSpPr>
          <p:cNvPr id="6" name="TextBox 5"/>
          <p:cNvSpPr txBox="1"/>
          <p:nvPr/>
        </p:nvSpPr>
        <p:spPr>
          <a:xfrm>
            <a:off x="549286" y="8203936"/>
            <a:ext cx="5856111" cy="1015663"/>
          </a:xfrm>
          <a:prstGeom prst="rect">
            <a:avLst/>
          </a:prstGeom>
          <a:solidFill>
            <a:srgbClr val="FFFFFF"/>
          </a:solidFill>
        </p:spPr>
        <p:txBody>
          <a:bodyPr wrap="square" rtlCol="0">
            <a:spAutoFit/>
          </a:bodyPr>
          <a:lstStyle/>
          <a:p>
            <a:r>
              <a:rPr lang="en-US" sz="1200" b="1" dirty="0" smtClean="0">
                <a:solidFill>
                  <a:srgbClr val="000000"/>
                </a:solidFill>
              </a:rPr>
              <a:t>Above: </a:t>
            </a:r>
            <a:r>
              <a:rPr lang="en-US" sz="1200" dirty="0" smtClean="0">
                <a:solidFill>
                  <a:srgbClr val="000000"/>
                </a:solidFill>
              </a:rPr>
              <a:t>Detected </a:t>
            </a:r>
            <a:r>
              <a:rPr lang="en-US" sz="1200" dirty="0" smtClean="0">
                <a:solidFill>
                  <a:srgbClr val="000000"/>
                </a:solidFill>
              </a:rPr>
              <a:t>absorption at v = 1313 km/s in PG1302-102 sightline with corresponding map of absorber environment. </a:t>
            </a:r>
            <a:r>
              <a:rPr lang="en-US" sz="1200" b="1" dirty="0" smtClean="0">
                <a:solidFill>
                  <a:srgbClr val="000000"/>
                </a:solidFill>
              </a:rPr>
              <a:t>Top: </a:t>
            </a:r>
            <a:r>
              <a:rPr lang="en-US" sz="1200" dirty="0" smtClean="0">
                <a:solidFill>
                  <a:srgbClr val="000000"/>
                </a:solidFill>
              </a:rPr>
              <a:t>All </a:t>
            </a:r>
            <a:r>
              <a:rPr lang="en-US" sz="1200" dirty="0" smtClean="0">
                <a:solidFill>
                  <a:srgbClr val="000000"/>
                </a:solidFill>
              </a:rPr>
              <a:t>galaxies within 400 km/s of absorber and 500 </a:t>
            </a:r>
            <a:r>
              <a:rPr lang="en-US" sz="1200" dirty="0" err="1" smtClean="0">
                <a:solidFill>
                  <a:srgbClr val="000000"/>
                </a:solidFill>
              </a:rPr>
              <a:t>kpc</a:t>
            </a:r>
            <a:r>
              <a:rPr lang="en-US" sz="1200" dirty="0" smtClean="0">
                <a:solidFill>
                  <a:srgbClr val="000000"/>
                </a:solidFill>
              </a:rPr>
              <a:t> in physical impact parameter are included. </a:t>
            </a:r>
            <a:r>
              <a:rPr lang="en-US" sz="1200" dirty="0" smtClean="0">
                <a:solidFill>
                  <a:srgbClr val="000000"/>
                </a:solidFill>
              </a:rPr>
              <a:t>Inclination, position angle</a:t>
            </a:r>
            <a:r>
              <a:rPr lang="en-US" sz="1200" dirty="0">
                <a:solidFill>
                  <a:srgbClr val="000000"/>
                </a:solidFill>
              </a:rPr>
              <a:t> </a:t>
            </a:r>
            <a:r>
              <a:rPr lang="en-US" sz="1200" dirty="0" smtClean="0">
                <a:solidFill>
                  <a:srgbClr val="000000"/>
                </a:solidFill>
              </a:rPr>
              <a:t>and</a:t>
            </a:r>
            <a:r>
              <a:rPr lang="en-US" sz="1200" dirty="0" smtClean="0">
                <a:solidFill>
                  <a:srgbClr val="000000"/>
                </a:solidFill>
              </a:rPr>
              <a:t> size of galaxies is illustrated by ellipse major/minor axis, orientation, and size (x6). Spiral type galaxies are solid ellipses, elliptical type are transparent, and unknowns</a:t>
            </a:r>
            <a:r>
              <a:rPr lang="en-US" sz="1200" dirty="0" smtClean="0">
                <a:solidFill>
                  <a:srgbClr val="000000"/>
                </a:solidFill>
              </a:rPr>
              <a:t> are diamonds.</a:t>
            </a:r>
            <a:endParaRPr lang="en-US" sz="1200" dirty="0">
              <a:solidFill>
                <a:srgbClr val="000000"/>
              </a:solidFill>
            </a:endParaRPr>
          </a:p>
        </p:txBody>
      </p:sp>
    </p:spTree>
    <p:extLst>
      <p:ext uri="{BB962C8B-B14F-4D97-AF65-F5344CB8AC3E}">
        <p14:creationId xmlns:p14="http://schemas.microsoft.com/office/powerpoint/2010/main" val="38564322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map2_TON1009_4295_nolabels.pdf"/>
          <p:cNvPicPr>
            <a:picLocks noChangeAspect="1"/>
          </p:cNvPicPr>
          <p:nvPr/>
        </p:nvPicPr>
        <p:blipFill rotWithShape="1">
          <a:blip r:embed="rId2">
            <a:extLst>
              <a:ext uri="{28A0092B-C50C-407E-A947-70E740481C1C}">
                <a14:useLocalDpi xmlns:a14="http://schemas.microsoft.com/office/drawing/2010/main" val="0"/>
              </a:ext>
            </a:extLst>
          </a:blip>
          <a:srcRect l="5829" t="6539" r="12559" b="5181"/>
          <a:stretch/>
        </p:blipFill>
        <p:spPr>
          <a:xfrm>
            <a:off x="577684" y="482001"/>
            <a:ext cx="5596928" cy="5045240"/>
          </a:xfrm>
          <a:prstGeom prst="rect">
            <a:avLst/>
          </a:prstGeom>
        </p:spPr>
      </p:pic>
      <p:cxnSp>
        <p:nvCxnSpPr>
          <p:cNvPr id="12" name="Straight Connector 11"/>
          <p:cNvCxnSpPr/>
          <p:nvPr/>
        </p:nvCxnSpPr>
        <p:spPr>
          <a:xfrm flipH="1">
            <a:off x="1133475" y="2973192"/>
            <a:ext cx="1929154" cy="2656083"/>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3260308" y="2970777"/>
            <a:ext cx="2273717" cy="2658498"/>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3495058" y="4298007"/>
            <a:ext cx="857075" cy="215444"/>
          </a:xfrm>
          <a:prstGeom prst="rect">
            <a:avLst/>
          </a:prstGeom>
          <a:noFill/>
        </p:spPr>
        <p:txBody>
          <a:bodyPr wrap="square" rtlCol="0">
            <a:spAutoFit/>
          </a:bodyPr>
          <a:lstStyle/>
          <a:p>
            <a:r>
              <a:rPr lang="en-US" sz="800" dirty="0" smtClean="0">
                <a:solidFill>
                  <a:schemeClr val="bg1"/>
                </a:solidFill>
              </a:rPr>
              <a:t>KUG0906+331 </a:t>
            </a:r>
            <a:endParaRPr lang="en-US" sz="800" dirty="0">
              <a:solidFill>
                <a:schemeClr val="bg1"/>
              </a:solidFill>
            </a:endParaRPr>
          </a:p>
        </p:txBody>
      </p:sp>
      <p:sp>
        <p:nvSpPr>
          <p:cNvPr id="11" name="TextBox 10"/>
          <p:cNvSpPr txBox="1"/>
          <p:nvPr/>
        </p:nvSpPr>
        <p:spPr>
          <a:xfrm>
            <a:off x="2348342" y="2406351"/>
            <a:ext cx="487326" cy="215444"/>
          </a:xfrm>
          <a:prstGeom prst="rect">
            <a:avLst/>
          </a:prstGeom>
          <a:noFill/>
        </p:spPr>
        <p:txBody>
          <a:bodyPr wrap="square" rtlCol="0">
            <a:spAutoFit/>
          </a:bodyPr>
          <a:lstStyle/>
          <a:p>
            <a:r>
              <a:rPr lang="en-US" sz="800" dirty="0" smtClean="0">
                <a:solidFill>
                  <a:schemeClr val="bg1"/>
                </a:solidFill>
              </a:rPr>
              <a:t>IC2439</a:t>
            </a:r>
            <a:endParaRPr lang="en-US" sz="800" dirty="0">
              <a:solidFill>
                <a:schemeClr val="bg1"/>
              </a:solidFill>
            </a:endParaRPr>
          </a:p>
        </p:txBody>
      </p:sp>
      <p:sp>
        <p:nvSpPr>
          <p:cNvPr id="14" name="TextBox 13"/>
          <p:cNvSpPr txBox="1"/>
          <p:nvPr/>
        </p:nvSpPr>
        <p:spPr>
          <a:xfrm>
            <a:off x="3210992" y="2190907"/>
            <a:ext cx="821107" cy="215444"/>
          </a:xfrm>
          <a:prstGeom prst="rect">
            <a:avLst/>
          </a:prstGeom>
          <a:noFill/>
        </p:spPr>
        <p:txBody>
          <a:bodyPr wrap="square" rtlCol="0">
            <a:spAutoFit/>
          </a:bodyPr>
          <a:lstStyle/>
          <a:p>
            <a:r>
              <a:rPr lang="en-US" sz="800" dirty="0" smtClean="0">
                <a:solidFill>
                  <a:schemeClr val="bg1"/>
                </a:solidFill>
              </a:rPr>
              <a:t>CGCG180-046 </a:t>
            </a:r>
            <a:endParaRPr lang="en-US" sz="800" dirty="0">
              <a:solidFill>
                <a:schemeClr val="bg1"/>
              </a:solidFill>
            </a:endParaRPr>
          </a:p>
        </p:txBody>
      </p:sp>
      <p:sp>
        <p:nvSpPr>
          <p:cNvPr id="6" name="TextBox 5"/>
          <p:cNvSpPr txBox="1"/>
          <p:nvPr/>
        </p:nvSpPr>
        <p:spPr>
          <a:xfrm>
            <a:off x="552029" y="8207784"/>
            <a:ext cx="5707880" cy="1169551"/>
          </a:xfrm>
          <a:prstGeom prst="rect">
            <a:avLst/>
          </a:prstGeom>
          <a:solidFill>
            <a:srgbClr val="FFFFFF"/>
          </a:solidFill>
        </p:spPr>
        <p:txBody>
          <a:bodyPr wrap="square" rtlCol="0">
            <a:spAutoFit/>
          </a:bodyPr>
          <a:lstStyle/>
          <a:p>
            <a:r>
              <a:rPr lang="en-US" sz="1200" b="1" dirty="0" smtClean="0">
                <a:solidFill>
                  <a:srgbClr val="000000"/>
                </a:solidFill>
              </a:rPr>
              <a:t>Above: </a:t>
            </a:r>
            <a:r>
              <a:rPr lang="en-US" sz="1200" dirty="0" smtClean="0">
                <a:solidFill>
                  <a:srgbClr val="000000"/>
                </a:solidFill>
              </a:rPr>
              <a:t>Detected </a:t>
            </a:r>
            <a:r>
              <a:rPr lang="en-US" sz="1200" dirty="0" smtClean="0">
                <a:solidFill>
                  <a:srgbClr val="000000"/>
                </a:solidFill>
              </a:rPr>
              <a:t>absorption at v = 4295 km/s in TON1009 sightline with corresponding map of absorber environment. </a:t>
            </a:r>
            <a:r>
              <a:rPr lang="en-US" sz="1200" b="1" dirty="0" smtClean="0">
                <a:solidFill>
                  <a:srgbClr val="000000"/>
                </a:solidFill>
              </a:rPr>
              <a:t>Top: </a:t>
            </a:r>
            <a:r>
              <a:rPr lang="en-US" sz="1200" dirty="0" smtClean="0">
                <a:solidFill>
                  <a:srgbClr val="000000"/>
                </a:solidFill>
              </a:rPr>
              <a:t>All </a:t>
            </a:r>
            <a:r>
              <a:rPr lang="en-US" sz="1200" dirty="0" smtClean="0">
                <a:solidFill>
                  <a:srgbClr val="000000"/>
                </a:solidFill>
              </a:rPr>
              <a:t>galaxies within 400 km/s of absorber and 500 </a:t>
            </a:r>
            <a:r>
              <a:rPr lang="en-US" sz="1200" dirty="0" err="1" smtClean="0">
                <a:solidFill>
                  <a:srgbClr val="000000"/>
                </a:solidFill>
              </a:rPr>
              <a:t>kpc</a:t>
            </a:r>
            <a:r>
              <a:rPr lang="en-US" sz="1200" dirty="0" smtClean="0">
                <a:solidFill>
                  <a:srgbClr val="000000"/>
                </a:solidFill>
              </a:rPr>
              <a:t> in physical impact parameter are included. </a:t>
            </a:r>
            <a:r>
              <a:rPr lang="en-US" sz="1200" dirty="0">
                <a:solidFill>
                  <a:srgbClr val="000000"/>
                </a:solidFill>
              </a:rPr>
              <a:t>Inclination, position angle and size of galaxies is illustrated by ellipse major/minor axis, orientation, and size (x6). Spiral type galaxies are solid ellipses, elliptical type are transparent, and unknowns are diamonds.</a:t>
            </a:r>
          </a:p>
          <a:p>
            <a:endParaRPr lang="en-US" sz="1000" dirty="0">
              <a:solidFill>
                <a:srgbClr val="000000"/>
              </a:solidFill>
            </a:endParaRPr>
          </a:p>
        </p:txBody>
      </p:sp>
      <p:pic>
        <p:nvPicPr>
          <p:cNvPr id="5" name="Picture 4" descr="figTON1009.ps"/>
          <p:cNvPicPr>
            <a:picLocks noChangeAspect="1"/>
          </p:cNvPicPr>
          <p:nvPr/>
        </p:nvPicPr>
        <p:blipFill rotWithShape="1">
          <a:blip r:embed="rId3">
            <a:extLst>
              <a:ext uri="{28A0092B-C50C-407E-A947-70E740481C1C}">
                <a14:useLocalDpi xmlns:a14="http://schemas.microsoft.com/office/drawing/2010/main" val="0"/>
              </a:ext>
            </a:extLst>
          </a:blip>
          <a:srcRect l="6300" t="13310" r="21789" b="56541"/>
          <a:stretch/>
        </p:blipFill>
        <p:spPr>
          <a:xfrm>
            <a:off x="689923" y="5547144"/>
            <a:ext cx="4931597" cy="2675715"/>
          </a:xfrm>
          <a:prstGeom prst="rect">
            <a:avLst/>
          </a:prstGeom>
        </p:spPr>
      </p:pic>
      <p:sp>
        <p:nvSpPr>
          <p:cNvPr id="13" name="TextBox 12"/>
          <p:cNvSpPr txBox="1"/>
          <p:nvPr/>
        </p:nvSpPr>
        <p:spPr>
          <a:xfrm>
            <a:off x="2772099" y="4943607"/>
            <a:ext cx="1160848" cy="215444"/>
          </a:xfrm>
          <a:prstGeom prst="rect">
            <a:avLst/>
          </a:prstGeom>
          <a:noFill/>
        </p:spPr>
        <p:txBody>
          <a:bodyPr wrap="square" rtlCol="0">
            <a:spAutoFit/>
          </a:bodyPr>
          <a:lstStyle/>
          <a:p>
            <a:r>
              <a:rPr lang="en-US" sz="800" dirty="0" smtClean="0">
                <a:solidFill>
                  <a:schemeClr val="bg1"/>
                </a:solidFill>
              </a:rPr>
              <a:t>KUG0906+333ANED01 </a:t>
            </a:r>
            <a:endParaRPr lang="en-US" sz="800" dirty="0">
              <a:solidFill>
                <a:schemeClr val="bg1"/>
              </a:solidFill>
            </a:endParaRPr>
          </a:p>
        </p:txBody>
      </p:sp>
    </p:spTree>
    <p:extLst>
      <p:ext uri="{BB962C8B-B14F-4D97-AF65-F5344CB8AC3E}">
        <p14:creationId xmlns:p14="http://schemas.microsoft.com/office/powerpoint/2010/main" val="36346653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64808"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W_vs_impact-diam_final.pdf"/>
          <p:cNvPicPr>
            <a:picLocks noChangeAspect="1"/>
          </p:cNvPicPr>
          <p:nvPr/>
        </p:nvPicPr>
        <p:blipFill rotWithShape="1">
          <a:blip r:embed="rId2">
            <a:extLst>
              <a:ext uri="{28A0092B-C50C-407E-A947-70E740481C1C}">
                <a14:useLocalDpi xmlns:a14="http://schemas.microsoft.com/office/drawing/2010/main" val="0"/>
              </a:ext>
            </a:extLst>
          </a:blip>
          <a:srcRect l="4674" t="7288" r="7595" b="2335"/>
          <a:stretch/>
        </p:blipFill>
        <p:spPr>
          <a:xfrm>
            <a:off x="377292" y="1682872"/>
            <a:ext cx="5303858" cy="4097944"/>
          </a:xfrm>
          <a:prstGeom prst="rect">
            <a:avLst/>
          </a:prstGeom>
        </p:spPr>
      </p:pic>
      <p:pic>
        <p:nvPicPr>
          <p:cNvPr id="5" name="Picture 4" descr="hist(Impact)_final.pdf"/>
          <p:cNvPicPr>
            <a:picLocks noChangeAspect="1"/>
          </p:cNvPicPr>
          <p:nvPr/>
        </p:nvPicPr>
        <p:blipFill rotWithShape="1">
          <a:blip r:embed="rId3">
            <a:extLst>
              <a:ext uri="{28A0092B-C50C-407E-A947-70E740481C1C}">
                <a14:useLocalDpi xmlns:a14="http://schemas.microsoft.com/office/drawing/2010/main" val="0"/>
              </a:ext>
            </a:extLst>
          </a:blip>
          <a:srcRect l="7492" r="8137"/>
          <a:stretch/>
        </p:blipFill>
        <p:spPr>
          <a:xfrm>
            <a:off x="559925" y="769651"/>
            <a:ext cx="5121225" cy="850333"/>
          </a:xfrm>
          <a:prstGeom prst="rect">
            <a:avLst/>
          </a:prstGeom>
        </p:spPr>
      </p:pic>
      <p:pic>
        <p:nvPicPr>
          <p:cNvPr id="6" name="Picture 5" descr="hist(lyaW)_final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370" y="1682873"/>
            <a:ext cx="1069842" cy="4024634"/>
          </a:xfrm>
          <a:prstGeom prst="rect">
            <a:avLst/>
          </a:prstGeom>
        </p:spPr>
      </p:pic>
      <p:sp>
        <p:nvSpPr>
          <p:cNvPr id="7" name="TextBox 6"/>
          <p:cNvSpPr txBox="1"/>
          <p:nvPr/>
        </p:nvSpPr>
        <p:spPr>
          <a:xfrm>
            <a:off x="3784166" y="5964767"/>
            <a:ext cx="2665285" cy="2123658"/>
          </a:xfrm>
          <a:prstGeom prst="rect">
            <a:avLst/>
          </a:prstGeom>
          <a:noFill/>
        </p:spPr>
        <p:txBody>
          <a:bodyPr wrap="square" rtlCol="0">
            <a:spAutoFit/>
          </a:bodyPr>
          <a:lstStyle/>
          <a:p>
            <a:r>
              <a:rPr lang="en-US" sz="1200" b="1" dirty="0" smtClean="0">
                <a:solidFill>
                  <a:srgbClr val="000000"/>
                </a:solidFill>
              </a:rPr>
              <a:t>Above:</a:t>
            </a:r>
            <a:r>
              <a:rPr lang="en-US" sz="1200" dirty="0" smtClean="0">
                <a:solidFill>
                  <a:srgbClr val="000000"/>
                </a:solidFill>
              </a:rPr>
              <a:t> The equivalent width of absorbers is plotted against the impact parameter to each associated galaxy, normalized by the galaxy size. Marginal histograms show the distributions of impact parameters and equivalent widths. Weakly absorbing systems occur at all impact parameters, however the average equivalent width clearly increases with decreasing impact parameter.</a:t>
            </a:r>
            <a:endParaRPr lang="en-US" sz="1200" b="1" dirty="0">
              <a:solidFill>
                <a:srgbClr val="000000"/>
              </a:solidFill>
            </a:endParaRPr>
          </a:p>
        </p:txBody>
      </p:sp>
      <p:pic>
        <p:nvPicPr>
          <p:cNvPr id="8" name="Picture 7" descr="W_vs_impact_final.pdf"/>
          <p:cNvPicPr>
            <a:picLocks noChangeAspect="1"/>
          </p:cNvPicPr>
          <p:nvPr/>
        </p:nvPicPr>
        <p:blipFill rotWithShape="1">
          <a:blip r:embed="rId5">
            <a:extLst>
              <a:ext uri="{28A0092B-C50C-407E-A947-70E740481C1C}">
                <a14:useLocalDpi xmlns:a14="http://schemas.microsoft.com/office/drawing/2010/main" val="0"/>
              </a:ext>
            </a:extLst>
          </a:blip>
          <a:srcRect l="4284" t="7473" r="6542"/>
          <a:stretch/>
        </p:blipFill>
        <p:spPr>
          <a:xfrm>
            <a:off x="559925" y="5939111"/>
            <a:ext cx="3034872" cy="2361748"/>
          </a:xfrm>
          <a:prstGeom prst="rect">
            <a:avLst/>
          </a:prstGeom>
        </p:spPr>
      </p:pic>
      <p:sp>
        <p:nvSpPr>
          <p:cNvPr id="10" name="TextBox 9"/>
          <p:cNvSpPr txBox="1"/>
          <p:nvPr/>
        </p:nvSpPr>
        <p:spPr>
          <a:xfrm>
            <a:off x="722833" y="8466121"/>
            <a:ext cx="5641307" cy="646331"/>
          </a:xfrm>
          <a:prstGeom prst="rect">
            <a:avLst/>
          </a:prstGeom>
          <a:noFill/>
        </p:spPr>
        <p:txBody>
          <a:bodyPr wrap="square" rtlCol="0">
            <a:spAutoFit/>
          </a:bodyPr>
          <a:lstStyle/>
          <a:p>
            <a:r>
              <a:rPr lang="en-US" sz="1200" b="1" dirty="0" smtClean="0">
                <a:solidFill>
                  <a:srgbClr val="000000"/>
                </a:solidFill>
              </a:rPr>
              <a:t>Above, left: </a:t>
            </a:r>
            <a:r>
              <a:rPr lang="en-US" sz="1200" dirty="0" smtClean="0">
                <a:solidFill>
                  <a:srgbClr val="000000"/>
                </a:solidFill>
              </a:rPr>
              <a:t>Equivalent width plotted against impact parameter, not normalized by galaxy size. No significant correlation is seen, suggesting the expected correlation between galaxy size and the abundance of </a:t>
            </a:r>
            <a:r>
              <a:rPr lang="en-US" sz="1200" dirty="0" err="1" smtClean="0">
                <a:solidFill>
                  <a:srgbClr val="000000"/>
                </a:solidFill>
              </a:rPr>
              <a:t>circumgalactic</a:t>
            </a:r>
            <a:r>
              <a:rPr lang="en-US" sz="1200" dirty="0" smtClean="0">
                <a:solidFill>
                  <a:srgbClr val="000000"/>
                </a:solidFill>
              </a:rPr>
              <a:t> gas. </a:t>
            </a:r>
            <a:endParaRPr lang="en-US" sz="1200" b="1" dirty="0">
              <a:solidFill>
                <a:srgbClr val="000000"/>
              </a:solidFill>
            </a:endParaRPr>
          </a:p>
        </p:txBody>
      </p:sp>
    </p:spTree>
    <p:extLst>
      <p:ext uri="{BB962C8B-B14F-4D97-AF65-F5344CB8AC3E}">
        <p14:creationId xmlns:p14="http://schemas.microsoft.com/office/powerpoint/2010/main" val="35575759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64808"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W_vs_cos(inclination)_final.pdf"/>
          <p:cNvPicPr>
            <a:picLocks noChangeAspect="1"/>
          </p:cNvPicPr>
          <p:nvPr/>
        </p:nvPicPr>
        <p:blipFill rotWithShape="1">
          <a:blip r:embed="rId3">
            <a:extLst>
              <a:ext uri="{28A0092B-C50C-407E-A947-70E740481C1C}">
                <a14:useLocalDpi xmlns:a14="http://schemas.microsoft.com/office/drawing/2010/main" val="0"/>
              </a:ext>
            </a:extLst>
          </a:blip>
          <a:srcRect l="3968" t="8059" r="6875" b="3101"/>
          <a:stretch/>
        </p:blipFill>
        <p:spPr>
          <a:xfrm>
            <a:off x="419587" y="600964"/>
            <a:ext cx="5953617" cy="4449393"/>
          </a:xfrm>
          <a:prstGeom prst="rect">
            <a:avLst/>
          </a:prstGeom>
        </p:spPr>
      </p:pic>
      <p:pic>
        <p:nvPicPr>
          <p:cNvPr id="6" name="Picture 5" descr="hist(cos(inclination))_dif_fina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505" y="5243862"/>
            <a:ext cx="4332026" cy="3249020"/>
          </a:xfrm>
          <a:prstGeom prst="rect">
            <a:avLst/>
          </a:prstGeom>
        </p:spPr>
      </p:pic>
      <p:sp>
        <p:nvSpPr>
          <p:cNvPr id="7" name="TextBox 6"/>
          <p:cNvSpPr txBox="1"/>
          <p:nvPr/>
        </p:nvSpPr>
        <p:spPr>
          <a:xfrm>
            <a:off x="4524828" y="5238551"/>
            <a:ext cx="2041161" cy="3231653"/>
          </a:xfrm>
          <a:prstGeom prst="rect">
            <a:avLst/>
          </a:prstGeom>
          <a:noFill/>
        </p:spPr>
        <p:txBody>
          <a:bodyPr wrap="square" rtlCol="0">
            <a:spAutoFit/>
          </a:bodyPr>
          <a:lstStyle/>
          <a:p>
            <a:r>
              <a:rPr lang="en-US" sz="1200" b="1" dirty="0" smtClean="0">
                <a:solidFill>
                  <a:schemeClr val="bg1"/>
                </a:solidFill>
              </a:rPr>
              <a:t>Above:</a:t>
            </a:r>
            <a:r>
              <a:rPr lang="en-US" sz="1200" dirty="0" smtClean="0">
                <a:solidFill>
                  <a:schemeClr val="bg1"/>
                </a:solidFill>
              </a:rPr>
              <a:t> Equivalent width plotted as a function of minor/major axis ratio. 22/30 absorbers appear to be associated with small axis ratio galaxies (b/a &lt; 0.6). This translates to 84% of absorbing systems occur near a galaxy with &gt;50</a:t>
            </a:r>
            <a:r>
              <a:rPr lang="en-US" sz="1200" dirty="0">
                <a:solidFill>
                  <a:prstClr val="black"/>
                </a:solidFill>
                <a:latin typeface="LucidaGrande"/>
              </a:rPr>
              <a:t>°</a:t>
            </a:r>
            <a:r>
              <a:rPr lang="en-US" sz="1200" dirty="0" smtClean="0">
                <a:solidFill>
                  <a:schemeClr val="bg1"/>
                </a:solidFill>
              </a:rPr>
              <a:t> inclination angle. We also notice a dichotomy between gas that is red </a:t>
            </a:r>
            <a:r>
              <a:rPr lang="en-US" sz="1200" dirty="0" err="1" smtClean="0">
                <a:solidFill>
                  <a:schemeClr val="bg1"/>
                </a:solidFill>
              </a:rPr>
              <a:t>vs</a:t>
            </a:r>
            <a:r>
              <a:rPr lang="en-US" sz="1200" dirty="0" smtClean="0">
                <a:solidFill>
                  <a:schemeClr val="bg1"/>
                </a:solidFill>
              </a:rPr>
              <a:t> blue shifted compared to the velocity of the associated galaxy (dashed black line). Average above line is </a:t>
            </a:r>
            <a:r>
              <a:rPr lang="en-US" sz="1200" i="1" dirty="0" smtClean="0">
                <a:solidFill>
                  <a:schemeClr val="bg1"/>
                </a:solidFill>
              </a:rPr>
              <a:t>W =</a:t>
            </a:r>
            <a:r>
              <a:rPr lang="en-US" sz="1200" dirty="0" smtClean="0">
                <a:solidFill>
                  <a:schemeClr val="bg1"/>
                </a:solidFill>
              </a:rPr>
              <a:t> 284 </a:t>
            </a:r>
            <a:r>
              <a:rPr lang="en-US" sz="1200" dirty="0" err="1" smtClean="0">
                <a:solidFill>
                  <a:schemeClr val="bg1"/>
                </a:solidFill>
              </a:rPr>
              <a:t>Å</a:t>
            </a:r>
            <a:r>
              <a:rPr lang="en-US" sz="1200" dirty="0" smtClean="0">
                <a:solidFill>
                  <a:schemeClr val="bg1"/>
                </a:solidFill>
              </a:rPr>
              <a:t>, average below is </a:t>
            </a:r>
            <a:r>
              <a:rPr lang="en-US" sz="1200" i="1" dirty="0" smtClean="0">
                <a:solidFill>
                  <a:schemeClr val="bg1"/>
                </a:solidFill>
              </a:rPr>
              <a:t>W </a:t>
            </a:r>
            <a:r>
              <a:rPr lang="en-US" sz="1200" i="1" dirty="0">
                <a:solidFill>
                  <a:schemeClr val="bg1"/>
                </a:solidFill>
              </a:rPr>
              <a:t>=</a:t>
            </a:r>
            <a:r>
              <a:rPr lang="en-US" sz="1200" dirty="0">
                <a:solidFill>
                  <a:schemeClr val="bg1"/>
                </a:solidFill>
              </a:rPr>
              <a:t> </a:t>
            </a:r>
            <a:r>
              <a:rPr lang="en-US" sz="1200" dirty="0" smtClean="0">
                <a:solidFill>
                  <a:schemeClr val="bg1"/>
                </a:solidFill>
              </a:rPr>
              <a:t> 129 </a:t>
            </a:r>
            <a:r>
              <a:rPr lang="en-US" sz="1200" dirty="0" err="1" smtClean="0">
                <a:solidFill>
                  <a:schemeClr val="bg1"/>
                </a:solidFill>
              </a:rPr>
              <a:t>Å</a:t>
            </a:r>
            <a:r>
              <a:rPr lang="en-US" sz="1200" dirty="0" smtClean="0">
                <a:solidFill>
                  <a:schemeClr val="bg1"/>
                </a:solidFill>
              </a:rPr>
              <a:t>.</a:t>
            </a:r>
          </a:p>
        </p:txBody>
      </p:sp>
      <p:cxnSp>
        <p:nvCxnSpPr>
          <p:cNvPr id="9" name="Straight Connector 8"/>
          <p:cNvCxnSpPr/>
          <p:nvPr/>
        </p:nvCxnSpPr>
        <p:spPr>
          <a:xfrm flipH="1" flipV="1">
            <a:off x="1122682" y="1791555"/>
            <a:ext cx="3492868" cy="2744029"/>
          </a:xfrm>
          <a:prstGeom prst="line">
            <a:avLst/>
          </a:prstGeom>
          <a:ln>
            <a:solidFill>
              <a:srgbClr val="000000">
                <a:alpha val="66000"/>
              </a:srgbClr>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587" y="8538238"/>
            <a:ext cx="5307224" cy="646331"/>
          </a:xfrm>
          <a:prstGeom prst="rect">
            <a:avLst/>
          </a:prstGeom>
          <a:noFill/>
        </p:spPr>
        <p:txBody>
          <a:bodyPr wrap="square" rtlCol="0">
            <a:spAutoFit/>
          </a:bodyPr>
          <a:lstStyle/>
          <a:p>
            <a:r>
              <a:rPr lang="en-US" sz="1200" b="1" dirty="0" smtClean="0">
                <a:solidFill>
                  <a:srgbClr val="000000"/>
                </a:solidFill>
              </a:rPr>
              <a:t>Above (left): </a:t>
            </a:r>
            <a:r>
              <a:rPr lang="en-US" sz="1200" dirty="0" smtClean="0">
                <a:solidFill>
                  <a:srgbClr val="000000"/>
                </a:solidFill>
              </a:rPr>
              <a:t>Distributions of galaxy inclinations. Red depicts galaxies nearby </a:t>
            </a:r>
            <a:r>
              <a:rPr lang="en-US" sz="1200" dirty="0" err="1" smtClean="0">
                <a:solidFill>
                  <a:srgbClr val="000000"/>
                </a:solidFill>
              </a:rPr>
              <a:t>redshifted</a:t>
            </a:r>
            <a:r>
              <a:rPr lang="en-US" sz="1200" dirty="0" smtClean="0">
                <a:solidFill>
                  <a:srgbClr val="000000"/>
                </a:solidFill>
              </a:rPr>
              <a:t> absorption, blue depicts galaxies nearby blue shifted absorption, and green for all nearby galaxies (</a:t>
            </a:r>
            <a:r>
              <a:rPr lang="en-US" sz="1200" dirty="0" err="1" smtClean="0">
                <a:solidFill>
                  <a:srgbClr val="000000"/>
                </a:solidFill>
              </a:rPr>
              <a:t>cz</a:t>
            </a:r>
            <a:r>
              <a:rPr lang="en-US" sz="1200" dirty="0" smtClean="0">
                <a:solidFill>
                  <a:srgbClr val="000000"/>
                </a:solidFill>
              </a:rPr>
              <a:t> &lt; 10000 km/s)</a:t>
            </a:r>
            <a:endParaRPr lang="en-US" sz="1200" b="1" dirty="0">
              <a:solidFill>
                <a:srgbClr val="000000"/>
              </a:solidFill>
            </a:endParaRPr>
          </a:p>
        </p:txBody>
      </p:sp>
    </p:spTree>
    <p:extLst>
      <p:ext uri="{BB962C8B-B14F-4D97-AF65-F5344CB8AC3E}">
        <p14:creationId xmlns:p14="http://schemas.microsoft.com/office/powerpoint/2010/main" val="5728321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9" name="TextBox 28"/>
          <p:cNvSpPr txBox="1"/>
          <p:nvPr/>
        </p:nvSpPr>
        <p:spPr>
          <a:xfrm>
            <a:off x="1992842" y="325900"/>
            <a:ext cx="2869076" cy="707886"/>
          </a:xfrm>
          <a:prstGeom prst="rect">
            <a:avLst/>
          </a:prstGeom>
          <a:noFill/>
        </p:spPr>
        <p:txBody>
          <a:bodyPr wrap="square" rtlCol="0">
            <a:spAutoFit/>
          </a:bodyPr>
          <a:lstStyle/>
          <a:p>
            <a:pPr algn="ctr"/>
            <a:r>
              <a:rPr lang="en-US" sz="4000" dirty="0" smtClean="0">
                <a:solidFill>
                  <a:srgbClr val="000000"/>
                </a:solidFill>
              </a:rPr>
              <a:t>Conclusions:</a:t>
            </a:r>
            <a:endParaRPr lang="en-US" sz="4000" dirty="0">
              <a:solidFill>
                <a:srgbClr val="000000"/>
              </a:solidFill>
            </a:endParaRPr>
          </a:p>
        </p:txBody>
      </p:sp>
      <p:sp>
        <p:nvSpPr>
          <p:cNvPr id="30" name="TextBox 29"/>
          <p:cNvSpPr txBox="1"/>
          <p:nvPr/>
        </p:nvSpPr>
        <p:spPr>
          <a:xfrm>
            <a:off x="728282" y="1254221"/>
            <a:ext cx="5384097" cy="6463309"/>
          </a:xfrm>
          <a:prstGeom prst="rect">
            <a:avLst/>
          </a:prstGeom>
          <a:noFill/>
        </p:spPr>
        <p:txBody>
          <a:bodyPr wrap="square" rtlCol="0">
            <a:spAutoFit/>
          </a:bodyPr>
          <a:lstStyle/>
          <a:p>
            <a:pPr marL="285750" indent="-285750">
              <a:buFont typeface="Arial"/>
              <a:buChar char="•"/>
            </a:pPr>
            <a:r>
              <a:rPr lang="en-US" u="none" baseline="0" dirty="0" smtClean="0">
                <a:solidFill>
                  <a:prstClr val="black"/>
                </a:solidFill>
                <a:latin typeface="LucidaGrande"/>
              </a:rPr>
              <a:t>We measure 90 Ly</a:t>
            </a:r>
            <a:r>
              <a:rPr lang="en-US" dirty="0" smtClean="0">
                <a:solidFill>
                  <a:prstClr val="black"/>
                </a:solidFill>
                <a:latin typeface="LucidaGrande"/>
              </a:rPr>
              <a:t>α</a:t>
            </a:r>
            <a:r>
              <a:rPr lang="en-US" u="none" baseline="0" dirty="0" smtClean="0">
                <a:solidFill>
                  <a:prstClr val="black"/>
                </a:solidFill>
                <a:latin typeface="LucidaGrande"/>
              </a:rPr>
              <a:t> absorbing</a:t>
            </a:r>
            <a:r>
              <a:rPr lang="en-US" u="none" dirty="0" smtClean="0">
                <a:solidFill>
                  <a:prstClr val="black"/>
                </a:solidFill>
                <a:latin typeface="LucidaGrande"/>
              </a:rPr>
              <a:t> systems in 20 QSO sightlines in the redshift range of 0-0.033 (</a:t>
            </a:r>
            <a:r>
              <a:rPr lang="en-US" u="none" dirty="0" err="1" smtClean="0">
                <a:solidFill>
                  <a:prstClr val="black"/>
                </a:solidFill>
                <a:latin typeface="LucidaGrande"/>
              </a:rPr>
              <a:t>cz</a:t>
            </a:r>
            <a:r>
              <a:rPr lang="en-US" u="none" dirty="0" smtClean="0">
                <a:solidFill>
                  <a:prstClr val="black"/>
                </a:solidFill>
                <a:latin typeface="LucidaGrande"/>
              </a:rPr>
              <a:t> = 0-10,000 km/s). 34% of absorbers can unambiguously be paired with a galaxy within 500 </a:t>
            </a:r>
            <a:r>
              <a:rPr lang="en-US" u="none" dirty="0" err="1" smtClean="0">
                <a:solidFill>
                  <a:prstClr val="black"/>
                </a:solidFill>
                <a:latin typeface="LucidaGrande"/>
              </a:rPr>
              <a:t>kpc</a:t>
            </a:r>
            <a:r>
              <a:rPr lang="en-US" u="none" dirty="0" smtClean="0">
                <a:solidFill>
                  <a:prstClr val="black"/>
                </a:solidFill>
                <a:latin typeface="LucidaGrande"/>
              </a:rPr>
              <a:t> and 400 km/s, and 42% reside nearby more than one galaxy.</a:t>
            </a:r>
            <a:endParaRPr lang="en-US" dirty="0" smtClean="0">
              <a:solidFill>
                <a:prstClr val="black"/>
              </a:solidFill>
              <a:latin typeface="LucidaGrande"/>
            </a:endParaRPr>
          </a:p>
          <a:p>
            <a:pPr marL="285750" indent="-285750">
              <a:buFont typeface="Arial"/>
              <a:buChar char="•"/>
            </a:pPr>
            <a:endParaRPr lang="en-US" dirty="0">
              <a:solidFill>
                <a:prstClr val="black"/>
              </a:solidFill>
              <a:latin typeface="LucidaGrande"/>
            </a:endParaRPr>
          </a:p>
          <a:p>
            <a:pPr marL="285750" indent="-285750">
              <a:buFont typeface="Arial"/>
              <a:buChar char="•"/>
            </a:pPr>
            <a:r>
              <a:rPr lang="en-US" dirty="0" smtClean="0">
                <a:solidFill>
                  <a:prstClr val="black"/>
                </a:solidFill>
                <a:latin typeface="LucidaGrande"/>
              </a:rPr>
              <a:t>Lyα equivalent width </a:t>
            </a:r>
            <a:r>
              <a:rPr lang="en-US" i="1" dirty="0" smtClean="0">
                <a:solidFill>
                  <a:prstClr val="black"/>
                </a:solidFill>
                <a:latin typeface="LucidaGrande"/>
              </a:rPr>
              <a:t>(W) </a:t>
            </a:r>
            <a:r>
              <a:rPr lang="en-US" dirty="0" smtClean="0">
                <a:solidFill>
                  <a:prstClr val="black"/>
                </a:solidFill>
                <a:latin typeface="LucidaGrande"/>
              </a:rPr>
              <a:t>increases with decreasing impact parameter (normalized by galaxy size).</a:t>
            </a:r>
          </a:p>
          <a:p>
            <a:endParaRPr lang="en-US" dirty="0">
              <a:solidFill>
                <a:prstClr val="black"/>
              </a:solidFill>
              <a:latin typeface="LucidaGrande"/>
            </a:endParaRPr>
          </a:p>
          <a:p>
            <a:pPr marL="285750" indent="-285750">
              <a:buFont typeface="Arial"/>
              <a:buChar char="•"/>
            </a:pPr>
            <a:r>
              <a:rPr lang="en-US" dirty="0" smtClean="0">
                <a:solidFill>
                  <a:prstClr val="black"/>
                </a:solidFill>
                <a:latin typeface="LucidaGrande"/>
              </a:rPr>
              <a:t>84% of galaxies associated with Lyα absorption are highly inclined (&gt;50°).</a:t>
            </a:r>
          </a:p>
          <a:p>
            <a:pPr marL="285750" indent="-285750">
              <a:buFont typeface="Arial"/>
              <a:buChar char="•"/>
            </a:pPr>
            <a:endParaRPr lang="en-US" dirty="0">
              <a:solidFill>
                <a:prstClr val="black"/>
              </a:solidFill>
              <a:latin typeface="LucidaGrande"/>
            </a:endParaRPr>
          </a:p>
          <a:p>
            <a:pPr marL="285750" indent="-285750">
              <a:buFont typeface="Arial"/>
              <a:buChar char="•"/>
            </a:pPr>
            <a:r>
              <a:rPr lang="en-US" dirty="0" smtClean="0">
                <a:solidFill>
                  <a:prstClr val="black"/>
                </a:solidFill>
                <a:latin typeface="LucidaGrande"/>
              </a:rPr>
              <a:t>Red shifted absorbers (with respect to the associated galaxies) tend toward lower </a:t>
            </a:r>
            <a:r>
              <a:rPr lang="en-US" i="1" dirty="0" smtClean="0">
                <a:solidFill>
                  <a:prstClr val="black"/>
                </a:solidFill>
                <a:latin typeface="LucidaGrande"/>
              </a:rPr>
              <a:t>W</a:t>
            </a:r>
            <a:r>
              <a:rPr lang="en-US" dirty="0" smtClean="0">
                <a:solidFill>
                  <a:prstClr val="black"/>
                </a:solidFill>
                <a:latin typeface="LucidaGrande"/>
              </a:rPr>
              <a:t>.</a:t>
            </a:r>
          </a:p>
          <a:p>
            <a:pPr marL="742950" lvl="1" indent="-285750">
              <a:buFont typeface="Arial"/>
              <a:buChar char="•"/>
            </a:pPr>
            <a:r>
              <a:rPr lang="en-US" dirty="0" smtClean="0">
                <a:solidFill>
                  <a:prstClr val="black"/>
                </a:solidFill>
                <a:latin typeface="LucidaGrande"/>
              </a:rPr>
              <a:t>Average </a:t>
            </a:r>
            <a:r>
              <a:rPr lang="en-US" i="1" dirty="0" smtClean="0">
                <a:solidFill>
                  <a:prstClr val="black"/>
                </a:solidFill>
                <a:latin typeface="LucidaGrande"/>
              </a:rPr>
              <a:t>W(</a:t>
            </a:r>
            <a:r>
              <a:rPr lang="en-US" dirty="0" err="1" smtClean="0">
                <a:solidFill>
                  <a:prstClr val="black"/>
                </a:solidFill>
                <a:latin typeface="LucidaGrande"/>
              </a:rPr>
              <a:t>r</a:t>
            </a:r>
            <a:r>
              <a:rPr lang="en-US" i="1" dirty="0" err="1" smtClean="0">
                <a:solidFill>
                  <a:prstClr val="black"/>
                </a:solidFill>
                <a:latin typeface="LucidaGrande"/>
              </a:rPr>
              <a:t>edshifted</a:t>
            </a:r>
            <a:r>
              <a:rPr lang="en-US" i="1" dirty="0" smtClean="0">
                <a:solidFill>
                  <a:prstClr val="black"/>
                </a:solidFill>
                <a:latin typeface="LucidaGrande"/>
              </a:rPr>
              <a:t>) </a:t>
            </a:r>
            <a:r>
              <a:rPr lang="en-US" dirty="0" smtClean="0">
                <a:solidFill>
                  <a:prstClr val="black"/>
                </a:solidFill>
                <a:latin typeface="LucidaGrande"/>
              </a:rPr>
              <a:t>= 129</a:t>
            </a:r>
            <a:r>
              <a:rPr lang="en-US" dirty="0">
                <a:solidFill>
                  <a:schemeClr val="bg1"/>
                </a:solidFill>
              </a:rPr>
              <a:t>Å</a:t>
            </a:r>
            <a:endParaRPr lang="en-US" dirty="0" smtClean="0">
              <a:solidFill>
                <a:prstClr val="black"/>
              </a:solidFill>
              <a:latin typeface="LucidaGrande"/>
            </a:endParaRPr>
          </a:p>
          <a:p>
            <a:pPr marL="742950" lvl="1" indent="-285750">
              <a:buFont typeface="Arial"/>
              <a:buChar char="•"/>
            </a:pPr>
            <a:r>
              <a:rPr lang="en-US" dirty="0" smtClean="0">
                <a:solidFill>
                  <a:prstClr val="black"/>
                </a:solidFill>
                <a:latin typeface="LucidaGrande"/>
              </a:rPr>
              <a:t>Average </a:t>
            </a:r>
            <a:r>
              <a:rPr lang="en-US" i="1" dirty="0" smtClean="0">
                <a:solidFill>
                  <a:prstClr val="black"/>
                </a:solidFill>
                <a:latin typeface="LucidaGrande"/>
              </a:rPr>
              <a:t>W(</a:t>
            </a:r>
            <a:r>
              <a:rPr lang="en-US" i="1" dirty="0" err="1" smtClean="0">
                <a:solidFill>
                  <a:prstClr val="black"/>
                </a:solidFill>
                <a:latin typeface="LucidaGrande"/>
              </a:rPr>
              <a:t>blueshifted</a:t>
            </a:r>
            <a:r>
              <a:rPr lang="en-US" i="1" dirty="0" smtClean="0">
                <a:solidFill>
                  <a:prstClr val="black"/>
                </a:solidFill>
                <a:latin typeface="LucidaGrande"/>
              </a:rPr>
              <a:t>) </a:t>
            </a:r>
            <a:r>
              <a:rPr lang="en-US" dirty="0" smtClean="0">
                <a:solidFill>
                  <a:prstClr val="black"/>
                </a:solidFill>
                <a:latin typeface="LucidaGrande"/>
              </a:rPr>
              <a:t>= 284</a:t>
            </a:r>
            <a:r>
              <a:rPr lang="en-US" dirty="0" smtClean="0">
                <a:solidFill>
                  <a:schemeClr val="bg1"/>
                </a:solidFill>
              </a:rPr>
              <a:t>Å</a:t>
            </a:r>
            <a:endParaRPr lang="en-US" dirty="0" smtClean="0">
              <a:solidFill>
                <a:prstClr val="black"/>
              </a:solidFill>
              <a:latin typeface="LucidaGrande"/>
            </a:endParaRPr>
          </a:p>
          <a:p>
            <a:pPr marL="285750" indent="-285750">
              <a:buFont typeface="Arial"/>
              <a:buChar char="•"/>
            </a:pPr>
            <a:endParaRPr lang="en-US" dirty="0" smtClean="0">
              <a:solidFill>
                <a:prstClr val="black"/>
              </a:solidFill>
              <a:latin typeface="LucidaGrande"/>
            </a:endParaRPr>
          </a:p>
          <a:p>
            <a:pPr marL="285750" indent="-285750">
              <a:buFont typeface="Arial"/>
              <a:buChar char="•"/>
            </a:pPr>
            <a:r>
              <a:rPr lang="en-US" dirty="0" smtClean="0">
                <a:solidFill>
                  <a:prstClr val="black"/>
                </a:solidFill>
                <a:latin typeface="LucidaGrande"/>
              </a:rPr>
              <a:t>Preference for Lyα absorption along major axis - 67% of associated galaxies have azimuth angles &lt;50°.</a:t>
            </a:r>
          </a:p>
        </p:txBody>
      </p:sp>
    </p:spTree>
    <p:extLst>
      <p:ext uri="{BB962C8B-B14F-4D97-AF65-F5344CB8AC3E}">
        <p14:creationId xmlns:p14="http://schemas.microsoft.com/office/powerpoint/2010/main" val="301789634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4471</TotalTime>
  <Words>703</Words>
  <Application>Microsoft Macintosh PowerPoint</Application>
  <PresentationFormat>A4 Paper (210x297 mm)</PresentationFormat>
  <Paragraphs>31</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French</dc:creator>
  <cp:lastModifiedBy>David French</cp:lastModifiedBy>
  <cp:revision>60</cp:revision>
  <dcterms:created xsi:type="dcterms:W3CDTF">2014-09-12T00:47:41Z</dcterms:created>
  <dcterms:modified xsi:type="dcterms:W3CDTF">2014-09-17T18:02:09Z</dcterms:modified>
</cp:coreProperties>
</file>