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EE2"/>
    <a:srgbClr val="E7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68" d="100"/>
          <a:sy n="168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C4EE-FD4B-CB4E-A871-FC847C129DB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AC4B-7A69-974C-80E1-5309BB70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08E42-092F-C748-9219-3B9E80BA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00739"/>
            <a:ext cx="2194672" cy="2519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8BBEC-39F8-6A48-9957-A9B7D7A6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29" y="5900737"/>
            <a:ext cx="2307522" cy="251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C1655-B2F3-BC4D-840E-E909D7BA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386" y="5898014"/>
            <a:ext cx="2401613" cy="2521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23405-A690-5045-B5CB-800AEB30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016" y="1641339"/>
            <a:ext cx="2187079" cy="1603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24EF7-9F62-8041-9984-52683F37F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42" y="1632534"/>
            <a:ext cx="2225594" cy="1620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6FC89A-6BD2-8C47-9079-58DD04890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343" y="1610607"/>
            <a:ext cx="2145673" cy="16385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03390A-C663-8E44-94EE-0414353B2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202" y="3441604"/>
            <a:ext cx="2225594" cy="1995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0713E-B239-B546-B9D8-91E6CCD60FBB}"/>
              </a:ext>
            </a:extLst>
          </p:cNvPr>
          <p:cNvSpPr txBox="1"/>
          <p:nvPr/>
        </p:nvSpPr>
        <p:spPr>
          <a:xfrm>
            <a:off x="309327" y="224583"/>
            <a:ext cx="62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Evidence for a Rotational Component in the CGM of Nearby Galaxies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B3B6E-76FF-4744-B158-F54D0E823FB5}"/>
              </a:ext>
            </a:extLst>
          </p:cNvPr>
          <p:cNvSpPr txBox="1"/>
          <p:nvPr/>
        </p:nvSpPr>
        <p:spPr>
          <a:xfrm>
            <a:off x="1819473" y="868670"/>
            <a:ext cx="3219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David French &amp; Bart </a:t>
            </a:r>
            <a:r>
              <a:rPr lang="en-US" sz="1100" dirty="0" err="1">
                <a:latin typeface="Avenir Next" panose="020B0503020202020204" pitchFamily="34" charset="0"/>
              </a:rPr>
              <a:t>Wakker</a:t>
            </a:r>
            <a:r>
              <a:rPr lang="en-US" sz="1100" dirty="0">
                <a:latin typeface="Avenir Next" panose="020B0503020202020204" pitchFamily="34" charset="0"/>
              </a:rPr>
              <a:t> (2018, in prep)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D87789-22AA-BB4B-8E83-3554CD804085}"/>
              </a:ext>
            </a:extLst>
          </p:cNvPr>
          <p:cNvSpPr txBox="1"/>
          <p:nvPr/>
        </p:nvSpPr>
        <p:spPr>
          <a:xfrm>
            <a:off x="482194" y="1389990"/>
            <a:ext cx="18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Observed rotation curve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E3EB5-C92F-8242-9B78-1434366A35EC}"/>
              </a:ext>
            </a:extLst>
          </p:cNvPr>
          <p:cNvSpPr txBox="1"/>
          <p:nvPr/>
        </p:nvSpPr>
        <p:spPr>
          <a:xfrm>
            <a:off x="2713205" y="1389990"/>
            <a:ext cx="18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NFW fit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69F91-C9E4-8E44-9618-A3F61836D0DB}"/>
              </a:ext>
            </a:extLst>
          </p:cNvPr>
          <p:cNvSpPr txBox="1"/>
          <p:nvPr/>
        </p:nvSpPr>
        <p:spPr>
          <a:xfrm>
            <a:off x="4900681" y="1284231"/>
            <a:ext cx="1834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Model result – projected velocities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40811-F861-3840-9D27-FDE0A73383F2}"/>
              </a:ext>
            </a:extLst>
          </p:cNvPr>
          <p:cNvSpPr txBox="1"/>
          <p:nvPr/>
        </p:nvSpPr>
        <p:spPr>
          <a:xfrm>
            <a:off x="549897" y="3885590"/>
            <a:ext cx="1893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venir Next" panose="020B0503020202020204" pitchFamily="34" charset="0"/>
              </a:rPr>
              <a:t>NGC3633</a:t>
            </a:r>
          </a:p>
          <a:p>
            <a:pPr algn="ctr"/>
            <a:endParaRPr lang="en-US" sz="1100" b="1" dirty="0">
              <a:latin typeface="Avenir Next" panose="020B0503020202020204" pitchFamily="34" charset="0"/>
            </a:endParaRPr>
          </a:p>
          <a:p>
            <a:pPr algn="ctr"/>
            <a:r>
              <a:rPr lang="en-US" sz="1100" dirty="0">
                <a:solidFill>
                  <a:srgbClr val="E77576"/>
                </a:solidFill>
                <a:latin typeface="Avenir Next" panose="020B0503020202020204" pitchFamily="34" charset="0"/>
              </a:rPr>
              <a:t>Slit location</a:t>
            </a:r>
          </a:p>
          <a:p>
            <a:pPr algn="ctr"/>
            <a:endParaRPr lang="en-US" sz="1100" dirty="0">
              <a:solidFill>
                <a:srgbClr val="E77576"/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sz="1100" dirty="0">
                <a:solidFill>
                  <a:srgbClr val="553EE2"/>
                </a:solidFill>
                <a:latin typeface="Avenir Next" panose="020B0503020202020204" pitchFamily="34" charset="0"/>
              </a:rPr>
              <a:t>Toward QSO RX_J1121.2+0326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27607D-ACDF-1F4E-B797-FD4F2862A3CA}"/>
              </a:ext>
            </a:extLst>
          </p:cNvPr>
          <p:cNvSpPr txBox="1"/>
          <p:nvPr/>
        </p:nvSpPr>
        <p:spPr>
          <a:xfrm>
            <a:off x="309327" y="5588727"/>
            <a:ext cx="672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3D halo model mockup from different viewing angles. QSO sightline location in black. </a:t>
            </a:r>
          </a:p>
        </p:txBody>
      </p:sp>
    </p:spTree>
    <p:extLst>
      <p:ext uri="{BB962C8B-B14F-4D97-AF65-F5344CB8AC3E}">
        <p14:creationId xmlns:p14="http://schemas.microsoft.com/office/powerpoint/2010/main" val="172739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08E42-092F-C748-9219-3B9E80BA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00739"/>
            <a:ext cx="2194672" cy="2519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8BBEC-39F8-6A48-9957-A9B7D7A6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29" y="5900737"/>
            <a:ext cx="2307522" cy="251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C1655-B2F3-BC4D-840E-E909D7BA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386" y="5898014"/>
            <a:ext cx="2401613" cy="2521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23405-A690-5045-B5CB-800AEB30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199" y="1621213"/>
            <a:ext cx="2241986" cy="1643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24EF7-9F62-8041-9984-52683F37F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42" y="1632534"/>
            <a:ext cx="2225594" cy="1620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03390A-C663-8E44-94EE-0414353B2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202" y="3441604"/>
            <a:ext cx="2225594" cy="1995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0713E-B239-B546-B9D8-91E6CCD60FBB}"/>
              </a:ext>
            </a:extLst>
          </p:cNvPr>
          <p:cNvSpPr txBox="1"/>
          <p:nvPr/>
        </p:nvSpPr>
        <p:spPr>
          <a:xfrm>
            <a:off x="309327" y="224583"/>
            <a:ext cx="62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Evidence for a Rotational Component in the CGM of Nearby Galaxies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B3B6E-76FF-4744-B158-F54D0E823FB5}"/>
              </a:ext>
            </a:extLst>
          </p:cNvPr>
          <p:cNvSpPr txBox="1"/>
          <p:nvPr/>
        </p:nvSpPr>
        <p:spPr>
          <a:xfrm>
            <a:off x="1819473" y="868670"/>
            <a:ext cx="3219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David French &amp; Bart </a:t>
            </a:r>
            <a:r>
              <a:rPr lang="en-US" sz="1100" dirty="0" err="1">
                <a:latin typeface="Avenir Next" panose="020B0503020202020204" pitchFamily="34" charset="0"/>
              </a:rPr>
              <a:t>Wakker</a:t>
            </a:r>
            <a:r>
              <a:rPr lang="en-US" sz="1100" dirty="0">
                <a:latin typeface="Avenir Next" panose="020B0503020202020204" pitchFamily="34" charset="0"/>
              </a:rPr>
              <a:t> (2018, in prep)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D87789-22AA-BB4B-8E83-3554CD804085}"/>
              </a:ext>
            </a:extLst>
          </p:cNvPr>
          <p:cNvSpPr txBox="1"/>
          <p:nvPr/>
        </p:nvSpPr>
        <p:spPr>
          <a:xfrm>
            <a:off x="482194" y="1389990"/>
            <a:ext cx="18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Observed rotation curve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E3EB5-C92F-8242-9B78-1434366A35EC}"/>
              </a:ext>
            </a:extLst>
          </p:cNvPr>
          <p:cNvSpPr txBox="1"/>
          <p:nvPr/>
        </p:nvSpPr>
        <p:spPr>
          <a:xfrm>
            <a:off x="2713205" y="1389990"/>
            <a:ext cx="183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NFW fit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69F91-C9E4-8E44-9618-A3F61836D0DB}"/>
              </a:ext>
            </a:extLst>
          </p:cNvPr>
          <p:cNvSpPr txBox="1"/>
          <p:nvPr/>
        </p:nvSpPr>
        <p:spPr>
          <a:xfrm>
            <a:off x="4900681" y="1284231"/>
            <a:ext cx="1834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Model result – projected velocities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40811-F861-3840-9D27-FDE0A73383F2}"/>
              </a:ext>
            </a:extLst>
          </p:cNvPr>
          <p:cNvSpPr txBox="1"/>
          <p:nvPr/>
        </p:nvSpPr>
        <p:spPr>
          <a:xfrm>
            <a:off x="549897" y="3885590"/>
            <a:ext cx="1893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venir Next" panose="020B0503020202020204" pitchFamily="34" charset="0"/>
              </a:rPr>
              <a:t>NGC3633</a:t>
            </a:r>
          </a:p>
          <a:p>
            <a:pPr algn="ctr"/>
            <a:endParaRPr lang="en-US" sz="1100" b="1" dirty="0">
              <a:latin typeface="Avenir Next" panose="020B0503020202020204" pitchFamily="34" charset="0"/>
            </a:endParaRPr>
          </a:p>
          <a:p>
            <a:pPr algn="ctr"/>
            <a:r>
              <a:rPr lang="en-US" sz="1100" dirty="0">
                <a:solidFill>
                  <a:srgbClr val="E77576"/>
                </a:solidFill>
                <a:latin typeface="Avenir Next" panose="020B0503020202020204" pitchFamily="34" charset="0"/>
              </a:rPr>
              <a:t>Slit location</a:t>
            </a:r>
          </a:p>
          <a:p>
            <a:pPr algn="ctr"/>
            <a:endParaRPr lang="en-US" sz="1100" dirty="0">
              <a:solidFill>
                <a:srgbClr val="E77576"/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sz="1100" dirty="0">
                <a:solidFill>
                  <a:srgbClr val="553EE2"/>
                </a:solidFill>
                <a:latin typeface="Avenir Next" panose="020B0503020202020204" pitchFamily="34" charset="0"/>
              </a:rPr>
              <a:t>Toward QSO RX_J1121.2+0326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27607D-ACDF-1F4E-B797-FD4F2862A3CA}"/>
              </a:ext>
            </a:extLst>
          </p:cNvPr>
          <p:cNvSpPr txBox="1"/>
          <p:nvPr/>
        </p:nvSpPr>
        <p:spPr>
          <a:xfrm>
            <a:off x="309327" y="5588727"/>
            <a:ext cx="672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3D halo model mockup from different viewing angles. QSO sightline location in black.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414F15-7A4D-3240-A47B-808347A3A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0896" y="1604208"/>
            <a:ext cx="2181240" cy="16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93F7F-3521-2A4C-AED9-701FF5BA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07" y="603174"/>
            <a:ext cx="2817420" cy="2442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3B03A-5D46-E64A-934A-D05D4BE8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07" y="3315574"/>
            <a:ext cx="2826484" cy="2450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C9213-341D-D145-8A15-7F1E46CFC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1" y="1239046"/>
            <a:ext cx="3771626" cy="3682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E7E1E-6034-4342-87A9-84B9DB60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30" y="6099027"/>
            <a:ext cx="2965493" cy="2873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506CF9-C601-7348-9753-685A3656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267" y="6099028"/>
            <a:ext cx="2850103" cy="28731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CB7D1D-ADF0-9442-8737-944F7A753537}"/>
              </a:ext>
            </a:extLst>
          </p:cNvPr>
          <p:cNvSpPr txBox="1"/>
          <p:nvPr/>
        </p:nvSpPr>
        <p:spPr>
          <a:xfrm>
            <a:off x="481991" y="925084"/>
            <a:ext cx="3234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Locations of absorbers </a:t>
            </a:r>
            <a:r>
              <a:rPr lang="en-US" sz="1100" dirty="0" err="1">
                <a:latin typeface="Avenir Next" panose="020B0503020202020204" pitchFamily="34" charset="0"/>
              </a:rPr>
              <a:t>w.r.t</a:t>
            </a:r>
            <a:r>
              <a:rPr lang="en-US" sz="1100" dirty="0">
                <a:latin typeface="Avenir Next" panose="020B0503020202020204" pitchFamily="34" charset="0"/>
              </a:rPr>
              <a:t>. galaxies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E0787-79A7-9B40-A31D-3204FDA9781C}"/>
              </a:ext>
            </a:extLst>
          </p:cNvPr>
          <p:cNvSpPr txBox="1"/>
          <p:nvPr/>
        </p:nvSpPr>
        <p:spPr>
          <a:xfrm>
            <a:off x="1709376" y="5854343"/>
            <a:ext cx="3234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Doppler </a:t>
            </a:r>
            <a:r>
              <a:rPr lang="en-US" sz="1100" i="1" dirty="0">
                <a:latin typeface="Avenir Next" panose="020B0503020202020204" pitchFamily="34" charset="0"/>
              </a:rPr>
              <a:t>b</a:t>
            </a:r>
            <a:r>
              <a:rPr lang="en-US" sz="1100" dirty="0">
                <a:latin typeface="Avenir Next" panose="020B0503020202020204" pitchFamily="34" charset="0"/>
              </a:rPr>
              <a:t>-parameters of absorbers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1F002-EEA6-074C-ACB9-BDBEC7DDB329}"/>
              </a:ext>
            </a:extLst>
          </p:cNvPr>
          <p:cNvSpPr txBox="1"/>
          <p:nvPr/>
        </p:nvSpPr>
        <p:spPr>
          <a:xfrm>
            <a:off x="3910635" y="3085346"/>
            <a:ext cx="296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Co-rotation fraction vs L*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A81A8-0235-DA45-AA5D-809AAAEC186A}"/>
              </a:ext>
            </a:extLst>
          </p:cNvPr>
          <p:cNvSpPr txBox="1"/>
          <p:nvPr/>
        </p:nvSpPr>
        <p:spPr>
          <a:xfrm>
            <a:off x="3920427" y="384632"/>
            <a:ext cx="296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Next" panose="020B0503020202020204" pitchFamily="34" charset="0"/>
              </a:rPr>
              <a:t>Co-rotation fraction vs </a:t>
            </a:r>
            <a:r>
              <a:rPr lang="en-US" sz="1100" i="1" dirty="0">
                <a:latin typeface="Avenir Next" panose="020B0503020202020204" pitchFamily="34" charset="0"/>
              </a:rPr>
              <a:t>cumulative </a:t>
            </a:r>
            <a:r>
              <a:rPr lang="en-US" sz="1100" dirty="0">
                <a:latin typeface="Avenir Next" panose="020B0503020202020204" pitchFamily="34" charset="0"/>
              </a:rPr>
              <a:t>L*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B33819-9D74-E348-B857-8B85242C61C6}"/>
              </a:ext>
            </a:extLst>
          </p:cNvPr>
          <p:cNvCxnSpPr>
            <a:cxnSpLocks/>
          </p:cNvCxnSpPr>
          <p:nvPr/>
        </p:nvCxnSpPr>
        <p:spPr>
          <a:xfrm>
            <a:off x="305404" y="5800658"/>
            <a:ext cx="6247191" cy="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135</Words>
  <Application>Microsoft Macintosh PowerPoint</Application>
  <PresentationFormat>Letter Paper (8.5x11 in)</PresentationFormat>
  <Paragraphs>26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MATTHEW FRENCH</dc:creator>
  <cp:lastModifiedBy>DAVID MATTHEW FRENCH</cp:lastModifiedBy>
  <cp:revision>12</cp:revision>
  <cp:lastPrinted>2018-10-31T19:14:38Z</cp:lastPrinted>
  <dcterms:created xsi:type="dcterms:W3CDTF">2018-10-31T17:25:11Z</dcterms:created>
  <dcterms:modified xsi:type="dcterms:W3CDTF">2018-10-31T19:14:44Z</dcterms:modified>
</cp:coreProperties>
</file>