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91" r:id="rId7"/>
    <p:sldId id="307" r:id="rId8"/>
    <p:sldId id="294" r:id="rId9"/>
    <p:sldId id="303" r:id="rId10"/>
    <p:sldId id="305" r:id="rId11"/>
    <p:sldId id="306" r:id="rId12"/>
    <p:sldId id="295" r:id="rId13"/>
    <p:sldId id="28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07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4ABE0-1C8A-4CCF-A0D7-651C900E4F91}" type="doc">
      <dgm:prSet loTypeId="urn:microsoft.com/office/officeart/2005/8/layout/hProcess6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1E82F0D-6AB8-4427-AF3D-1ECBF036B15A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Well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Spec.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E70660-BF12-48B4-910F-18A4F8EA70D8}" type="parTrans" cxnId="{1FC86143-BA68-4DE6-B37F-4EC8239813BC}">
      <dgm:prSet/>
      <dgm:spPr/>
      <dgm:t>
        <a:bodyPr/>
        <a:lstStyle/>
        <a:p>
          <a:endParaRPr lang="en-US"/>
        </a:p>
      </dgm:t>
    </dgm:pt>
    <dgm:pt modelId="{3A5EE769-F74E-4714-94E1-06169CFC0192}" type="sibTrans" cxnId="{1FC86143-BA68-4DE6-B37F-4EC8239813BC}">
      <dgm:prSet/>
      <dgm:spPr/>
      <dgm:t>
        <a:bodyPr/>
        <a:lstStyle/>
        <a:p>
          <a:endParaRPr lang="en-US"/>
        </a:p>
      </dgm:t>
    </dgm:pt>
    <dgm:pt modelId="{F5068235-03CD-4002-9FC7-6A6E425305AA}">
      <dgm:prSet phldrT="[Text]"/>
      <dgm:spPr/>
      <dgm:t>
        <a:bodyPr/>
        <a:lstStyle/>
        <a:p>
          <a:pPr algn="ctr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Coordinates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A8305D-D91E-467B-97C0-F4FD2EAF7EB4}" type="parTrans" cxnId="{0112CC5D-2CE0-4BA5-87E1-42163A829E03}">
      <dgm:prSet/>
      <dgm:spPr/>
      <dgm:t>
        <a:bodyPr/>
        <a:lstStyle/>
        <a:p>
          <a:endParaRPr lang="en-US"/>
        </a:p>
      </dgm:t>
    </dgm:pt>
    <dgm:pt modelId="{6DE742A9-3B3E-40DA-9E18-5CF23D7EAC48}" type="sibTrans" cxnId="{0112CC5D-2CE0-4BA5-87E1-42163A829E03}">
      <dgm:prSet/>
      <dgm:spPr/>
      <dgm:t>
        <a:bodyPr/>
        <a:lstStyle/>
        <a:p>
          <a:endParaRPr lang="en-US"/>
        </a:p>
      </dgm:t>
    </dgm:pt>
    <dgm:pt modelId="{94665C3F-2128-4E0B-9893-44C7B7168411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Well Database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AEC66E-5F71-4048-BBAD-ACE7D115D014}" type="parTrans" cxnId="{512226F9-DE2B-4BD1-B0DB-7235392F0CCF}">
      <dgm:prSet/>
      <dgm:spPr/>
      <dgm:t>
        <a:bodyPr/>
        <a:lstStyle/>
        <a:p>
          <a:endParaRPr lang="en-US"/>
        </a:p>
      </dgm:t>
    </dgm:pt>
    <dgm:pt modelId="{C65A93C3-8F2C-4D75-9622-D599B9B0F3B4}" type="sibTrans" cxnId="{512226F9-DE2B-4BD1-B0DB-7235392F0CCF}">
      <dgm:prSet/>
      <dgm:spPr/>
      <dgm:t>
        <a:bodyPr/>
        <a:lstStyle/>
        <a:p>
          <a:endParaRPr lang="en-US"/>
        </a:p>
      </dgm:t>
    </dgm:pt>
    <dgm:pt modelId="{0F4AF449-6CD5-49B9-9A3C-A90106910BA4}">
      <dgm:prSet phldrT="[Text]"/>
      <dgm:spPr/>
      <dgm:t>
        <a:bodyPr/>
        <a:lstStyle/>
        <a:p>
          <a:pPr algn="ctr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the closest wells in the area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487F0D-A412-4A2C-980C-89B990A7A529}" type="parTrans" cxnId="{BFD41050-F11C-45AD-953A-F92AA061652D}">
      <dgm:prSet/>
      <dgm:spPr/>
      <dgm:t>
        <a:bodyPr/>
        <a:lstStyle/>
        <a:p>
          <a:endParaRPr lang="en-US"/>
        </a:p>
      </dgm:t>
    </dgm:pt>
    <dgm:pt modelId="{AA5588CC-A1FF-4161-800D-36E1E01EE495}" type="sibTrans" cxnId="{BFD41050-F11C-45AD-953A-F92AA061652D}">
      <dgm:prSet/>
      <dgm:spPr/>
      <dgm:t>
        <a:bodyPr/>
        <a:lstStyle/>
        <a:p>
          <a:endParaRPr lang="en-US"/>
        </a:p>
      </dgm:t>
    </dgm:pt>
    <dgm:pt modelId="{77D2247C-0CAA-47FD-B0A7-67E5FD1A992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Premiums estimation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AE3C8C-06E7-4E93-AFDF-A6E795156669}" type="parTrans" cxnId="{74D11B7F-EEB7-477B-A287-C92AB1718C26}">
      <dgm:prSet/>
      <dgm:spPr/>
      <dgm:t>
        <a:bodyPr/>
        <a:lstStyle/>
        <a:p>
          <a:endParaRPr lang="en-US"/>
        </a:p>
      </dgm:t>
    </dgm:pt>
    <dgm:pt modelId="{A9EBE46E-615A-4FEB-9122-E1DAC0F5F8C1}" type="sibTrans" cxnId="{74D11B7F-EEB7-477B-A287-C92AB1718C26}">
      <dgm:prSet/>
      <dgm:spPr/>
      <dgm:t>
        <a:bodyPr/>
        <a:lstStyle/>
        <a:p>
          <a:endParaRPr lang="en-US"/>
        </a:p>
      </dgm:t>
    </dgm:pt>
    <dgm:pt modelId="{05F09F2F-D6C2-456E-80D3-8FF789BE0374}">
      <dgm:prSet phldrT="[Text]"/>
      <dgm:spPr/>
      <dgm:t>
        <a:bodyPr/>
        <a:lstStyle/>
        <a:p>
          <a:pPr algn="ctr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Challenging area to drill 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29CBD3-A248-441A-99C1-7C7AD773A96C}" type="parTrans" cxnId="{D8BEB500-8654-4506-91FC-5D5E8ACE8DCE}">
      <dgm:prSet/>
      <dgm:spPr/>
      <dgm:t>
        <a:bodyPr/>
        <a:lstStyle/>
        <a:p>
          <a:endParaRPr lang="en-US"/>
        </a:p>
      </dgm:t>
    </dgm:pt>
    <dgm:pt modelId="{481412B7-D5B9-4B81-AC16-661FFC7A27DC}" type="sibTrans" cxnId="{D8BEB500-8654-4506-91FC-5D5E8ACE8DCE}">
      <dgm:prSet/>
      <dgm:spPr/>
      <dgm:t>
        <a:bodyPr/>
        <a:lstStyle/>
        <a:p>
          <a:endParaRPr lang="en-US"/>
        </a:p>
      </dgm:t>
    </dgm:pt>
    <dgm:pt modelId="{CB23EC88-7291-4C6B-9915-F2094CAFFA9B}" type="pres">
      <dgm:prSet presAssocID="{2A94ABE0-1C8A-4CCF-A0D7-651C900E4F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65ADB7-DD74-4568-8661-1C626D1DA756}" type="pres">
      <dgm:prSet presAssocID="{31E82F0D-6AB8-4427-AF3D-1ECBF036B15A}" presName="compNode" presStyleCnt="0"/>
      <dgm:spPr/>
    </dgm:pt>
    <dgm:pt modelId="{FED33FE7-9AAF-4AEF-9676-594BFAFA1A49}" type="pres">
      <dgm:prSet presAssocID="{31E82F0D-6AB8-4427-AF3D-1ECBF036B15A}" presName="noGeometry" presStyleCnt="0"/>
      <dgm:spPr/>
    </dgm:pt>
    <dgm:pt modelId="{9B4E8B51-07A1-4133-A64E-FBED55BF0EE5}" type="pres">
      <dgm:prSet presAssocID="{31E82F0D-6AB8-4427-AF3D-1ECBF036B15A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F87A0-FBDB-4FAA-B367-8128AC1DB5DB}" type="pres">
      <dgm:prSet presAssocID="{31E82F0D-6AB8-4427-AF3D-1ECBF036B15A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960A5C71-8B8B-4663-9E81-F346BE02F572}" type="pres">
      <dgm:prSet presAssocID="{31E82F0D-6AB8-4427-AF3D-1ECBF036B15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12E63-5559-4693-9B92-D0160E10CB37}" type="pres">
      <dgm:prSet presAssocID="{31E82F0D-6AB8-4427-AF3D-1ECBF036B15A}" presName="aSpace" presStyleCnt="0"/>
      <dgm:spPr/>
    </dgm:pt>
    <dgm:pt modelId="{6FF10248-A3C0-4629-BE45-2D0C1A07125A}" type="pres">
      <dgm:prSet presAssocID="{94665C3F-2128-4E0B-9893-44C7B7168411}" presName="compNode" presStyleCnt="0"/>
      <dgm:spPr/>
    </dgm:pt>
    <dgm:pt modelId="{1096B937-93CE-4BC3-844B-48518043DDF1}" type="pres">
      <dgm:prSet presAssocID="{94665C3F-2128-4E0B-9893-44C7B7168411}" presName="noGeometry" presStyleCnt="0"/>
      <dgm:spPr/>
    </dgm:pt>
    <dgm:pt modelId="{9EBF0882-37A5-400C-8800-70BB9C7BC723}" type="pres">
      <dgm:prSet presAssocID="{94665C3F-2128-4E0B-9893-44C7B7168411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08E29-E739-48F4-9A51-83DCC17A2119}" type="pres">
      <dgm:prSet presAssocID="{94665C3F-2128-4E0B-9893-44C7B7168411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11C5594-72CD-4ECF-9CEB-8806EE67260F}" type="pres">
      <dgm:prSet presAssocID="{94665C3F-2128-4E0B-9893-44C7B716841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013F5-02EE-4426-9CA0-323BED4093BE}" type="pres">
      <dgm:prSet presAssocID="{94665C3F-2128-4E0B-9893-44C7B7168411}" presName="aSpace" presStyleCnt="0"/>
      <dgm:spPr/>
    </dgm:pt>
    <dgm:pt modelId="{98F88149-8798-4097-8DF6-D5671224026F}" type="pres">
      <dgm:prSet presAssocID="{77D2247C-0CAA-47FD-B0A7-67E5FD1A9922}" presName="compNode" presStyleCnt="0"/>
      <dgm:spPr/>
    </dgm:pt>
    <dgm:pt modelId="{82C7C43F-3515-49CF-A9C7-539F369E7C66}" type="pres">
      <dgm:prSet presAssocID="{77D2247C-0CAA-47FD-B0A7-67E5FD1A9922}" presName="noGeometry" presStyleCnt="0"/>
      <dgm:spPr/>
    </dgm:pt>
    <dgm:pt modelId="{0F66F88E-A7CA-45F3-8B58-FBD8FA0BC1D6}" type="pres">
      <dgm:prSet presAssocID="{77D2247C-0CAA-47FD-B0A7-67E5FD1A992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13112-9305-4F71-BB8A-7EF4036F58E0}" type="pres">
      <dgm:prSet presAssocID="{77D2247C-0CAA-47FD-B0A7-67E5FD1A992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C48D8AC9-AF31-4531-A9D8-F38D21217E5F}" type="pres">
      <dgm:prSet presAssocID="{77D2247C-0CAA-47FD-B0A7-67E5FD1A992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BEB500-8654-4506-91FC-5D5E8ACE8DCE}" srcId="{77D2247C-0CAA-47FD-B0A7-67E5FD1A9922}" destId="{05F09F2F-D6C2-456E-80D3-8FF789BE0374}" srcOrd="0" destOrd="0" parTransId="{E129CBD3-A248-441A-99C1-7C7AD773A96C}" sibTransId="{481412B7-D5B9-4B81-AC16-661FFC7A27DC}"/>
    <dgm:cxn modelId="{512226F9-DE2B-4BD1-B0DB-7235392F0CCF}" srcId="{2A94ABE0-1C8A-4CCF-A0D7-651C900E4F91}" destId="{94665C3F-2128-4E0B-9893-44C7B7168411}" srcOrd="1" destOrd="0" parTransId="{0BAEC66E-5F71-4048-BBAD-ACE7D115D014}" sibTransId="{C65A93C3-8F2C-4D75-9622-D599B9B0F3B4}"/>
    <dgm:cxn modelId="{C5561D86-CAAA-4883-B39E-0A1F2E24D5D1}" type="presOf" srcId="{0F4AF449-6CD5-49B9-9A3C-A90106910BA4}" destId="{9EBF0882-37A5-400C-8800-70BB9C7BC723}" srcOrd="0" destOrd="0" presId="urn:microsoft.com/office/officeart/2005/8/layout/hProcess6"/>
    <dgm:cxn modelId="{0112CC5D-2CE0-4BA5-87E1-42163A829E03}" srcId="{31E82F0D-6AB8-4427-AF3D-1ECBF036B15A}" destId="{F5068235-03CD-4002-9FC7-6A6E425305AA}" srcOrd="0" destOrd="0" parTransId="{09A8305D-D91E-467B-97C0-F4FD2EAF7EB4}" sibTransId="{6DE742A9-3B3E-40DA-9E18-5CF23D7EAC48}"/>
    <dgm:cxn modelId="{5DAFBAD3-BA52-4456-A681-23716C0808B8}" type="presOf" srcId="{05F09F2F-D6C2-456E-80D3-8FF789BE0374}" destId="{0F66F88E-A7CA-45F3-8B58-FBD8FA0BC1D6}" srcOrd="0" destOrd="0" presId="urn:microsoft.com/office/officeart/2005/8/layout/hProcess6"/>
    <dgm:cxn modelId="{BFD41050-F11C-45AD-953A-F92AA061652D}" srcId="{94665C3F-2128-4E0B-9893-44C7B7168411}" destId="{0F4AF449-6CD5-49B9-9A3C-A90106910BA4}" srcOrd="0" destOrd="0" parTransId="{64487F0D-A412-4A2C-980C-89B990A7A529}" sibTransId="{AA5588CC-A1FF-4161-800D-36E1E01EE495}"/>
    <dgm:cxn modelId="{21EB3860-E689-4FDD-A788-0FF4D2ACEDCC}" type="presOf" srcId="{31E82F0D-6AB8-4427-AF3D-1ECBF036B15A}" destId="{960A5C71-8B8B-4663-9E81-F346BE02F572}" srcOrd="0" destOrd="0" presId="urn:microsoft.com/office/officeart/2005/8/layout/hProcess6"/>
    <dgm:cxn modelId="{B5381625-F97F-425E-A84A-F5901387B861}" type="presOf" srcId="{94665C3F-2128-4E0B-9893-44C7B7168411}" destId="{011C5594-72CD-4ECF-9CEB-8806EE67260F}" srcOrd="0" destOrd="0" presId="urn:microsoft.com/office/officeart/2005/8/layout/hProcess6"/>
    <dgm:cxn modelId="{FD9BC45F-EEF4-41D3-8DEC-2E22C4957FD1}" type="presOf" srcId="{2A94ABE0-1C8A-4CCF-A0D7-651C900E4F91}" destId="{CB23EC88-7291-4C6B-9915-F2094CAFFA9B}" srcOrd="0" destOrd="0" presId="urn:microsoft.com/office/officeart/2005/8/layout/hProcess6"/>
    <dgm:cxn modelId="{74D11B7F-EEB7-477B-A287-C92AB1718C26}" srcId="{2A94ABE0-1C8A-4CCF-A0D7-651C900E4F91}" destId="{77D2247C-0CAA-47FD-B0A7-67E5FD1A9922}" srcOrd="2" destOrd="0" parTransId="{99AE3C8C-06E7-4E93-AFDF-A6E795156669}" sibTransId="{A9EBE46E-615A-4FEB-9122-E1DAC0F5F8C1}"/>
    <dgm:cxn modelId="{8180D0BC-958D-4419-948A-21E10275F9F2}" type="presOf" srcId="{F5068235-03CD-4002-9FC7-6A6E425305AA}" destId="{F0FF87A0-FBDB-4FAA-B367-8128AC1DB5DB}" srcOrd="1" destOrd="0" presId="urn:microsoft.com/office/officeart/2005/8/layout/hProcess6"/>
    <dgm:cxn modelId="{E47068EC-ED8A-464F-82BE-ADC60E4D60EF}" type="presOf" srcId="{05F09F2F-D6C2-456E-80D3-8FF789BE0374}" destId="{FA213112-9305-4F71-BB8A-7EF4036F58E0}" srcOrd="1" destOrd="0" presId="urn:microsoft.com/office/officeart/2005/8/layout/hProcess6"/>
    <dgm:cxn modelId="{67671A69-3AB4-46C7-AFC4-B6E0B3C2CB15}" type="presOf" srcId="{0F4AF449-6CD5-49B9-9A3C-A90106910BA4}" destId="{72C08E29-E739-48F4-9A51-83DCC17A2119}" srcOrd="1" destOrd="0" presId="urn:microsoft.com/office/officeart/2005/8/layout/hProcess6"/>
    <dgm:cxn modelId="{428EAA4C-C39C-4CEA-941C-E80F0693BCD8}" type="presOf" srcId="{77D2247C-0CAA-47FD-B0A7-67E5FD1A9922}" destId="{C48D8AC9-AF31-4531-A9D8-F38D21217E5F}" srcOrd="0" destOrd="0" presId="urn:microsoft.com/office/officeart/2005/8/layout/hProcess6"/>
    <dgm:cxn modelId="{1FC86143-BA68-4DE6-B37F-4EC8239813BC}" srcId="{2A94ABE0-1C8A-4CCF-A0D7-651C900E4F91}" destId="{31E82F0D-6AB8-4427-AF3D-1ECBF036B15A}" srcOrd="0" destOrd="0" parTransId="{61E70660-BF12-48B4-910F-18A4F8EA70D8}" sibTransId="{3A5EE769-F74E-4714-94E1-06169CFC0192}"/>
    <dgm:cxn modelId="{E620ABF5-ACFE-453C-B3EC-800048763F6A}" type="presOf" srcId="{F5068235-03CD-4002-9FC7-6A6E425305AA}" destId="{9B4E8B51-07A1-4133-A64E-FBED55BF0EE5}" srcOrd="0" destOrd="0" presId="urn:microsoft.com/office/officeart/2005/8/layout/hProcess6"/>
    <dgm:cxn modelId="{D2F2BA68-B479-4556-9C2A-7DD1C497246C}" type="presParOf" srcId="{CB23EC88-7291-4C6B-9915-F2094CAFFA9B}" destId="{B665ADB7-DD74-4568-8661-1C626D1DA756}" srcOrd="0" destOrd="0" presId="urn:microsoft.com/office/officeart/2005/8/layout/hProcess6"/>
    <dgm:cxn modelId="{81CA2CF4-972A-4E65-83E2-5F154613970F}" type="presParOf" srcId="{B665ADB7-DD74-4568-8661-1C626D1DA756}" destId="{FED33FE7-9AAF-4AEF-9676-594BFAFA1A49}" srcOrd="0" destOrd="0" presId="urn:microsoft.com/office/officeart/2005/8/layout/hProcess6"/>
    <dgm:cxn modelId="{0D4A5B19-D00C-4B9D-B8A0-E09A76A7A072}" type="presParOf" srcId="{B665ADB7-DD74-4568-8661-1C626D1DA756}" destId="{9B4E8B51-07A1-4133-A64E-FBED55BF0EE5}" srcOrd="1" destOrd="0" presId="urn:microsoft.com/office/officeart/2005/8/layout/hProcess6"/>
    <dgm:cxn modelId="{E009D78F-A383-4867-B053-366421F3EFF1}" type="presParOf" srcId="{B665ADB7-DD74-4568-8661-1C626D1DA756}" destId="{F0FF87A0-FBDB-4FAA-B367-8128AC1DB5DB}" srcOrd="2" destOrd="0" presId="urn:microsoft.com/office/officeart/2005/8/layout/hProcess6"/>
    <dgm:cxn modelId="{051D1C60-9556-4984-B1E2-BB5445C3C777}" type="presParOf" srcId="{B665ADB7-DD74-4568-8661-1C626D1DA756}" destId="{960A5C71-8B8B-4663-9E81-F346BE02F572}" srcOrd="3" destOrd="0" presId="urn:microsoft.com/office/officeart/2005/8/layout/hProcess6"/>
    <dgm:cxn modelId="{EABA1AE9-C1BB-46EC-B912-82076E742C6B}" type="presParOf" srcId="{CB23EC88-7291-4C6B-9915-F2094CAFFA9B}" destId="{41D12E63-5559-4693-9B92-D0160E10CB37}" srcOrd="1" destOrd="0" presId="urn:microsoft.com/office/officeart/2005/8/layout/hProcess6"/>
    <dgm:cxn modelId="{CD460C13-98CD-4B60-879E-15E94BD11F93}" type="presParOf" srcId="{CB23EC88-7291-4C6B-9915-F2094CAFFA9B}" destId="{6FF10248-A3C0-4629-BE45-2D0C1A07125A}" srcOrd="2" destOrd="0" presId="urn:microsoft.com/office/officeart/2005/8/layout/hProcess6"/>
    <dgm:cxn modelId="{3B64FAA9-FD37-48E6-9F37-B7CF01A2908E}" type="presParOf" srcId="{6FF10248-A3C0-4629-BE45-2D0C1A07125A}" destId="{1096B937-93CE-4BC3-844B-48518043DDF1}" srcOrd="0" destOrd="0" presId="urn:microsoft.com/office/officeart/2005/8/layout/hProcess6"/>
    <dgm:cxn modelId="{664F54BB-F0E0-4739-B222-F00EEEDEA9DB}" type="presParOf" srcId="{6FF10248-A3C0-4629-BE45-2D0C1A07125A}" destId="{9EBF0882-37A5-400C-8800-70BB9C7BC723}" srcOrd="1" destOrd="0" presId="urn:microsoft.com/office/officeart/2005/8/layout/hProcess6"/>
    <dgm:cxn modelId="{6054A321-D6B0-4799-9096-085FBA985BF4}" type="presParOf" srcId="{6FF10248-A3C0-4629-BE45-2D0C1A07125A}" destId="{72C08E29-E739-48F4-9A51-83DCC17A2119}" srcOrd="2" destOrd="0" presId="urn:microsoft.com/office/officeart/2005/8/layout/hProcess6"/>
    <dgm:cxn modelId="{38E0FDAA-81C6-4479-AD0C-EB32C7B6E693}" type="presParOf" srcId="{6FF10248-A3C0-4629-BE45-2D0C1A07125A}" destId="{011C5594-72CD-4ECF-9CEB-8806EE67260F}" srcOrd="3" destOrd="0" presId="urn:microsoft.com/office/officeart/2005/8/layout/hProcess6"/>
    <dgm:cxn modelId="{1B743037-C279-4B6C-9570-E16AB3E68843}" type="presParOf" srcId="{CB23EC88-7291-4C6B-9915-F2094CAFFA9B}" destId="{943013F5-02EE-4426-9CA0-323BED4093BE}" srcOrd="3" destOrd="0" presId="urn:microsoft.com/office/officeart/2005/8/layout/hProcess6"/>
    <dgm:cxn modelId="{72601C94-7D19-4EBB-A469-FE0918631E56}" type="presParOf" srcId="{CB23EC88-7291-4C6B-9915-F2094CAFFA9B}" destId="{98F88149-8798-4097-8DF6-D5671224026F}" srcOrd="4" destOrd="0" presId="urn:microsoft.com/office/officeart/2005/8/layout/hProcess6"/>
    <dgm:cxn modelId="{CFB65EC0-2603-4676-869B-D1DD902E7B92}" type="presParOf" srcId="{98F88149-8798-4097-8DF6-D5671224026F}" destId="{82C7C43F-3515-49CF-A9C7-539F369E7C66}" srcOrd="0" destOrd="0" presId="urn:microsoft.com/office/officeart/2005/8/layout/hProcess6"/>
    <dgm:cxn modelId="{2E2F5ECF-04A3-4110-8FF8-21ED4ADB14DF}" type="presParOf" srcId="{98F88149-8798-4097-8DF6-D5671224026F}" destId="{0F66F88E-A7CA-45F3-8B58-FBD8FA0BC1D6}" srcOrd="1" destOrd="0" presId="urn:microsoft.com/office/officeart/2005/8/layout/hProcess6"/>
    <dgm:cxn modelId="{D342BE33-64FD-465C-9175-032AD030DCBD}" type="presParOf" srcId="{98F88149-8798-4097-8DF6-D5671224026F}" destId="{FA213112-9305-4F71-BB8A-7EF4036F58E0}" srcOrd="2" destOrd="0" presId="urn:microsoft.com/office/officeart/2005/8/layout/hProcess6"/>
    <dgm:cxn modelId="{0E73BF04-244D-4D49-B057-594224796054}" type="presParOf" srcId="{98F88149-8798-4097-8DF6-D5671224026F}" destId="{C48D8AC9-AF31-4531-A9D8-F38D21217E5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8B51-07A1-4133-A64E-FBED55BF0EE5}">
      <dsp:nvSpPr>
        <dsp:cNvPr id="0" name=""/>
        <dsp:cNvSpPr/>
      </dsp:nvSpPr>
      <dsp:spPr>
        <a:xfrm>
          <a:off x="643309" y="1399182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Coordinates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81782" y="1734045"/>
        <a:ext cx="1245021" cy="1562695"/>
      </dsp:txXfrm>
    </dsp:sp>
    <dsp:sp modelId="{960A5C71-8B8B-4663-9E81-F346BE02F572}">
      <dsp:nvSpPr>
        <dsp:cNvPr id="0" name=""/>
        <dsp:cNvSpPr/>
      </dsp:nvSpPr>
      <dsp:spPr>
        <a:xfrm>
          <a:off x="4836" y="1876920"/>
          <a:ext cx="1276945" cy="1276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Well 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Spec.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840" y="2063924"/>
        <a:ext cx="902937" cy="902937"/>
      </dsp:txXfrm>
    </dsp:sp>
    <dsp:sp modelId="{9EBF0882-37A5-400C-8800-70BB9C7BC723}">
      <dsp:nvSpPr>
        <dsp:cNvPr id="0" name=""/>
        <dsp:cNvSpPr/>
      </dsp:nvSpPr>
      <dsp:spPr>
        <a:xfrm>
          <a:off x="3995290" y="1399182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the closest wells in the area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33763" y="1734045"/>
        <a:ext cx="1245021" cy="1562695"/>
      </dsp:txXfrm>
    </dsp:sp>
    <dsp:sp modelId="{011C5594-72CD-4ECF-9CEB-8806EE67260F}">
      <dsp:nvSpPr>
        <dsp:cNvPr id="0" name=""/>
        <dsp:cNvSpPr/>
      </dsp:nvSpPr>
      <dsp:spPr>
        <a:xfrm>
          <a:off x="3356818" y="1876920"/>
          <a:ext cx="1276945" cy="1276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Well Database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43822" y="2063924"/>
        <a:ext cx="902937" cy="902937"/>
      </dsp:txXfrm>
    </dsp:sp>
    <dsp:sp modelId="{0F66F88E-A7CA-45F3-8B58-FBD8FA0BC1D6}">
      <dsp:nvSpPr>
        <dsp:cNvPr id="0" name=""/>
        <dsp:cNvSpPr/>
      </dsp:nvSpPr>
      <dsp:spPr>
        <a:xfrm>
          <a:off x="7347271" y="1399182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Challenging area to drill ?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85744" y="1734045"/>
        <a:ext cx="1245021" cy="1562695"/>
      </dsp:txXfrm>
    </dsp:sp>
    <dsp:sp modelId="{C48D8AC9-AF31-4531-A9D8-F38D21217E5F}">
      <dsp:nvSpPr>
        <dsp:cNvPr id="0" name=""/>
        <dsp:cNvSpPr/>
      </dsp:nvSpPr>
      <dsp:spPr>
        <a:xfrm>
          <a:off x="6708799" y="1876920"/>
          <a:ext cx="1276945" cy="1276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Premiums estimation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95803" y="2063924"/>
        <a:ext cx="902937" cy="902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79857-1142-40E9-AF58-34C20E564ED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E878D-58F9-4973-96BF-4B5C06E3C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31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A060-39BE-493C-AEC4-1A03F10D221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A9240-7000-48E2-B53B-CED0FE074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4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Reaming : cleaning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1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3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1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9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to </a:t>
            </a:r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7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2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4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391" y="2526138"/>
            <a:ext cx="7772400" cy="1325563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Any 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3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3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71500" indent="-571500">
              <a:buFont typeface="+mj-lt"/>
              <a:buAutoNum type="romanUcPeriod"/>
              <a:defRPr/>
            </a:lvl1pPr>
            <a:lvl2pPr marL="914400" indent="-457200">
              <a:buClr>
                <a:schemeClr val="accent1"/>
              </a:buClr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Edit </a:t>
            </a: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8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8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9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86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8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17BE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―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―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―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2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5491" y="1977846"/>
            <a:ext cx="804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Arial Narrow" panose="020B0606020202030204" pitchFamily="34" charset="0"/>
              </a:rPr>
              <a:t>Maximizing Value within the Energy Sector</a:t>
            </a:r>
          </a:p>
          <a:p>
            <a:pPr algn="ctr"/>
            <a:r>
              <a:rPr lang="en-GB" sz="3600" b="1" dirty="0" smtClean="0">
                <a:latin typeface="Arial Narrow" panose="020B0606020202030204" pitchFamily="34" charset="0"/>
              </a:rPr>
              <a:t>Proof of concept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365" y="3429000"/>
            <a:ext cx="79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Futura LT Pro Book" panose="020B0502020204020303" pitchFamily="34" charset="0"/>
              </a:rPr>
              <a:t>Laura </a:t>
            </a:r>
            <a:r>
              <a:rPr lang="en-GB" sz="2400" b="1" dirty="0" err="1" smtClean="0">
                <a:latin typeface="Futura LT Pro Book" panose="020B0502020204020303" pitchFamily="34" charset="0"/>
              </a:rPr>
              <a:t>Foulquier</a:t>
            </a:r>
            <a:endParaRPr lang="en-GB" sz="2400" b="1" dirty="0" smtClean="0">
              <a:latin typeface="Futura LT Pro Book" panose="020B0502020204020303" pitchFamily="34" charset="0"/>
            </a:endParaRPr>
          </a:p>
          <a:p>
            <a:pPr algn="ctr"/>
            <a:endParaRPr lang="en-GB" sz="2400" b="1" dirty="0">
              <a:latin typeface="Futura LT Pro Book" panose="020B05020202040203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Geomechanics</a:t>
            </a:r>
            <a:r>
              <a:rPr lang="en-GB" dirty="0" smtClean="0"/>
              <a:t> is using parameters to determine if a well is stable or not</a:t>
            </a:r>
          </a:p>
          <a:p>
            <a:r>
              <a:rPr lang="en-GB" dirty="0" smtClean="0"/>
              <a:t>Insurance can use the same parameters to rank wells (depending on the well type, drilling events encountered in nearby wells, the formation drilled (rock type, </a:t>
            </a:r>
            <a:r>
              <a:rPr lang="en-GB" dirty="0" err="1" smtClean="0"/>
              <a:t>etc</a:t>
            </a:r>
            <a:r>
              <a:rPr lang="en-GB" dirty="0" smtClean="0"/>
              <a:t> …))</a:t>
            </a:r>
          </a:p>
          <a:p>
            <a:endParaRPr lang="en-GB" dirty="0"/>
          </a:p>
          <a:p>
            <a:r>
              <a:rPr lang="en-GB" dirty="0" smtClean="0"/>
              <a:t>Assumption: access to the well-to-be-drilled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1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Database </a:t>
            </a:r>
            <a:br>
              <a:rPr lang="en-GB" dirty="0" smtClean="0"/>
            </a:br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well database is built containing already-drilled wells and their:</a:t>
            </a:r>
          </a:p>
          <a:p>
            <a:pPr lvl="1"/>
            <a:r>
              <a:rPr lang="en-GB" dirty="0" smtClean="0"/>
              <a:t>Name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Their “stability” score </a:t>
            </a:r>
          </a:p>
          <a:p>
            <a:r>
              <a:rPr lang="en-GB" dirty="0" smtClean="0"/>
              <a:t>Geospatially indexed (faster queries)</a:t>
            </a:r>
          </a:p>
          <a:p>
            <a:r>
              <a:rPr lang="en-GB" dirty="0" smtClean="0"/>
              <a:t>The closest to the well-to-be-drilled, the more weight (inversion distance weighting)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54179"/>
              </p:ext>
            </p:extLst>
          </p:nvPr>
        </p:nvGraphicFramePr>
        <p:xfrm>
          <a:off x="2938145" y="5524977"/>
          <a:ext cx="544310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7953">
                  <a:extLst>
                    <a:ext uri="{9D8B030D-6E8A-4147-A177-3AD203B41FA5}">
                      <a16:colId xmlns:a16="http://schemas.microsoft.com/office/drawing/2014/main" val="295133486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99836624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91019279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200037103"/>
                    </a:ext>
                  </a:extLst>
                </a:gridCol>
                <a:gridCol w="905709">
                  <a:extLst>
                    <a:ext uri="{9D8B030D-6E8A-4147-A177-3AD203B41FA5}">
                      <a16:colId xmlns:a16="http://schemas.microsoft.com/office/drawing/2014/main" val="369972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Name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Basin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7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2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55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Well Database</a:t>
            </a:r>
            <a:br>
              <a:rPr lang="en-GB" dirty="0" smtClean="0"/>
            </a:br>
            <a:r>
              <a:rPr lang="en-GB" dirty="0" smtClean="0"/>
              <a:t>End of well report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Available information from End of Well Report</a:t>
            </a:r>
          </a:p>
          <a:p>
            <a:r>
              <a:rPr lang="en-GB" dirty="0" smtClean="0"/>
              <a:t>General Information</a:t>
            </a:r>
          </a:p>
          <a:p>
            <a:pPr lvl="1"/>
            <a:r>
              <a:rPr lang="en-GB" dirty="0" smtClean="0"/>
              <a:t>Well Name</a:t>
            </a:r>
          </a:p>
          <a:p>
            <a:pPr lvl="1"/>
            <a:r>
              <a:rPr lang="en-GB" dirty="0" smtClean="0"/>
              <a:t>Location (Easting, Northing, Basin)</a:t>
            </a:r>
          </a:p>
          <a:p>
            <a:r>
              <a:rPr lang="en-GB" dirty="0" smtClean="0"/>
              <a:t>Drilling summary</a:t>
            </a:r>
          </a:p>
          <a:p>
            <a:pPr lvl="1"/>
            <a:r>
              <a:rPr lang="en-GB" dirty="0" smtClean="0"/>
              <a:t>Drilling events: losses (minor or major), stuck pipe, pressure kick, blow out, </a:t>
            </a:r>
            <a:r>
              <a:rPr lang="en-GB" dirty="0" smtClean="0"/>
              <a:t>pack off, tight spot, </a:t>
            </a:r>
            <a:r>
              <a:rPr lang="en-GB" dirty="0" err="1" smtClean="0"/>
              <a:t>sidetrack</a:t>
            </a:r>
            <a:endParaRPr lang="en-GB" dirty="0" smtClean="0"/>
          </a:p>
          <a:p>
            <a:pPr lvl="1"/>
            <a:r>
              <a:rPr lang="en-GB" dirty="0" smtClean="0"/>
              <a:t>Best practice: Formation integrity test (FIT), reaming , (extended) leak-off test (XLOT)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Database</a:t>
            </a:r>
            <a:br>
              <a:rPr lang="en-GB" dirty="0" smtClean="0"/>
            </a:br>
            <a:r>
              <a:rPr lang="en-GB" dirty="0" smtClean="0"/>
              <a:t>Ranking Drilling events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70075"/>
            <a:ext cx="5408691" cy="448627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well stability can be determined by looking at the different events encountered while drilling</a:t>
            </a:r>
          </a:p>
          <a:p>
            <a:r>
              <a:rPr lang="en-GB" sz="2400" dirty="0" smtClean="0"/>
              <a:t>To each drilling event is assigned a score</a:t>
            </a:r>
          </a:p>
          <a:p>
            <a:r>
              <a:rPr lang="en-GB" sz="2400" dirty="0" smtClean="0"/>
              <a:t>For each well a final score is computed depending on the encountered drilling events and their occurrence</a:t>
            </a:r>
          </a:p>
          <a:p>
            <a:r>
              <a:rPr lang="en-GB" sz="2400" dirty="0" smtClean="0"/>
              <a:t>The more negative the final score the less stable the well was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5748"/>
              </p:ext>
            </p:extLst>
          </p:nvPr>
        </p:nvGraphicFramePr>
        <p:xfrm>
          <a:off x="6967220" y="1900079"/>
          <a:ext cx="4386580" cy="424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1916359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51334863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9983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Drilling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events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7880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Instability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Blowout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- 100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24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Pressure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kick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- 20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22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 Off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7905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Stuck pipe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8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Sidetrack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801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Tight spot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62743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</a:t>
                      </a:r>
                    </a:p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Practice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Formation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integrity test / FIT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29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Reaming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533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Off Test / LOT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44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Database</a:t>
            </a:r>
            <a:br>
              <a:rPr lang="en-GB" dirty="0" smtClean="0"/>
            </a:b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first table is created per well which count the occurrence of each drilling event and compute the final score</a:t>
            </a:r>
          </a:p>
          <a:p>
            <a:r>
              <a:rPr lang="en-GB" sz="2400" dirty="0" smtClean="0"/>
              <a:t>The final scores for each drilling event is then summed and saved in the main well database, as well as the drilling event which was encountered most time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7</a:t>
            </a:fld>
            <a:endParaRPr lang="en-GB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505700" y="1827393"/>
            <a:ext cx="3771502" cy="1873895"/>
            <a:chOff x="1594779" y="1445088"/>
            <a:chExt cx="5010283" cy="24893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3200" t="58878" r="28981" b="29036"/>
            <a:stretch/>
          </p:blipFill>
          <p:spPr>
            <a:xfrm>
              <a:off x="1847850" y="1866652"/>
              <a:ext cx="4757212" cy="20678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94779" y="1445088"/>
              <a:ext cx="206101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Well CRAIGOW-1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505700" y="3716613"/>
            <a:ext cx="3721271" cy="1462834"/>
            <a:chOff x="7566180" y="2595159"/>
            <a:chExt cx="4469731" cy="17570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63241" t="70657" r="29142" b="20481"/>
            <a:stretch/>
          </p:blipFill>
          <p:spPr>
            <a:xfrm>
              <a:off x="7794995" y="2964491"/>
              <a:ext cx="4240916" cy="13877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66180" y="2595159"/>
              <a:ext cx="19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Well OZDELTA-1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63209" t="76034" r="20383" b="15202"/>
          <a:stretch/>
        </p:blipFill>
        <p:spPr>
          <a:xfrm>
            <a:off x="1310489" y="5201003"/>
            <a:ext cx="8076802" cy="12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74570827"/>
              </p:ext>
            </p:extLst>
          </p:nvPr>
        </p:nvGraphicFramePr>
        <p:xfrm>
          <a:off x="1181100" y="514869"/>
          <a:ext cx="9905999" cy="5030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 of concept</a:t>
            </a:r>
            <a:br>
              <a:rPr lang="en-GB" dirty="0" smtClean="0"/>
            </a:br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0" t="4722" r="11529" b="11528"/>
          <a:stretch/>
        </p:blipFill>
        <p:spPr>
          <a:xfrm>
            <a:off x="1270584" y="4345781"/>
            <a:ext cx="2800622" cy="2187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2" t="32922" r="31716" b="19115"/>
          <a:stretch/>
        </p:blipFill>
        <p:spPr>
          <a:xfrm>
            <a:off x="4592055" y="4345781"/>
            <a:ext cx="3222493" cy="21856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076" y="4416914"/>
            <a:ext cx="3264049" cy="20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</a:t>
            </a:r>
            <a:br>
              <a:rPr lang="en-GB" dirty="0" smtClean="0"/>
            </a:br>
            <a:r>
              <a:rPr lang="en-GB" dirty="0" smtClean="0"/>
              <a:t>Focus on 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2295" cy="4351338"/>
          </a:xfrm>
        </p:spPr>
        <p:txBody>
          <a:bodyPr/>
          <a:lstStyle/>
          <a:p>
            <a:r>
              <a:rPr lang="en-GB" dirty="0" smtClean="0"/>
              <a:t>Some formation are more challenging to drill than others due to rock parameters and mechanics (density, cohesion, </a:t>
            </a:r>
            <a:r>
              <a:rPr lang="en-GB" dirty="0" err="1" smtClean="0"/>
              <a:t>etc</a:t>
            </a:r>
            <a:r>
              <a:rPr lang="en-GB" dirty="0" smtClean="0"/>
              <a:t> …)</a:t>
            </a:r>
          </a:p>
          <a:p>
            <a:r>
              <a:rPr lang="en-GB" dirty="0" smtClean="0"/>
              <a:t>From the asset specification: get the details of the expected drilled formation (type and meters drilled)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91432"/>
              </p:ext>
            </p:extLst>
          </p:nvPr>
        </p:nvGraphicFramePr>
        <p:xfrm>
          <a:off x="2240135" y="4131775"/>
          <a:ext cx="774206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1866">
                  <a:extLst>
                    <a:ext uri="{9D8B030D-6E8A-4147-A177-3AD203B41FA5}">
                      <a16:colId xmlns:a16="http://schemas.microsoft.com/office/drawing/2014/main" val="2951334863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998366240"/>
                    </a:ext>
                  </a:extLst>
                </a:gridCol>
                <a:gridCol w="857752">
                  <a:extLst>
                    <a:ext uri="{9D8B030D-6E8A-4147-A177-3AD203B41FA5}">
                      <a16:colId xmlns:a16="http://schemas.microsoft.com/office/drawing/2014/main" val="1910192795"/>
                    </a:ext>
                  </a:extLst>
                </a:gridCol>
                <a:gridCol w="2068168">
                  <a:extLst>
                    <a:ext uri="{9D8B030D-6E8A-4147-A177-3AD203B41FA5}">
                      <a16:colId xmlns:a16="http://schemas.microsoft.com/office/drawing/2014/main" val="2200037103"/>
                    </a:ext>
                  </a:extLst>
                </a:gridCol>
                <a:gridCol w="1065699">
                  <a:extLst>
                    <a:ext uri="{9D8B030D-6E8A-4147-A177-3AD203B41FA5}">
                      <a16:colId xmlns:a16="http://schemas.microsoft.com/office/drawing/2014/main" val="369972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Formation Name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Meters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Drilled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7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Sandstone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Limestone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70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Shales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00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28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751B5F151A441BFC0E6979253E648" ma:contentTypeVersion="4" ma:contentTypeDescription="Create a new document." ma:contentTypeScope="" ma:versionID="2ffca92d2bf044b97478e52e574a32e4">
  <xsd:schema xmlns:xsd="http://www.w3.org/2001/XMLSchema" xmlns:xs="http://www.w3.org/2001/XMLSchema" xmlns:p="http://schemas.microsoft.com/office/2006/metadata/properties" xmlns:ns2="f17ef920-b09f-4058-bc1e-5c0d7c8be259" targetNamespace="http://schemas.microsoft.com/office/2006/metadata/properties" ma:root="true" ma:fieldsID="ea2dc756bd152891bd990b11108d7d91" ns2:_="">
    <xsd:import namespace="f17ef920-b09f-4058-bc1e-5c0d7c8be25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ef920-b09f-4058-bc1e-5c0d7c8be2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88DC7F-9DC8-4DF0-8304-D341BD130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7ef920-b09f-4058-bc1e-5c0d7c8be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6BEA9C-C2E3-41D9-B880-E6B12665A2B1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f17ef920-b09f-4058-bc1e-5c0d7c8be25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03E4D3-72DA-4289-91ED-DFF78CD471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430</Words>
  <Application>Microsoft Office PowerPoint</Application>
  <PresentationFormat>Widescreen</PresentationFormat>
  <Paragraphs>104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Futura LT Pro Book</vt:lpstr>
      <vt:lpstr>Wingdings</vt:lpstr>
      <vt:lpstr>Office Theme</vt:lpstr>
      <vt:lpstr>PowerPoint Presentation</vt:lpstr>
      <vt:lpstr>PowerPoint Presentation</vt:lpstr>
      <vt:lpstr>Concept </vt:lpstr>
      <vt:lpstr>Well Database  Format</vt:lpstr>
      <vt:lpstr>Well Database End of well report information</vt:lpstr>
      <vt:lpstr>Well Database Ranking Drilling events</vt:lpstr>
      <vt:lpstr>Well Database Examples</vt:lpstr>
      <vt:lpstr>Proof of concept Methodology</vt:lpstr>
      <vt:lpstr>Next Step Focus on Formation</vt:lpstr>
      <vt:lpstr>Questions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Corina</dc:creator>
  <cp:lastModifiedBy>LF</cp:lastModifiedBy>
  <cp:revision>119</cp:revision>
  <dcterms:created xsi:type="dcterms:W3CDTF">2017-01-12T09:42:13Z</dcterms:created>
  <dcterms:modified xsi:type="dcterms:W3CDTF">2017-02-07T14:34:31Z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0x01010013F751B5F151A441BFC0E6979253E648</vt:lpwstr>
  </property>
</Properties>
</file>