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09D13C3D-51F2-303A-49EE-C197FAE59404}"/>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AB5DAA70-103A-B3DE-FD2B-E01B4A93C808}"/>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000C959C-5E72-4689-A52D-862ADD8F4314}" type="datetime1">
              <a:rPr lang="en-IN"/>
              <a:pPr lvl="0"/>
              <a:t>17-09-2025</a:t>
            </a:fld>
            <a:endParaRPr lang="en-IN"/>
          </a:p>
        </p:txBody>
      </p:sp>
      <p:sp>
        <p:nvSpPr>
          <p:cNvPr id="10" name="Slide Image Placeholder 3">
            <a:extLst>
              <a:ext uri="{FF2B5EF4-FFF2-40B4-BE49-F238E27FC236}">
                <a16:creationId xmlns:a16="http://schemas.microsoft.com/office/drawing/2014/main" id="{4562139C-D660-A281-F25C-3955DB49BEA3}"/>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C664C192-D633-0CB5-51CF-265779FC791B}"/>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120D8A9B-4F1E-3857-12CE-A8BE03C61662}"/>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96DA8BE1-36B0-5D53-597E-74CBED215BEB}"/>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5CD01934-01BC-49FB-B1D7-2875596E17AE}"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361304-B084-4FF1-B2E6-F274BA9B0EF1}" type="datetimeFigureOut">
              <a:t>9/17/2025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A9FDAA4-3E05-4D7F-84FB-A8491991111B}" type="slidenum">
              <a:t>‹#›</a:t>
            </a:fld>
            <a:endParaRPr lang="en-US"/>
          </a:p>
        </p:txBody>
      </p:sp>
    </p:spTree>
    <p:extLst>
      <p:ext uri="{BB962C8B-B14F-4D97-AF65-F5344CB8AC3E}">
        <p14:creationId xmlns:p14="http://schemas.microsoft.com/office/powerpoint/2010/main" val="2968669621"/>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02F036-7E63-FDCF-727A-71F58D863E06}"/>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F62D2F87-C8B5-8C44-3B5D-CF234E09A637}"/>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A93B7D0E-3CBA-6588-9349-CB5116E5A787}"/>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FA1D8C-7679-4830-8A14-0A7EE505CFB4}"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944B3-F56D-B794-C20B-86A3162D2AB5}"/>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BE4F6E9E-E71D-95F6-588E-E40C11B5A82D}"/>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pPr lvl="0"/>
            <a:r>
              <a:rPr lang="en-US"/>
              <a:t>Jhjjj</a:t>
            </a:r>
          </a:p>
        </p:txBody>
      </p:sp>
      <p:sp>
        <p:nvSpPr>
          <p:cNvPr id="4" name="Slide Number Placeholder 3">
            <a:extLst>
              <a:ext uri="{FF2B5EF4-FFF2-40B4-BE49-F238E27FC236}">
                <a16:creationId xmlns:a16="http://schemas.microsoft.com/office/drawing/2014/main" id="{028CFB2E-179F-3E34-1060-39153657E9D5}"/>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8AC73EE-4154-4545-B608-A604C87F9AB2}"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3723CAA0-0D64-8875-76DF-72CDFF9C5D0E}"/>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05605209-2C73-8443-23BA-6C476FC2BEE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5341854-B722-61C4-F67B-6E360DDDB52B}"/>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F7167D79-506A-EBFC-C7DB-E363FB0EC4ED}"/>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E2726C1E-416D-2F03-3216-903B48102C3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7065FB51-C88F-BFE6-5A8C-15F376C99D2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F8A84911-24BB-701D-B0A7-C35B51D6412E}"/>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C8B7D84B-A1D0-4204-A6BD-1997FEB46D82}"/>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90CBE6C-FF58-0DBD-5F1A-9381BAABFAA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41A3498-E50F-57CC-D27D-5FFE83A72070}"/>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35885455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D8D1757E-B93C-32CC-E5FF-02876F7C4C38}"/>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59A09FB7-5BAD-054A-EC6C-D18CD121688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652C8AD-E41E-E492-5785-98E38E60BCAC}"/>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B1618DE7-81D4-51F7-101E-BC653E0DE0A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D99366A8-8D16-C64A-A540-54BCBC7B31A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DE81C9E3-ABE2-ABBA-47A8-74AE1B4CD27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3D097BB-C3F5-A0BA-821D-FA3DD5C8B97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6C19C434-FDAE-B97F-AD08-797C843662E6}"/>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E149A310-D347-7C39-E9FA-C1A8A0C8F502}"/>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FF35FB0-0D83-550B-D6D9-1D02A0304AD9}"/>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055685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615C8CD-970E-D4A9-5565-04BD0596CB48}"/>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843C3BFE-4957-112F-1B36-894F9541EB78}"/>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C970F4ED-4CE7-DD46-60F2-C93E8F670E2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DF5DD766-AD30-9CD1-4F4F-6319357B4122}"/>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E5DF051-DD8F-74D3-F389-D22732F6B556}"/>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90B8CB1-B70F-A485-512F-3D5226707401}"/>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A373C225-1A51-9CBD-1F77-198326E6663A}"/>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B94D9860-669D-4BB8-1ED4-9256CFEC13B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36DE1DD4-5DC6-D8F8-045C-6D3E5DD09878}"/>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B2D7CBFD-6622-0FF4-0978-B4726A1A6DD3}"/>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99316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E7C8E752-C0D2-ABD5-6160-E9328096727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81909304-BFFB-8093-9E27-7F5C8BD893CE}"/>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9CCB77EB-7D12-3B21-139C-438319E7786F}"/>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8732FB30-EDD3-9596-ABF8-5A06516A40D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5024F1B3-4126-BD6A-9887-7B3C907C0C1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79990402-BFBA-12D8-2976-6A36ED439632}"/>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DE2CECFB-3491-5D42-C7C4-1C4EB5AF3598}"/>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3C512BE7-9099-B1BA-2261-8A3BF7C0D603}"/>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F4C67E5-E6C1-F1CA-2F6B-E8231B94466F}"/>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FB9AE881-330A-E0E7-5F8F-9D106D4AA24E}"/>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2569516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424A5D35-20A9-4F32-A0B8-1664413B212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465D2CAF-2EF5-3D95-7CD4-7AE2CBD33AB1}"/>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35944A80-C9A1-949E-0A13-0D0ADA50F443}"/>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88921B88-3194-CE36-7E23-970D0EA86B28}"/>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B2189321-8E6D-4378-7506-AE32A589AD01}"/>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9FA5A03-17A8-884B-5679-CF597A56627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889ED0D-68BB-F12B-9CA7-C180C378B9B4}"/>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CF2B6BC1-616A-85BA-9452-DA6ED5626563}"/>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25B5846-F02A-90A2-C2DB-9D3C6C8682F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C5C963F7-BD8C-AD47-35D1-B072900956B6}"/>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28526230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84DA7578-5CE6-86AB-C31A-7326CBF9BF7F}"/>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283EB1D4-951B-00ED-6EBC-7EE721B25CA9}"/>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D58BBBDD-4541-B2F2-6518-B941CBC1559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5E666914-3189-DFDB-19A1-BE1CCE0C1CE2}"/>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E2E18B79-2818-8EA7-F613-3183B176AC50}"/>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EF8A1D73-8CAD-B40E-485D-BB918C77C738}"/>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A40387D7-4667-5096-3882-0744D50913B9}"/>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6EA41DD5-81EB-AA47-1E50-77A3675856AD}"/>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396F120C-6EAF-5C3E-3F6C-A044582D6D5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3D666CF6-36F1-9936-D418-3793EE5DB186}"/>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4C24B3F3-CF15-26F1-5305-314816F8E1D9}"/>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145DB340-9AE8-DDD5-1394-F9C4DFCA2BAF}"/>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0279AC23-1D37-70BD-D7C4-0B75F32955A7}"/>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A171899B-EE48-391F-9C43-8E1E86A26DCC}"/>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422A950B-A5FA-4CB6-A9D9-C6438D1E3051}" type="datetime1">
              <a:rPr lang="en-US"/>
              <a:pPr lvl="0"/>
              <a:t>9/17/2025</a:t>
            </a:fld>
            <a:endParaRPr lang="en-US"/>
          </a:p>
        </p:txBody>
      </p:sp>
      <p:sp>
        <p:nvSpPr>
          <p:cNvPr id="16" name="Holder 6">
            <a:extLst>
              <a:ext uri="{FF2B5EF4-FFF2-40B4-BE49-F238E27FC236}">
                <a16:creationId xmlns:a16="http://schemas.microsoft.com/office/drawing/2014/main" id="{5ECF8F20-FAF1-C138-907D-8B411B5D8E0A}"/>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CED66B70-9F20-4BFE-86E0-5833D3CC8F6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310BFE8-C272-6D96-D98C-8E16923967DF}"/>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3F0EAC9A-0816-6E48-DAD9-FA14877F4624}"/>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DAE1B6FD-7038-DABC-F091-D08CF5D2BDBA}"/>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9B22F531-A20D-32C9-0EA2-001F70E4F95D}"/>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04FD056E-D943-4075-565B-D404106A4F81}"/>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EEE9A137-1A6C-9631-3A1D-FF9D1EEC1F15}"/>
              </a:ext>
            </a:extLst>
          </p:cNvPr>
          <p:cNvSpPr txBox="1">
            <a:spLocks noGrp="1"/>
          </p:cNvSpPr>
          <p:nvPr>
            <p:ph type="title"/>
          </p:nvPr>
        </p:nvSpPr>
        <p:spPr>
          <a:xfrm>
            <a:off x="1524003" y="19668"/>
            <a:ext cx="7629525"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Digital Portfolio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D3B965EB-D991-3FEF-9DAD-FE4359DE6ED0}"/>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E99CD2D7-81A5-C765-FA0E-199B0558D6B8}"/>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6BE0EE63-4986-4CC4-B04D-B476FB5C4CD5}"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94B1589B-C106-906B-E0CE-5096D5F30784}"/>
              </a:ext>
            </a:extLst>
          </p:cNvPr>
          <p:cNvSpPr txBox="1"/>
          <p:nvPr/>
        </p:nvSpPr>
        <p:spPr>
          <a:xfrm>
            <a:off x="2031604" y="1812907"/>
            <a:ext cx="8610603" cy="3046991"/>
          </a:xfrm>
          <a:prstGeom prst="rect">
            <a:avLst/>
          </a:prstGeom>
          <a:solidFill>
            <a:srgbClr val="FFFFFF"/>
          </a:solidFill>
          <a:ln w="9528" cap="flat">
            <a:solidFill>
              <a:srgbClr val="632523"/>
            </a:solidFill>
            <a:prstDash val="solid"/>
            <a:miter/>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1" u="none" strike="noStrike" kern="1200" cap="none" spc="0" baseline="0">
                <a:solidFill>
                  <a:srgbClr val="000000"/>
                </a:solidFill>
                <a:uFillTx/>
                <a:latin typeface="Calibri"/>
              </a:rPr>
              <a:t>STUDENT NAME:S.RAJA</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1" u="none" strike="noStrike" kern="1200" cap="none" spc="0" baseline="0">
                <a:solidFill>
                  <a:srgbClr val="000000"/>
                </a:solidFill>
                <a:uFillTx/>
                <a:latin typeface="Calibri"/>
              </a:rPr>
              <a:t>REGISTER NO AND NMID: 24133121802521033&amp;autanm31231225ucsc031</a:t>
            </a:r>
            <a:endParaRPr lang="en-US" sz="2400" b="1" i="1"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1" u="none" strike="noStrike" kern="1200" cap="none" spc="0" baseline="0">
                <a:solidFill>
                  <a:srgbClr val="000000"/>
                </a:solidFill>
                <a:uFillTx/>
                <a:latin typeface="Calibri"/>
              </a:rPr>
              <a:t>DEPARTMENT: B.SC computer science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1" u="none" strike="noStrike" kern="1200" cap="none" spc="0" baseline="0">
                <a:solidFill>
                  <a:srgbClr val="000000"/>
                </a:solidFill>
                <a:uFillTx/>
                <a:latin typeface="Calibri"/>
              </a:rPr>
              <a:t>COLLEGE: Government Arts and science college –Rishivadhiyan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1" u="none" strike="noStrike" kern="1200" cap="none" spc="0" baseline="0">
                <a:solidFill>
                  <a:srgbClr val="000000"/>
                </a:solidFill>
                <a:uFillTx/>
                <a:latin typeface="Calibri"/>
              </a:rPr>
              <a:t>           </a:t>
            </a:r>
            <a:endParaRPr lang="en-IN" sz="2400" b="1" i="1" u="none" strike="noStrike" kern="1200" cap="none" spc="0" baseline="0">
              <a:solidFill>
                <a:srgbClr val="000000"/>
              </a:solidFill>
              <a:uFillTx/>
              <a:latin typeface="Calibri"/>
            </a:endParaRPr>
          </a:p>
        </p:txBody>
      </p:sp>
      <p:sp>
        <p:nvSpPr>
          <p:cNvPr id="11" name="TextBox 9">
            <a:extLst>
              <a:ext uri="{FF2B5EF4-FFF2-40B4-BE49-F238E27FC236}">
                <a16:creationId xmlns:a16="http://schemas.microsoft.com/office/drawing/2014/main" id="{972BD62B-03A6-8919-95BE-CB225AC0F7BE}"/>
              </a:ext>
            </a:extLst>
          </p:cNvPr>
          <p:cNvSpPr txBox="1"/>
          <p:nvPr/>
        </p:nvSpPr>
        <p:spPr>
          <a:xfrm>
            <a:off x="5776914" y="9569049"/>
            <a:ext cx="4152903" cy="77230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sng" strike="noStrike" kern="1200" cap="none" spc="0" baseline="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7F55D60-607F-03A8-B605-1A865171C829}"/>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3A75077B-BA85-8E34-0BB7-9A5EB5F3578D}"/>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1850B1D-FA4F-F742-AA57-1CE343672D92}"/>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43AFBF6B-0AFB-4C21-FCA0-6BD75D6DA41D}"/>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E1B44B1E-2CDB-B957-3121-0A672FD717C2}"/>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56253578-262A-4F50-E8CD-3ED5C57BB08F}"/>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IN" sz="4250" spc="15"/>
              <a:t>RESULTS AND SCREENSHOTS</a:t>
            </a:r>
            <a:endParaRPr lang="en-IN" sz="4250"/>
          </a:p>
        </p:txBody>
      </p:sp>
      <p:sp>
        <p:nvSpPr>
          <p:cNvPr id="8" name="object 8">
            <a:extLst>
              <a:ext uri="{FF2B5EF4-FFF2-40B4-BE49-F238E27FC236}">
                <a16:creationId xmlns:a16="http://schemas.microsoft.com/office/drawing/2014/main" id="{DC69F42B-B0D0-166F-6CAC-A46D841731CE}"/>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1B7452E6-AEEE-4BC9-B9CD-39C3DE23906F}" type="slidenum">
              <a:t>10</a:t>
            </a:fld>
            <a:endParaRPr lang="en-US" sz="1100" b="0" i="0" u="none" strike="noStrike" kern="1200" cap="none" spc="0" baseline="0">
              <a:solidFill>
                <a:srgbClr val="000000"/>
              </a:solidFill>
              <a:uFillTx/>
              <a:latin typeface="Trebuchet MS"/>
              <a:cs typeface="Trebuchet MS"/>
            </a:endParaRPr>
          </a:p>
        </p:txBody>
      </p:sp>
      <p:sp>
        <p:nvSpPr>
          <p:cNvPr id="9" name="TextBox 8">
            <a:extLst>
              <a:ext uri="{FF2B5EF4-FFF2-40B4-BE49-F238E27FC236}">
                <a16:creationId xmlns:a16="http://schemas.microsoft.com/office/drawing/2014/main" id="{6D331066-EAEF-6091-BD74-F01A9603593E}"/>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pic>
        <p:nvPicPr>
          <p:cNvPr id="10" name="Picture 10">
            <a:extLst>
              <a:ext uri="{FF2B5EF4-FFF2-40B4-BE49-F238E27FC236}">
                <a16:creationId xmlns:a16="http://schemas.microsoft.com/office/drawing/2014/main" id="{EE39BD82-4275-CAB6-1388-0F472A3C56D8}"/>
              </a:ext>
            </a:extLst>
          </p:cNvPr>
          <p:cNvPicPr>
            <a:picLocks noChangeAspect="1"/>
          </p:cNvPicPr>
          <p:nvPr/>
        </p:nvPicPr>
        <p:blipFill>
          <a:blip r:embed="rId3"/>
          <a:stretch>
            <a:fillRect/>
          </a:stretch>
        </p:blipFill>
        <p:spPr>
          <a:xfrm>
            <a:off x="4050133" y="1411111"/>
            <a:ext cx="5030361" cy="5062218"/>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8A1463E7-F4A2-9D76-9B93-EDA06945923A}"/>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F7D564E2-E342-ECCC-6EF3-7F61CF51F733}"/>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97CDDC55-CC95-29A1-CF15-8A95797C71DC}"/>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60E1961E-130C-F428-B494-1A011E5B788E}"/>
              </a:ext>
            </a:extLst>
          </p:cNvPr>
          <p:cNvPicPr>
            <a:picLocks noChangeAspect="1"/>
          </p:cNvPicPr>
          <p:nvPr/>
        </p:nvPicPr>
        <p:blipFill>
          <a:blip r:embed="rId3"/>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73B76693-D310-C904-D451-724EAD68A1E1}"/>
              </a:ext>
            </a:extLst>
          </p:cNvPr>
          <p:cNvSpPr txBox="1">
            <a:spLocks noGrp="1"/>
          </p:cNvSpPr>
          <p:nvPr>
            <p:ph type="title"/>
          </p:nvPr>
        </p:nvSpPr>
        <p:spPr>
          <a:xfrm>
            <a:off x="392908" y="385447"/>
            <a:ext cx="11799097" cy="14048073"/>
          </a:xfrm>
          <a:prstGeom prst="rect">
            <a:avLst/>
          </a:prstGeom>
          <a:noFill/>
          <a:ln>
            <a:noFill/>
          </a:ln>
        </p:spPr>
        <p:txBody>
          <a:bodyPr vert="horz" wrap="square" lIns="0" tIns="13331" rIns="0" bIns="0" anchor="t" anchorCtr="0" compatLnSpc="1">
            <a:spAutoFit/>
          </a:bodyPr>
          <a:lstStyle/>
          <a:p>
            <a:pPr marL="927101" lvl="0" indent="-914400">
              <a:spcBef>
                <a:spcPts val="105"/>
              </a:spcBef>
              <a:buSzPct val="100000"/>
              <a:buFont typeface="Arial" pitchFamily="34"/>
              <a:buChar char="•"/>
            </a:pPr>
            <a:r>
              <a:rPr lang="en-IN"/>
              <a:t>CONCLUSION</a:t>
            </a:r>
            <a:br>
              <a:rPr lang="en-IN"/>
            </a:br>
            <a:br>
              <a:rPr lang="en-IN"/>
            </a:br>
            <a:r>
              <a:rPr lang="en-IN"/>
              <a:t>1.Code Pen is an online place to write code.</a:t>
            </a:r>
            <a:br>
              <a:rPr lang="en-IN"/>
            </a:br>
            <a:r>
              <a:rPr lang="en-IN"/>
              <a:t>2. It helps test ideas quickly.</a:t>
            </a:r>
            <a:br>
              <a:rPr lang="en-IN"/>
            </a:br>
            <a:r>
              <a:rPr lang="en-IN"/>
              <a:t>3. You can share work with others.</a:t>
            </a:r>
            <a:br>
              <a:rPr lang="en-IN"/>
            </a:br>
            <a:r>
              <a:rPr lang="en-IN"/>
              <a:t>4.It is useful for learning and practice</a:t>
            </a:r>
            <a:br>
              <a:rPr lang="en-IN"/>
            </a:br>
            <a:r>
              <a:rPr lang="en-IN"/>
              <a:t>Code Pen makes coding easy and fun.</a:t>
            </a:r>
            <a:br>
              <a:rPr lang="en-IN"/>
            </a:br>
            <a:br>
              <a:rPr lang="en-IN"/>
            </a:br>
            <a:br>
              <a:rPr lang="en-IN"/>
            </a:br>
            <a:br>
              <a:rPr lang="en-IN"/>
            </a:br>
            <a:r>
              <a:rPr lang="en-IN"/>
              <a:t>.</a:t>
            </a:r>
            <a:br>
              <a:rPr lang="en-IN"/>
            </a:br>
            <a:br>
              <a:rPr lang="en-IN"/>
            </a:br>
            <a:br>
              <a:rPr lang="en-IN"/>
            </a:br>
            <a:br>
              <a:rPr lang="en-IN"/>
            </a:br>
            <a:br>
              <a:rPr lang="en-IN"/>
            </a:br>
            <a:br>
              <a:rPr lang="en-IN"/>
            </a:br>
            <a:br>
              <a:rPr lang="en-IN"/>
            </a:br>
            <a:endParaRPr lang="en-IN"/>
          </a:p>
        </p:txBody>
      </p:sp>
      <p:sp>
        <p:nvSpPr>
          <p:cNvPr id="7" name="object 9">
            <a:extLst>
              <a:ext uri="{FF2B5EF4-FFF2-40B4-BE49-F238E27FC236}">
                <a16:creationId xmlns:a16="http://schemas.microsoft.com/office/drawing/2014/main" id="{37F548B2-B7E8-F986-DFF4-049DAEDF60C8}"/>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7C624ABB-F4CA-47D4-9EEF-8339A54C70B8}" type="slidenum">
              <a:t>11</a:t>
            </a:fld>
            <a:endParaRPr lang="en-US" sz="1100" b="0" i="0" u="none" strike="noStrike" kern="1200" cap="none" spc="0" baseline="0">
              <a:solidFill>
                <a:srgbClr val="000000"/>
              </a:solidFill>
              <a:uFillTx/>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55EACCA-6846-4654-6007-C01DFB5E9CF6}"/>
              </a:ext>
            </a:extLst>
          </p:cNvPr>
          <p:cNvSpPr/>
          <p:nvPr/>
        </p:nvSpPr>
        <p:spPr>
          <a:xfrm>
            <a:off x="3705221" y="6755129"/>
            <a:ext cx="3633158" cy="10287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1" i="1" u="none" strike="noStrike" kern="1200" cap="none" spc="0" baseline="0">
                <a:solidFill>
                  <a:srgbClr val="191919"/>
                </a:solidFill>
                <a:uFillTx/>
                <a:latin typeface="Calibri"/>
              </a:rPr>
              <a:t>Creative student Portfolio Student Using FWD</a:t>
            </a:r>
          </a:p>
        </p:txBody>
      </p:sp>
      <p:grpSp>
        <p:nvGrpSpPr>
          <p:cNvPr id="3" name="object 3">
            <a:extLst>
              <a:ext uri="{FF2B5EF4-FFF2-40B4-BE49-F238E27FC236}">
                <a16:creationId xmlns:a16="http://schemas.microsoft.com/office/drawing/2014/main" id="{7BC8D098-1886-660C-4D44-351A8A9E4CBB}"/>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DC3973A7-F508-673C-688D-7B698EAE58C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F96F3DE8-5D37-62CC-5B62-FB3CB0E67C18}"/>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D4CBF1DE-EC8B-9884-CFF3-FDDA7093A4B5}"/>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1CCD732D-FB7A-61C5-85C2-4586C6B7F73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3AA0F956-DA2C-DE66-48F4-3FB71BEF4FD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470E3B41-2463-BA66-B175-B4945EA8B7F6}"/>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477496A5-17E0-71FF-72ED-3DE6DB84484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C8A36333-E285-6DF4-0EA3-4529923CA43D}"/>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4DC8CD20-B509-48C5-5694-F6DD1E84E8A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035014EB-E386-4C52-79A2-704064B37610}"/>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BC390B86-F4EC-2419-07EC-0F0ECC99A2A7}"/>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0732A655-EA05-07A0-B225-C1888A53C701}"/>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9BD6A8BC-9D14-A394-D534-8294F0565F8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05CA79D6-43AA-524A-8C11-C1F8C7E7B36B}"/>
              </a:ext>
            </a:extLst>
          </p:cNvPr>
          <p:cNvSpPr txBox="1">
            <a:spLocks noGrp="1"/>
          </p:cNvSpPr>
          <p:nvPr>
            <p:ph type="title"/>
          </p:nvPr>
        </p:nvSpPr>
        <p:spPr>
          <a:xfrm>
            <a:off x="740124" y="796232"/>
            <a:ext cx="9632600" cy="2632767"/>
          </a:xfrm>
          <a:prstGeom prst="rect">
            <a:avLst/>
          </a:prstGeom>
          <a:noFill/>
          <a:ln>
            <a:noFill/>
          </a:ln>
        </p:spPr>
        <p:txBody>
          <a:bodyPr vert="horz" wrap="square" lIns="0" tIns="16514" rIns="0" bIns="0" anchor="t" anchorCtr="0" compatLnSpc="1">
            <a:spAutoFit/>
          </a:bodyPr>
          <a:lstStyle/>
          <a:p>
            <a:pPr marL="755651" lvl="0" indent="-742950">
              <a:spcBef>
                <a:spcPts val="130"/>
              </a:spcBef>
              <a:buSzPct val="100000"/>
              <a:buFont typeface="Arial" pitchFamily="34"/>
              <a:buChar char="•"/>
            </a:pPr>
            <a:r>
              <a:rPr lang="en-US" sz="4250" spc="5"/>
              <a:t>PROJECT</a:t>
            </a:r>
            <a:r>
              <a:rPr lang="en-US" sz="4250" spc="-85"/>
              <a:t> </a:t>
            </a:r>
            <a:r>
              <a:rPr lang="en-US" sz="4250" spc="25"/>
              <a:t>TITLE</a:t>
            </a:r>
            <a:br>
              <a:rPr lang="en-US" sz="4250" spc="25"/>
            </a:br>
            <a:br>
              <a:rPr lang="en-US" sz="4250" spc="25"/>
            </a:br>
            <a:r>
              <a:rPr lang="en-US" sz="4250" spc="25"/>
              <a:t>.   Creative trading portfolio using FWD </a:t>
            </a:r>
            <a:endParaRPr lang="en-US" sz="4250"/>
          </a:p>
        </p:txBody>
      </p:sp>
      <p:grpSp>
        <p:nvGrpSpPr>
          <p:cNvPr id="18" name="object 18">
            <a:extLst>
              <a:ext uri="{FF2B5EF4-FFF2-40B4-BE49-F238E27FC236}">
                <a16:creationId xmlns:a16="http://schemas.microsoft.com/office/drawing/2014/main" id="{E7DA4143-492C-782F-DDBE-3D5371CB27AA}"/>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3781D33A-6A13-031F-B585-CA645EA57514}"/>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E439FAB8-96B4-0B78-EABA-09732F1E7664}"/>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4304521B-046B-F83C-620A-6CC796C5868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9AF5630-3E18-4632-8445-C685E75C636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9C52408-D3DF-B6D8-0183-38245EDB7F4E}"/>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480A45A3-1884-A62F-8F4A-DDBBE03141F1}"/>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BF4434B8-14E4-99B7-37D4-D9D357D3C1C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C01C9BD-8308-36DA-0D21-4F78D461D742}"/>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miter/>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1066A944-2458-6DA5-A316-AA91B0A04D0C}"/>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3C414C0E-2BEA-10CA-B92D-0A54012705B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83D9EB7F-1C93-964D-51F7-22BF813FE084}"/>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64242ACE-C8A6-F37A-B547-2D05695F53FA}"/>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6C992E53-0A2E-D344-9EFD-A6ABB8175266}"/>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3ABA65E0-D319-6C60-D533-5414FB4357D3}"/>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F24C2106-8DED-925C-FCB7-4B798745FDB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5D61C942-832C-32C0-A024-E54DED05AF90}"/>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85F46896-4DC7-1472-C495-157859044549}"/>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B3CD38A4-7FD8-388A-77B8-9BD818BDF839}"/>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959F5C34-FB49-2E56-9496-C34D483B4A71}"/>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F2333273-868E-A920-EACB-AF20E46867D9}"/>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C68DB8B4-E30B-5890-4B8D-47681C604F30}"/>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897FE9A4-DC2D-A9BF-A4AF-BECFD31E629A}"/>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2C524CCB-F966-4F48-36BB-F279AD894407}"/>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1BF0195F-1D04-7F43-12A5-483B7528DA4A}"/>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6C2C40A9-9B27-1AF6-B71B-3916544E8EC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41F87D6B-B3B2-47A2-8F33-594A8592FD7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417B379A-AE4B-5E2F-3186-DB621F2715FF}"/>
              </a:ext>
            </a:extLst>
          </p:cNvPr>
          <p:cNvSpPr txBox="1"/>
          <p:nvPr/>
        </p:nvSpPr>
        <p:spPr>
          <a:xfrm>
            <a:off x="2376489" y="1041529"/>
            <a:ext cx="5162519" cy="483209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1"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Times New Roman" pitchFamily="18"/>
                <a:cs typeface="Times New Roman" pitchFamily="18"/>
              </a:rPr>
              <a:t>Tools and Technologies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Times New Roman" pitchFamily="18"/>
                <a:cs typeface="Times New Roman" pitchFamily="18"/>
              </a:rPr>
              <a:t>Portfolio design and Layout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Times New Roman" pitchFamily="18"/>
                <a:cs typeface="Times New Roman" pitchFamily="18"/>
              </a:rPr>
              <a:t>Features and Functionality</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Times New Roman" pitchFamily="18"/>
                <a:cs typeface="Times New Roman" pitchFamily="18"/>
              </a:rPr>
              <a:t>Results and Screenshots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1" i="0" u="none" strike="noStrike" kern="1200" cap="none" spc="0" baseline="0">
                <a:solidFill>
                  <a:srgbClr val="0D0D0D"/>
                </a:solidFill>
                <a:uFillTx/>
                <a:latin typeface="Times New Roman" pitchFamily="18"/>
                <a:cs typeface="Times New Roman" pitchFamily="18"/>
              </a:rPr>
              <a:t>Github Link</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1"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09B6DEE7-F882-E587-15B3-BDDE1690DF46}"/>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FC287ED2-2EE5-F13E-A3DA-4564875532B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AD4C0001-47A6-C364-8B6D-2CDA6899A48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026EB4CC-6503-2061-EDB1-7065EB1C0900}"/>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BDD28965-9140-0C2C-8F5F-2F1E8447A4DD}"/>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61979ACE-7C07-0EA9-8ABF-07C679C5EA76}"/>
              </a:ext>
            </a:extLst>
          </p:cNvPr>
          <p:cNvSpPr txBox="1">
            <a:spLocks noGrp="1"/>
          </p:cNvSpPr>
          <p:nvPr>
            <p:ph type="title"/>
          </p:nvPr>
        </p:nvSpPr>
        <p:spPr>
          <a:xfrm>
            <a:off x="834069" y="575057"/>
            <a:ext cx="8220629" cy="3286792"/>
          </a:xfrm>
          <a:prstGeom prst="rect">
            <a:avLst/>
          </a:prstGeom>
          <a:noFill/>
          <a:ln>
            <a:noFill/>
          </a:ln>
        </p:spPr>
        <p:txBody>
          <a:bodyPr vert="horz" wrap="square" lIns="0" tIns="16514" rIns="0" bIns="0" anchor="t" anchorCtr="0" compatLnSpc="1">
            <a:spAutoFit/>
          </a:bodyPr>
          <a:lstStyle/>
          <a:p>
            <a:pPr marL="755651" lvl="0" indent="-742950">
              <a:spcBef>
                <a:spcPts val="130"/>
              </a:spcBef>
              <a:buSzPct val="100000"/>
              <a:buFont typeface="Calibri"/>
              <a:buAutoNum type="arabicPeriod"/>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br>
              <a:rPr lang="en-US" sz="4250" spc="10"/>
            </a:br>
            <a:br>
              <a:rPr lang="en-US" sz="4250" spc="10"/>
            </a:br>
            <a:r>
              <a:rPr lang="en-US" sz="4250" spc="10"/>
              <a:t>.   Not to use the system free</a:t>
            </a:r>
            <a:br>
              <a:rPr lang="en-US" sz="4250" spc="10"/>
            </a:br>
            <a:r>
              <a:rPr lang="en-US" sz="4250" spc="10"/>
              <a:t>.  Payment high answer </a:t>
            </a:r>
            <a:br>
              <a:rPr lang="en-US" sz="4250" spc="10"/>
            </a:br>
            <a:r>
              <a:rPr lang="en-US" sz="4250" spc="10"/>
              <a:t>    </a:t>
            </a:r>
            <a:endParaRPr lang="en-US" sz="4250"/>
          </a:p>
        </p:txBody>
      </p:sp>
      <p:pic>
        <p:nvPicPr>
          <p:cNvPr id="8" name="object 8">
            <a:extLst>
              <a:ext uri="{FF2B5EF4-FFF2-40B4-BE49-F238E27FC236}">
                <a16:creationId xmlns:a16="http://schemas.microsoft.com/office/drawing/2014/main" id="{53FECCFC-55D5-8D06-FB14-0964EEB17ADB}"/>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87FF33BC-CF52-317B-BC76-F2CC0FEE481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1B1D497-0B56-4AF9-9EF0-320FB097B84A}"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E392F5D5-F1D8-B2CE-FF48-7A00C7D6CBED}"/>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74886AEC-1EAA-1038-A945-0E172B2DF636}"/>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0B808B6F-9734-0E0F-C0B4-3E08B10D6F63}"/>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B3D612AF-1919-32B1-4A69-4EC6C3D01074}"/>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62C7717E-26D2-0231-F9E1-20FF7A74B294}"/>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28DF175A-CEC8-3630-3E76-69F8A5FB82A9}"/>
              </a:ext>
            </a:extLst>
          </p:cNvPr>
          <p:cNvSpPr txBox="1">
            <a:spLocks noGrp="1"/>
          </p:cNvSpPr>
          <p:nvPr>
            <p:ph type="title"/>
          </p:nvPr>
        </p:nvSpPr>
        <p:spPr>
          <a:xfrm>
            <a:off x="739777" y="829625"/>
            <a:ext cx="9475790" cy="3940826"/>
          </a:xfrm>
          <a:prstGeom prst="rect">
            <a:avLst/>
          </a:prstGeom>
          <a:noFill/>
          <a:ln>
            <a:noFill/>
          </a:ln>
        </p:spPr>
        <p:txBody>
          <a:bodyPr vert="horz" wrap="square" lIns="0" tIns="16514" rIns="0" bIns="0" anchor="t" anchorCtr="0" compatLnSpc="1">
            <a:spAutoFit/>
          </a:bodyPr>
          <a:lstStyle/>
          <a:p>
            <a:pPr marL="755651" lvl="0" indent="-742950">
              <a:spcBef>
                <a:spcPts val="130"/>
              </a:spcBef>
              <a:buSzPct val="100000"/>
              <a:buFont typeface="Calibri"/>
              <a:buAutoNum type="arabicPeriod"/>
              <a:tabLst>
                <a:tab pos="2642872" algn="l"/>
              </a:tabLst>
            </a:pPr>
            <a:r>
              <a:rPr lang="en-US" sz="4250" spc="5"/>
              <a:t>PROJECT	</a:t>
            </a:r>
            <a:r>
              <a:rPr lang="en-US" sz="4250" spc="-20"/>
              <a:t>OVERVIEW</a:t>
            </a:r>
            <a:br>
              <a:rPr lang="en-US" sz="4250" spc="-20"/>
            </a:br>
            <a:br>
              <a:rPr lang="en-US" sz="4250" spc="-20"/>
            </a:br>
            <a:br>
              <a:rPr lang="en-US" sz="4250" spc="-20"/>
            </a:br>
            <a:r>
              <a:rPr lang="en-US" sz="4250" spc="-20"/>
              <a:t>. Portfolio contains, About me,</a:t>
            </a:r>
            <a:br>
              <a:rPr lang="en-US" sz="4250" spc="-20"/>
            </a:br>
            <a:r>
              <a:rPr lang="en-US" sz="4250" spc="-20"/>
              <a:t>  </a:t>
            </a:r>
            <a:br>
              <a:rPr lang="en-US" sz="4250" spc="-20"/>
            </a:br>
            <a:r>
              <a:rPr lang="en-US" sz="4250" spc="-20"/>
              <a:t>  project , Skills , Contacts</a:t>
            </a:r>
            <a:endParaRPr lang="en-US" sz="4250"/>
          </a:p>
        </p:txBody>
      </p:sp>
      <p:pic>
        <p:nvPicPr>
          <p:cNvPr id="8" name="object 8">
            <a:extLst>
              <a:ext uri="{FF2B5EF4-FFF2-40B4-BE49-F238E27FC236}">
                <a16:creationId xmlns:a16="http://schemas.microsoft.com/office/drawing/2014/main" id="{6D981D7B-F16E-CAEA-A22D-38F95303BCD3}"/>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5B4AFE20-303A-1990-B51B-0889DBAE0121}"/>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4563113-12A2-40DE-B1EE-095AE912011D}"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112C485-4D6C-0836-BCAA-729E1CA8CA6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49328A4B-5E97-16EC-BCA3-5CA8894EF88C}"/>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AD663CC-6074-055A-8CA5-3D8C0C39153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0AD4B40E-7AD3-C63B-D219-ACD9FE2CB717}"/>
              </a:ext>
            </a:extLst>
          </p:cNvPr>
          <p:cNvSpPr txBox="1">
            <a:spLocks noGrp="1"/>
          </p:cNvSpPr>
          <p:nvPr>
            <p:ph type="title"/>
          </p:nvPr>
        </p:nvSpPr>
        <p:spPr>
          <a:xfrm>
            <a:off x="723903" y="1084899"/>
            <a:ext cx="9658990" cy="4941097"/>
          </a:xfrm>
          <a:prstGeom prst="rect">
            <a:avLst/>
          </a:prstGeom>
          <a:noFill/>
          <a:ln>
            <a:noFill/>
          </a:ln>
        </p:spPr>
        <p:txBody>
          <a:bodyPr vert="horz" wrap="square" lIns="0" tIns="16514" rIns="0" bIns="0" anchor="t" anchorCtr="0" compatLnSpc="1">
            <a:spAutoFit/>
          </a:bodyPr>
          <a:lstStyle/>
          <a:p>
            <a:pPr marL="527051" lvl="0" indent="-514350">
              <a:spcBef>
                <a:spcPts val="130"/>
              </a:spcBef>
              <a:buSzPct val="100000"/>
              <a:buFont typeface="Calibri"/>
              <a:buAutoNum type="arabicPeriod"/>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br>
              <a:rPr lang="en-US" sz="3200" spc="5"/>
            </a:br>
            <a:br>
              <a:rPr lang="en-US" sz="3200" spc="5"/>
            </a:br>
            <a:r>
              <a:rPr lang="en-US" sz="3200" spc="5"/>
              <a:t>1. Students use it to learn and practice coding.</a:t>
            </a:r>
            <a:br>
              <a:rPr lang="en-US" sz="3200" spc="5"/>
            </a:br>
            <a:br>
              <a:rPr lang="en-US" sz="3200" spc="5"/>
            </a:br>
            <a:r>
              <a:rPr lang="en-US" sz="3200" spc="5"/>
              <a:t>2. Developers use it to test and share projects.</a:t>
            </a:r>
            <a:br>
              <a:rPr lang="en-US" sz="3200" spc="5"/>
            </a:br>
            <a:br>
              <a:rPr lang="en-US" sz="3200" spc="5"/>
            </a:br>
            <a:r>
              <a:rPr lang="en-US" sz="3200" spc="5"/>
              <a:t>3. Designers use it to create and showcase creative work.</a:t>
            </a:r>
            <a:br>
              <a:rPr lang="en-US" sz="3200" spc="5"/>
            </a:br>
            <a:br>
              <a:rPr lang="en-US" sz="3200" spc="5"/>
            </a:br>
            <a:endParaRPr lang="en-US" sz="3200"/>
          </a:p>
        </p:txBody>
      </p:sp>
      <p:pic>
        <p:nvPicPr>
          <p:cNvPr id="6" name="object 6">
            <a:extLst>
              <a:ext uri="{FF2B5EF4-FFF2-40B4-BE49-F238E27FC236}">
                <a16:creationId xmlns:a16="http://schemas.microsoft.com/office/drawing/2014/main" id="{3DFAB9C9-FF5F-2774-AC6C-9D4341D271AD}"/>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A4527479-0BF1-0D8E-4F0B-F9259B78A200}"/>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C462B0F-F690-4BD2-8352-A7D2D5BC2893}"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479FC6B0-028A-CE01-46CB-E43C350B9E7F}"/>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9C417EF6-7DD2-9E39-BC34-181A6D9FF407}"/>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84E60AD4-E94A-DAD8-2CA7-71934715F0C9}"/>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685D097-BEBA-F622-D573-BC88398F454D}"/>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BE4B969-C1C0-FB79-ACB5-63CA882F2C7C}"/>
              </a:ext>
            </a:extLst>
          </p:cNvPr>
          <p:cNvSpPr txBox="1">
            <a:spLocks noGrp="1"/>
          </p:cNvSpPr>
          <p:nvPr>
            <p:ph type="title"/>
          </p:nvPr>
        </p:nvSpPr>
        <p:spPr>
          <a:xfrm>
            <a:off x="2108194" y="910038"/>
            <a:ext cx="9175766" cy="5553443"/>
          </a:xfrm>
          <a:prstGeom prst="rect">
            <a:avLst/>
          </a:prstGeom>
          <a:noFill/>
          <a:ln>
            <a:noFill/>
          </a:ln>
        </p:spPr>
        <p:txBody>
          <a:bodyPr vert="horz" wrap="square" lIns="0" tIns="13331" rIns="0" bIns="0" anchor="t" anchorCtr="0" compatLnSpc="1">
            <a:spAutoFit/>
          </a:bodyPr>
          <a:lstStyle/>
          <a:p>
            <a:pPr marL="755651" lvl="0" indent="-742950">
              <a:spcBef>
                <a:spcPts val="105"/>
              </a:spcBef>
              <a:buSzPct val="100000"/>
              <a:buFont typeface="Arial" pitchFamily="34"/>
              <a:buChar char="•"/>
            </a:pPr>
            <a:r>
              <a:rPr lang="en-IN" sz="3600" spc="10"/>
              <a:t>TOOLS AND TECHNIQUES</a:t>
            </a:r>
            <a:br>
              <a:rPr lang="en-IN" sz="3600" spc="10"/>
            </a:br>
            <a:br>
              <a:rPr lang="en-IN" sz="3600" spc="10"/>
            </a:br>
            <a:r>
              <a:rPr lang="en-IN" sz="3600" spc="10"/>
              <a:t>1.Code Pen provides editors for HTML, CSS, and JavaScript.</a:t>
            </a:r>
            <a:br>
              <a:rPr lang="en-IN" sz="3600" spc="10"/>
            </a:br>
            <a:r>
              <a:rPr lang="en-IN" sz="3600" spc="10"/>
              <a:t>2.It has live preview to see changes instantly.</a:t>
            </a:r>
            <a:br>
              <a:rPr lang="en-IN" sz="3600" spc="10"/>
            </a:br>
            <a:r>
              <a:rPr lang="en-IN" sz="3600" spc="10"/>
              <a:t>3.Users can use libraries and frameworks easily.</a:t>
            </a:r>
            <a:br>
              <a:rPr lang="en-IN" sz="3600" spc="10"/>
            </a:br>
            <a:r>
              <a:rPr lang="en-IN" sz="3600" spc="10"/>
              <a:t>4.It offers sharing, embedding, and collaboration tools.</a:t>
            </a:r>
            <a:endParaRPr lang="en-IN" sz="3600"/>
          </a:p>
        </p:txBody>
      </p:sp>
      <p:pic>
        <p:nvPicPr>
          <p:cNvPr id="7" name="object 7">
            <a:extLst>
              <a:ext uri="{FF2B5EF4-FFF2-40B4-BE49-F238E27FC236}">
                <a16:creationId xmlns:a16="http://schemas.microsoft.com/office/drawing/2014/main" id="{B6CA72F2-07A0-2A10-5BA9-97D05A0D4D24}"/>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E2B44A96-858E-4C48-0E34-BD9A65EA046F}"/>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B790622-735A-437F-B8F8-5C19A3CF41D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D743F7F7-A3C9-CAA6-85A8-E2FA31586F3D}"/>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6453DEFF-DD8C-C7AA-DB99-072C9F245007}"/>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B2D3CE8B-0370-A36A-4EFA-C426AE7D13BE}"/>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F207CE66-9975-4AD6-9906-E24340030818}" type="slidenum">
              <a:t>8</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3C554D8F-D1E6-5B7F-EAFA-4B0064326D73}"/>
              </a:ext>
            </a:extLst>
          </p:cNvPr>
          <p:cNvSpPr txBox="1"/>
          <p:nvPr/>
        </p:nvSpPr>
        <p:spPr>
          <a:xfrm>
            <a:off x="1160858" y="525139"/>
            <a:ext cx="10590608" cy="6233117"/>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IN" sz="4000" b="1" i="0" u="none" strike="noStrike" kern="1200" cap="none" spc="15" baseline="0">
                <a:solidFill>
                  <a:srgbClr val="000000"/>
                </a:solidFill>
                <a:uFillTx/>
                <a:latin typeface="Trebuchet MS"/>
                <a:cs typeface="Trebuchet MS"/>
              </a:rPr>
              <a:t>POTFOLIO DESIGN AND LAYOUT</a:t>
            </a:r>
          </a:p>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endParaRPr lang="en-IN" sz="4000" b="1" i="0" u="none" strike="noStrike" kern="1200" cap="none" spc="15" baseline="0">
              <a:solidFill>
                <a:srgbClr val="000000"/>
              </a:solidFill>
              <a:uFillTx/>
              <a:latin typeface="Trebuchet MS"/>
              <a:cs typeface="Trebuchet MS"/>
            </a:endParaRPr>
          </a:p>
          <a:p>
            <a:pPr marL="584201" marR="0" lvl="0" indent="-571500" algn="l" defTabSz="914400" rtl="0" fontAlgn="auto" hangingPunct="1">
              <a:lnSpc>
                <a:spcPct val="100000"/>
              </a:lnSpc>
              <a:spcBef>
                <a:spcPts val="105"/>
              </a:spcBef>
              <a:spcAft>
                <a:spcPts val="0"/>
              </a:spcAft>
              <a:buSzPct val="100000"/>
              <a:buFont typeface="Arial" pitchFamily="34"/>
              <a:buChar char="•"/>
              <a:tabLst/>
              <a:defRPr sz="1800" b="0" i="0" u="none" strike="noStrike" kern="0" cap="none" spc="0" baseline="0">
                <a:solidFill>
                  <a:srgbClr val="000000"/>
                </a:solidFill>
                <a:uFillTx/>
              </a:defRPr>
            </a:pPr>
            <a:r>
              <a:rPr lang="en-IN" sz="4000" b="1" i="0" u="none" strike="noStrike" kern="1200" cap="none" spc="15" baseline="0">
                <a:solidFill>
                  <a:srgbClr val="000000"/>
                </a:solidFill>
                <a:uFillTx/>
                <a:latin typeface="Trebuchet MS"/>
                <a:cs typeface="Trebuchet MS"/>
              </a:rPr>
              <a:t>Portfolios on CodePen highlight coding skills visually.</a:t>
            </a:r>
          </a:p>
          <a:p>
            <a:pPr marL="584201" marR="0" lvl="0" indent="-571500" algn="l" defTabSz="914400" rtl="0" fontAlgn="auto" hangingPunct="1">
              <a:lnSpc>
                <a:spcPct val="100000"/>
              </a:lnSpc>
              <a:spcBef>
                <a:spcPts val="105"/>
              </a:spcBef>
              <a:spcAft>
                <a:spcPts val="0"/>
              </a:spcAft>
              <a:buSzPct val="100000"/>
              <a:buFont typeface="Arial" pitchFamily="34"/>
              <a:buChar char="•"/>
              <a:tabLst/>
              <a:defRPr sz="1800" b="0" i="0" u="none" strike="noStrike" kern="0" cap="none" spc="0" baseline="0">
                <a:solidFill>
                  <a:srgbClr val="000000"/>
                </a:solidFill>
                <a:uFillTx/>
              </a:defRPr>
            </a:pPr>
            <a:r>
              <a:rPr lang="en-IN" sz="4000" b="1" i="0" u="none" strike="noStrike" kern="1200" cap="none" spc="15" baseline="0">
                <a:solidFill>
                  <a:srgbClr val="000000"/>
                </a:solidFill>
                <a:uFillTx/>
                <a:latin typeface="Trebuchet MS"/>
                <a:cs typeface="Trebuchet MS"/>
              </a:rPr>
              <a:t>Layouts are flexible and easy to customize.</a:t>
            </a:r>
            <a:endParaRPr lang="en-IN" sz="4000" b="0" i="0" u="none" strike="noStrike" kern="1200" cap="none" spc="0" baseline="0">
              <a:solidFill>
                <a:srgbClr val="000000"/>
              </a:solidFill>
              <a:uFillTx/>
              <a:latin typeface="Trebuchet MS"/>
              <a:cs typeface="Trebuchet MS"/>
            </a:endParaRPr>
          </a:p>
          <a:p>
            <a:pPr marL="584201" marR="0" lvl="0" indent="-571500" algn="l" defTabSz="914400" rtl="0" fontAlgn="auto" hangingPunct="1">
              <a:lnSpc>
                <a:spcPct val="100000"/>
              </a:lnSpc>
              <a:spcBef>
                <a:spcPts val="105"/>
              </a:spcBef>
              <a:spcAft>
                <a:spcPts val="0"/>
              </a:spcAft>
              <a:buSzPct val="100000"/>
              <a:buFont typeface="Arial" pitchFamily="34"/>
              <a:buChar char="•"/>
              <a:tabLst/>
              <a:defRPr sz="1800" b="0" i="0" u="none" strike="noStrike" kern="0" cap="none" spc="0" baseline="0">
                <a:solidFill>
                  <a:srgbClr val="000000"/>
                </a:solidFill>
                <a:uFillTx/>
              </a:defRPr>
            </a:pPr>
            <a:r>
              <a:rPr lang="en-IN" sz="4000" b="0" i="0" u="none" strike="noStrike" kern="1200" cap="none" spc="0" baseline="0">
                <a:solidFill>
                  <a:srgbClr val="000000"/>
                </a:solidFill>
                <a:uFillTx/>
                <a:latin typeface="Trebuchet MS"/>
                <a:cs typeface="Trebuchet MS"/>
              </a:rPr>
              <a:t>CodePen offers creative portfolio designs and layouts. Users can showcase their projects in stylish ways.</a:t>
            </a:r>
          </a:p>
        </p:txBody>
      </p:sp>
      <p:sp>
        <p:nvSpPr>
          <p:cNvPr id="6" name="object 3">
            <a:extLst>
              <a:ext uri="{FF2B5EF4-FFF2-40B4-BE49-F238E27FC236}">
                <a16:creationId xmlns:a16="http://schemas.microsoft.com/office/drawing/2014/main" id="{59801865-702A-3A2B-033B-CD122AF13F64}"/>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96428-F034-0BE8-D8DA-B869F4B3B1EB}"/>
              </a:ext>
            </a:extLst>
          </p:cNvPr>
          <p:cNvSpPr txBox="1">
            <a:spLocks noGrp="1"/>
          </p:cNvSpPr>
          <p:nvPr>
            <p:ph type="title"/>
          </p:nvPr>
        </p:nvSpPr>
        <p:spPr>
          <a:xfrm>
            <a:off x="232175" y="385447"/>
            <a:ext cx="11204490" cy="6472552"/>
          </a:xfrm>
          <a:prstGeom prst="rect">
            <a:avLst/>
          </a:prstGeom>
          <a:noFill/>
          <a:ln>
            <a:noFill/>
          </a:ln>
        </p:spPr>
        <p:txBody>
          <a:bodyPr vert="horz" wrap="square" lIns="0" tIns="0" rIns="0" bIns="0" anchor="t" anchorCtr="0" compatLnSpc="1">
            <a:spAutoFit/>
          </a:bodyPr>
          <a:lstStyle/>
          <a:p>
            <a:pPr marL="914400" lvl="0" indent="-914400">
              <a:buSzPct val="100000"/>
              <a:buFont typeface="Arial" pitchFamily="34"/>
              <a:buChar char="•"/>
            </a:pPr>
            <a:r>
              <a:rPr lang="en-IN"/>
              <a:t>FEATURES AND FUNCTIONALITY</a:t>
            </a:r>
            <a:br>
              <a:rPr lang="en-US"/>
            </a:br>
            <a:br>
              <a:rPr lang="en-US"/>
            </a:br>
            <a:r>
              <a:rPr lang="en-US"/>
              <a:t>1.Code Pen lets you write and run HTML, CSS, and JavaScript online.</a:t>
            </a:r>
            <a:br>
              <a:rPr lang="en-US"/>
            </a:br>
            <a:r>
              <a:rPr lang="en-US"/>
              <a:t>2. It shows live preview of your code instantly.</a:t>
            </a:r>
            <a:br>
              <a:rPr lang="en-US"/>
            </a:br>
            <a:r>
              <a:rPr lang="en-US"/>
              <a:t>3. You can share, learn, and explore projects made by others.</a:t>
            </a: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2</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   Creative trading portfolio using FWD </vt:lpstr>
      <vt:lpstr>AGENDA</vt:lpstr>
      <vt:lpstr>PROBLEM STATEMENT  .   Not to use the system free .  Payment high answer      </vt:lpstr>
      <vt:lpstr>PROJECT OVERVIEW   . Portfolio contains, About me,      project , Skills , Contacts</vt:lpstr>
      <vt:lpstr>WHO ARE THE END USERS?  1. Students use it to learn and practice coding.  2. Developers use it to test and share projects.  3. Designers use it to create and showcase creative work.  </vt:lpstr>
      <vt:lpstr>TOOLS AND TECHNIQUES  1.Code Pen provides editors for HTML, CSS, and JavaScript. 2.It has live preview to see changes instantly. 3.Users can use libraries and frameworks easily. 4.It offers sharing, embedding, and collaboration tools.</vt:lpstr>
      <vt:lpstr>PowerPoint Presentation</vt:lpstr>
      <vt:lpstr>FEATURES AND FUNCTIONALITY  1.Code Pen lets you write and run HTML, CSS, and JavaScript online. 2. It shows live preview of your code instantly. 3. You can share, learn, and explore projects made by others.</vt:lpstr>
      <vt:lpstr>RESULTS AND SCREENSHOTS</vt:lpstr>
      <vt:lpstr>CONCLUSION  1.Code Pen is an online place to write code. 2. It helps test ideas quickly. 3. You can share work with others. 4.It is useful for learning and practice Code Pen makes coding easy and fun.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Raja Raja</cp:lastModifiedBy>
  <cp:revision>31</cp:revision>
  <dcterms:created xsi:type="dcterms:W3CDTF">2024-03-29T15:07:22Z</dcterms:created>
  <dcterms:modified xsi:type="dcterms:W3CDTF">2025-09-17T07:09:30Z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