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aleway"/>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Victor Chen"/>
  <p:cmAuthor clrIdx="1" id="1" initials="" lastIdx="1" name="Chen Che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aleway-bold.fntdata"/><Relationship Id="rId10" Type="http://schemas.openxmlformats.org/officeDocument/2006/relationships/slide" Target="slides/slide4.xml"/><Relationship Id="rId32" Type="http://schemas.openxmlformats.org/officeDocument/2006/relationships/font" Target="fonts/Raleway-regular.fntdata"/><Relationship Id="rId13" Type="http://schemas.openxmlformats.org/officeDocument/2006/relationships/slide" Target="slides/slide7.xml"/><Relationship Id="rId35" Type="http://schemas.openxmlformats.org/officeDocument/2006/relationships/font" Target="fonts/Raleway-boldItalic.fntdata"/><Relationship Id="rId12" Type="http://schemas.openxmlformats.org/officeDocument/2006/relationships/slide" Target="slides/slide6.xml"/><Relationship Id="rId34" Type="http://schemas.openxmlformats.org/officeDocument/2006/relationships/font" Target="fonts/Raleway-italic.fntdata"/><Relationship Id="rId15" Type="http://schemas.openxmlformats.org/officeDocument/2006/relationships/slide" Target="slides/slide9.xml"/><Relationship Id="rId37" Type="http://schemas.openxmlformats.org/officeDocument/2006/relationships/font" Target="fonts/Lato-bold.fntdata"/><Relationship Id="rId14" Type="http://schemas.openxmlformats.org/officeDocument/2006/relationships/slide" Target="slides/slide8.xml"/><Relationship Id="rId36" Type="http://schemas.openxmlformats.org/officeDocument/2006/relationships/font" Target="fonts/Lato-regular.fntdata"/><Relationship Id="rId17" Type="http://schemas.openxmlformats.org/officeDocument/2006/relationships/slide" Target="slides/slide11.xml"/><Relationship Id="rId39" Type="http://schemas.openxmlformats.org/officeDocument/2006/relationships/font" Target="fonts/Lato-boldItalic.fntdata"/><Relationship Id="rId16" Type="http://schemas.openxmlformats.org/officeDocument/2006/relationships/slide" Target="slides/slide10.xml"/><Relationship Id="rId38" Type="http://schemas.openxmlformats.org/officeDocument/2006/relationships/font" Target="fonts/Lato-italic.fntdata"/><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12-02T19:53:20.735">
    <p:pos x="6000" y="0"/>
    <p:text>要不把這頁放到前面dataset介紹的部分?</p:text>
  </p:cm>
  <p:cm authorId="1" idx="1" dt="2021-12-02T19:53:20.735">
    <p:pos x="6000" y="0"/>
    <p:text>okay</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3147f7442_4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03147f7442_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3147f7442_4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3147f7442_4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We found that GRU performs better than others</a:t>
            </a:r>
            <a:r>
              <a:rPr lang="zh-CN">
                <a:solidFill>
                  <a:schemeClr val="dk1"/>
                </a:solidFill>
              </a:rPr>
              <a:t>on the average</a:t>
            </a:r>
            <a:r>
              <a:rPr lang="zh-CN"/>
              <a:t> of four targetst!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3147f7442_4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3147f7442_4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3147f7442_4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3147f7442_4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3147f7442_4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3147f7442_4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3147f744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03147f744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3147f744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3147f744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03147f744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03147f744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03147f744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03147f744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03147f744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03147f744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3147f744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3147f744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sz="1400">
                <a:solidFill>
                  <a:srgbClr val="1A1A1A"/>
                </a:solidFill>
                <a:latin typeface="Raleway"/>
                <a:ea typeface="Raleway"/>
                <a:cs typeface="Raleway"/>
                <a:sym typeface="Raleway"/>
              </a:rPr>
              <a:t>We have a lot of approaches </a:t>
            </a:r>
            <a:endParaRPr b="1" sz="1400">
              <a:solidFill>
                <a:srgbClr val="1A1A1A"/>
              </a:solidFill>
              <a:latin typeface="Raleway"/>
              <a:ea typeface="Raleway"/>
              <a:cs typeface="Raleway"/>
              <a:sym typeface="Raleway"/>
            </a:endParaRPr>
          </a:p>
          <a:p>
            <a:pPr indent="0" lvl="0" marL="0" rtl="0" algn="l">
              <a:spcBef>
                <a:spcPts val="0"/>
              </a:spcBef>
              <a:spcAft>
                <a:spcPts val="0"/>
              </a:spcAft>
              <a:buNone/>
            </a:pPr>
            <a:r>
              <a:rPr b="1" lang="zh-CN" sz="1400">
                <a:solidFill>
                  <a:srgbClr val="1A1A1A"/>
                </a:solidFill>
                <a:latin typeface="Raleway"/>
                <a:ea typeface="Raleway"/>
                <a:cs typeface="Raleway"/>
                <a:sym typeface="Raleway"/>
              </a:rPr>
              <a:t>Covid-19 has been one of the in the world since it happened</a:t>
            </a:r>
            <a:endParaRPr b="1" sz="1400">
              <a:solidFill>
                <a:srgbClr val="1A1A1A"/>
              </a:solidFill>
              <a:latin typeface="Raleway"/>
              <a:ea typeface="Raleway"/>
              <a:cs typeface="Raleway"/>
              <a:sym typeface="Raleway"/>
            </a:endParaRPr>
          </a:p>
          <a:p>
            <a:pPr indent="0" lvl="0" marL="0" rtl="0" algn="l">
              <a:spcBef>
                <a:spcPts val="0"/>
              </a:spcBef>
              <a:spcAft>
                <a:spcPts val="0"/>
              </a:spcAft>
              <a:buNone/>
            </a:pPr>
            <a:r>
              <a:rPr b="1" lang="zh-CN" sz="1400">
                <a:solidFill>
                  <a:srgbClr val="1A1A1A"/>
                </a:solidFill>
                <a:latin typeface="Raleway"/>
                <a:ea typeface="Raleway"/>
                <a:cs typeface="Raleway"/>
                <a:sym typeface="Raleway"/>
              </a:rPr>
              <a:t>we would use </a:t>
            </a:r>
            <a:r>
              <a:rPr lang="zh-CN" sz="1400">
                <a:solidFill>
                  <a:srgbClr val="1A1A1A"/>
                </a:solidFill>
                <a:latin typeface="Raleway"/>
                <a:ea typeface="Raleway"/>
                <a:cs typeface="Raleway"/>
                <a:sym typeface="Raleway"/>
              </a:rPr>
              <a:t>4 Machine learning model and 3 Statistical model to find out which model can perform better on differnet targets</a:t>
            </a:r>
            <a:endParaRPr sz="1400">
              <a:solidFill>
                <a:srgbClr val="1A1A1A"/>
              </a:solidFill>
              <a:latin typeface="Raleway"/>
              <a:ea typeface="Raleway"/>
              <a:cs typeface="Raleway"/>
              <a:sym typeface="Raleway"/>
            </a:endParaRPr>
          </a:p>
          <a:p>
            <a:pPr indent="0" lvl="0" marL="0" rtl="0" algn="l">
              <a:spcBef>
                <a:spcPts val="0"/>
              </a:spcBef>
              <a:spcAft>
                <a:spcPts val="0"/>
              </a:spcAft>
              <a:buNone/>
            </a:pPr>
            <a:r>
              <a:t/>
            </a:r>
            <a:endParaRPr b="1" sz="1400">
              <a:solidFill>
                <a:srgbClr val="1A1A1A"/>
              </a:solidFill>
              <a:latin typeface="Raleway"/>
              <a:ea typeface="Raleway"/>
              <a:cs typeface="Raleway"/>
              <a:sym typeface="Raleway"/>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03147f7442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03147f7442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03147f7442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03147f7442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03147f7442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03147f7442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03147f7442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03147f7442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03147f7442_6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03147f7442_6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03147f7442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03147f7442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3147f744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3147f744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3147f7442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3147f7442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3147f744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3147f744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3147f7442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3147f7442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Since it’s impossible to wait for a long time to forecasting, we only use 90 days as our training set.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3147f7442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3147f7442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RNN is a model will consider the current information and the previous inputs.</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3147f744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03147f744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3147f7442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3147f7442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 Id="rId4" Type="http://schemas.openxmlformats.org/officeDocument/2006/relationships/image" Target="../media/image25.png"/><Relationship Id="rId5" Type="http://schemas.openxmlformats.org/officeDocument/2006/relationships/image" Target="../media/image27.png"/><Relationship Id="rId6"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9.png"/><Relationship Id="rId4" Type="http://schemas.openxmlformats.org/officeDocument/2006/relationships/image" Target="../media/image28.png"/><Relationship Id="rId5" Type="http://schemas.openxmlformats.org/officeDocument/2006/relationships/image" Target="../media/image22.png"/><Relationship Id="rId6"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1.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658175" y="1524375"/>
            <a:ext cx="8393400" cy="1730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Using machine learning model and statistics model to forecast different targets of Covid-19</a:t>
            </a:r>
            <a:endParaRPr/>
          </a:p>
        </p:txBody>
      </p:sp>
      <p:sp>
        <p:nvSpPr>
          <p:cNvPr id="87" name="Google Shape;87;p13"/>
          <p:cNvSpPr txBox="1"/>
          <p:nvPr>
            <p:ph idx="1" type="subTitle"/>
          </p:nvPr>
        </p:nvSpPr>
        <p:spPr>
          <a:xfrm>
            <a:off x="7055974" y="3968075"/>
            <a:ext cx="1995600" cy="1068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852"/>
              <a:buNone/>
            </a:pPr>
            <a:r>
              <a:rPr b="1" lang="zh-CN" sz="1740"/>
              <a:t>Te-Kai Chen</a:t>
            </a:r>
            <a:endParaRPr b="1" sz="1740"/>
          </a:p>
          <a:p>
            <a:pPr indent="0" lvl="0" marL="0" rtl="0" algn="l">
              <a:lnSpc>
                <a:spcPct val="80000"/>
              </a:lnSpc>
              <a:spcBef>
                <a:spcPts val="0"/>
              </a:spcBef>
              <a:spcAft>
                <a:spcPts val="0"/>
              </a:spcAft>
              <a:buSzPts val="852"/>
              <a:buNone/>
            </a:pPr>
            <a:r>
              <a:rPr b="1" lang="zh-CN" sz="1740"/>
              <a:t>    </a:t>
            </a:r>
            <a:endParaRPr b="1" sz="1740"/>
          </a:p>
          <a:p>
            <a:pPr indent="0" lvl="0" marL="0" rtl="0" algn="l">
              <a:lnSpc>
                <a:spcPct val="80000"/>
              </a:lnSpc>
              <a:spcBef>
                <a:spcPts val="0"/>
              </a:spcBef>
              <a:spcAft>
                <a:spcPts val="0"/>
              </a:spcAft>
              <a:buSzPts val="852"/>
              <a:buNone/>
            </a:pPr>
            <a:r>
              <a:rPr b="1" lang="zh-CN" sz="1740"/>
              <a:t>Chen Chen</a:t>
            </a:r>
            <a:endParaRPr b="1" sz="174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Evaluation of Non-Real-time Forecasting</a:t>
            </a:r>
            <a:endParaRPr/>
          </a:p>
        </p:txBody>
      </p:sp>
      <p:sp>
        <p:nvSpPr>
          <p:cNvPr id="144" name="Google Shape;144;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5" name="Google Shape;145;p22"/>
          <p:cNvPicPr preferRelativeResize="0"/>
          <p:nvPr/>
        </p:nvPicPr>
        <p:blipFill>
          <a:blip r:embed="rId3">
            <a:alphaModFix/>
          </a:blip>
          <a:stretch>
            <a:fillRect/>
          </a:stretch>
        </p:blipFill>
        <p:spPr>
          <a:xfrm>
            <a:off x="316825" y="1918775"/>
            <a:ext cx="4514850" cy="2581275"/>
          </a:xfrm>
          <a:prstGeom prst="rect">
            <a:avLst/>
          </a:prstGeom>
          <a:noFill/>
          <a:ln>
            <a:noFill/>
          </a:ln>
        </p:spPr>
      </p:pic>
      <p:pic>
        <p:nvPicPr>
          <p:cNvPr id="146" name="Google Shape;146;p22"/>
          <p:cNvPicPr preferRelativeResize="0"/>
          <p:nvPr/>
        </p:nvPicPr>
        <p:blipFill>
          <a:blip r:embed="rId4">
            <a:alphaModFix/>
          </a:blip>
          <a:stretch>
            <a:fillRect/>
          </a:stretch>
        </p:blipFill>
        <p:spPr>
          <a:xfrm>
            <a:off x="4415225" y="1918775"/>
            <a:ext cx="4438650" cy="2581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Evaluation of Non-Real-time Forecasting</a:t>
            </a:r>
            <a:endParaRPr/>
          </a:p>
          <a:p>
            <a:pPr indent="0" lvl="0" marL="0" rtl="0" algn="l">
              <a:spcBef>
                <a:spcPts val="0"/>
              </a:spcBef>
              <a:spcAft>
                <a:spcPts val="0"/>
              </a:spcAft>
              <a:buNone/>
            </a:pPr>
            <a:r>
              <a:t/>
            </a:r>
            <a:endParaRPr/>
          </a:p>
        </p:txBody>
      </p:sp>
      <p:sp>
        <p:nvSpPr>
          <p:cNvPr id="152" name="Google Shape;152;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3" name="Google Shape;153;p23"/>
          <p:cNvPicPr preferRelativeResize="0"/>
          <p:nvPr/>
        </p:nvPicPr>
        <p:blipFill>
          <a:blip r:embed="rId3">
            <a:alphaModFix/>
          </a:blip>
          <a:stretch>
            <a:fillRect/>
          </a:stretch>
        </p:blipFill>
        <p:spPr>
          <a:xfrm>
            <a:off x="259200" y="1926463"/>
            <a:ext cx="4438650" cy="2581275"/>
          </a:xfrm>
          <a:prstGeom prst="rect">
            <a:avLst/>
          </a:prstGeom>
          <a:noFill/>
          <a:ln>
            <a:noFill/>
          </a:ln>
        </p:spPr>
      </p:pic>
      <p:pic>
        <p:nvPicPr>
          <p:cNvPr id="154" name="Google Shape;154;p23"/>
          <p:cNvPicPr preferRelativeResize="0"/>
          <p:nvPr/>
        </p:nvPicPr>
        <p:blipFill>
          <a:blip r:embed="rId4">
            <a:alphaModFix/>
          </a:blip>
          <a:stretch>
            <a:fillRect/>
          </a:stretch>
        </p:blipFill>
        <p:spPr>
          <a:xfrm>
            <a:off x="4705350" y="1926463"/>
            <a:ext cx="4438650" cy="2581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Evaluation of Non-Real-time Forecasting</a:t>
            </a:r>
            <a:endParaRPr/>
          </a:p>
          <a:p>
            <a:pPr indent="0" lvl="0" marL="0" rtl="0" algn="l">
              <a:spcBef>
                <a:spcPts val="0"/>
              </a:spcBef>
              <a:spcAft>
                <a:spcPts val="0"/>
              </a:spcAft>
              <a:buNone/>
            </a:pPr>
            <a:r>
              <a:t/>
            </a:r>
            <a:endParaRPr/>
          </a:p>
        </p:txBody>
      </p:sp>
      <p:sp>
        <p:nvSpPr>
          <p:cNvPr id="160" name="Google Shape;160;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1" name="Google Shape;161;p24"/>
          <p:cNvPicPr preferRelativeResize="0"/>
          <p:nvPr/>
        </p:nvPicPr>
        <p:blipFill>
          <a:blip r:embed="rId3">
            <a:alphaModFix/>
          </a:blip>
          <a:stretch>
            <a:fillRect/>
          </a:stretch>
        </p:blipFill>
        <p:spPr>
          <a:xfrm>
            <a:off x="241875" y="1918775"/>
            <a:ext cx="4629150" cy="2581275"/>
          </a:xfrm>
          <a:prstGeom prst="rect">
            <a:avLst/>
          </a:prstGeom>
          <a:noFill/>
          <a:ln>
            <a:noFill/>
          </a:ln>
        </p:spPr>
      </p:pic>
      <p:pic>
        <p:nvPicPr>
          <p:cNvPr id="162" name="Google Shape;162;p24"/>
          <p:cNvPicPr preferRelativeResize="0"/>
          <p:nvPr/>
        </p:nvPicPr>
        <p:blipFill>
          <a:blip r:embed="rId4">
            <a:alphaModFix/>
          </a:blip>
          <a:stretch>
            <a:fillRect/>
          </a:stretch>
        </p:blipFill>
        <p:spPr>
          <a:xfrm>
            <a:off x="4581513" y="1930038"/>
            <a:ext cx="4486275" cy="2581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Evaluation of Real-time Forecasting</a:t>
            </a:r>
            <a:endParaRPr/>
          </a:p>
          <a:p>
            <a:pPr indent="0" lvl="0" marL="0" rtl="0" algn="l">
              <a:spcBef>
                <a:spcPts val="0"/>
              </a:spcBef>
              <a:spcAft>
                <a:spcPts val="0"/>
              </a:spcAft>
              <a:buNone/>
            </a:pPr>
            <a:r>
              <a:t/>
            </a:r>
            <a:endParaRPr/>
          </a:p>
        </p:txBody>
      </p:sp>
      <p:sp>
        <p:nvSpPr>
          <p:cNvPr id="168" name="Google Shape;168;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9" name="Google Shape;169;p25"/>
          <p:cNvPicPr preferRelativeResize="0"/>
          <p:nvPr/>
        </p:nvPicPr>
        <p:blipFill>
          <a:blip r:embed="rId3">
            <a:alphaModFix/>
          </a:blip>
          <a:stretch>
            <a:fillRect/>
          </a:stretch>
        </p:blipFill>
        <p:spPr>
          <a:xfrm>
            <a:off x="228875" y="1932188"/>
            <a:ext cx="4629150" cy="2581275"/>
          </a:xfrm>
          <a:prstGeom prst="rect">
            <a:avLst/>
          </a:prstGeom>
          <a:noFill/>
          <a:ln>
            <a:noFill/>
          </a:ln>
        </p:spPr>
      </p:pic>
      <p:pic>
        <p:nvPicPr>
          <p:cNvPr id="170" name="Google Shape;170;p25"/>
          <p:cNvPicPr preferRelativeResize="0"/>
          <p:nvPr/>
        </p:nvPicPr>
        <p:blipFill>
          <a:blip r:embed="rId4">
            <a:alphaModFix/>
          </a:blip>
          <a:stretch>
            <a:fillRect/>
          </a:stretch>
        </p:blipFill>
        <p:spPr>
          <a:xfrm>
            <a:off x="4365488" y="1921638"/>
            <a:ext cx="4486275" cy="2581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Evaluation of Real-time Forecasting</a:t>
            </a:r>
            <a:endParaRPr/>
          </a:p>
          <a:p>
            <a:pPr indent="0" lvl="0" marL="0" rtl="0" algn="l">
              <a:spcBef>
                <a:spcPts val="0"/>
              </a:spcBef>
              <a:spcAft>
                <a:spcPts val="0"/>
              </a:spcAft>
              <a:buNone/>
            </a:pPr>
            <a:r>
              <a:t/>
            </a:r>
            <a:endParaRPr/>
          </a:p>
        </p:txBody>
      </p:sp>
      <p:sp>
        <p:nvSpPr>
          <p:cNvPr id="176" name="Google Shape;176;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7" name="Google Shape;177;p26"/>
          <p:cNvPicPr preferRelativeResize="0"/>
          <p:nvPr/>
        </p:nvPicPr>
        <p:blipFill>
          <a:blip r:embed="rId3">
            <a:alphaModFix/>
          </a:blip>
          <a:stretch>
            <a:fillRect/>
          </a:stretch>
        </p:blipFill>
        <p:spPr>
          <a:xfrm>
            <a:off x="196050" y="1926463"/>
            <a:ext cx="4552950" cy="2581275"/>
          </a:xfrm>
          <a:prstGeom prst="rect">
            <a:avLst/>
          </a:prstGeom>
          <a:noFill/>
          <a:ln>
            <a:noFill/>
          </a:ln>
        </p:spPr>
      </p:pic>
      <p:pic>
        <p:nvPicPr>
          <p:cNvPr id="178" name="Google Shape;178;p26"/>
          <p:cNvPicPr preferRelativeResize="0"/>
          <p:nvPr/>
        </p:nvPicPr>
        <p:blipFill>
          <a:blip r:embed="rId4">
            <a:alphaModFix/>
          </a:blip>
          <a:stretch>
            <a:fillRect/>
          </a:stretch>
        </p:blipFill>
        <p:spPr>
          <a:xfrm>
            <a:off x="4315125" y="1958088"/>
            <a:ext cx="4629150" cy="2581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Experiment </a:t>
            </a:r>
            <a:endParaRPr/>
          </a:p>
          <a:p>
            <a:pPr indent="0" lvl="0" marL="0" rtl="0" algn="l">
              <a:spcBef>
                <a:spcPts val="0"/>
              </a:spcBef>
              <a:spcAft>
                <a:spcPts val="0"/>
              </a:spcAft>
              <a:buNone/>
            </a:pPr>
            <a:r>
              <a:rPr lang="zh-CN"/>
              <a:t>results </a:t>
            </a:r>
            <a:endParaRPr/>
          </a:p>
          <a:p>
            <a:pPr indent="0" lvl="0" marL="0" rtl="0" algn="l">
              <a:spcBef>
                <a:spcPts val="0"/>
              </a:spcBef>
              <a:spcAft>
                <a:spcPts val="0"/>
              </a:spcAft>
              <a:buNone/>
            </a:pPr>
            <a:r>
              <a:rPr lang="zh-CN"/>
              <a:t>(ARIMA)</a:t>
            </a:r>
            <a:endParaRPr/>
          </a:p>
        </p:txBody>
      </p:sp>
      <p:sp>
        <p:nvSpPr>
          <p:cNvPr id="184" name="Google Shape;184;p27"/>
          <p:cNvSpPr txBox="1"/>
          <p:nvPr>
            <p:ph idx="1" type="body"/>
          </p:nvPr>
        </p:nvSpPr>
        <p:spPr>
          <a:xfrm>
            <a:off x="2950775" y="45570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rPr lang="zh-CN" sz="1500"/>
              <a:t>   </a:t>
            </a:r>
            <a:r>
              <a:rPr lang="zh-CN" sz="1500"/>
              <a:t>RMSE: </a:t>
            </a:r>
            <a:endParaRPr sz="1500"/>
          </a:p>
        </p:txBody>
      </p:sp>
      <p:pic>
        <p:nvPicPr>
          <p:cNvPr id="185" name="Google Shape;185;p27"/>
          <p:cNvPicPr preferRelativeResize="0"/>
          <p:nvPr/>
        </p:nvPicPr>
        <p:blipFill>
          <a:blip r:embed="rId3">
            <a:alphaModFix/>
          </a:blip>
          <a:stretch>
            <a:fillRect/>
          </a:stretch>
        </p:blipFill>
        <p:spPr>
          <a:xfrm>
            <a:off x="1786675" y="2716800"/>
            <a:ext cx="6226189" cy="2261099"/>
          </a:xfrm>
          <a:prstGeom prst="rect">
            <a:avLst/>
          </a:prstGeom>
          <a:noFill/>
          <a:ln>
            <a:noFill/>
          </a:ln>
        </p:spPr>
      </p:pic>
      <p:pic>
        <p:nvPicPr>
          <p:cNvPr id="186" name="Google Shape;186;p27"/>
          <p:cNvPicPr preferRelativeResize="0"/>
          <p:nvPr/>
        </p:nvPicPr>
        <p:blipFill>
          <a:blip r:embed="rId4">
            <a:alphaModFix/>
          </a:blip>
          <a:stretch>
            <a:fillRect/>
          </a:stretch>
        </p:blipFill>
        <p:spPr>
          <a:xfrm>
            <a:off x="3272888" y="1418600"/>
            <a:ext cx="2696875" cy="850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Experimentresults</a:t>
            </a:r>
            <a:endParaRPr/>
          </a:p>
          <a:p>
            <a:pPr indent="0" lvl="0" marL="0" rtl="0" algn="l">
              <a:spcBef>
                <a:spcPts val="0"/>
              </a:spcBef>
              <a:spcAft>
                <a:spcPts val="0"/>
              </a:spcAft>
              <a:buNone/>
            </a:pPr>
            <a:r>
              <a:rPr lang="zh-CN"/>
              <a:t>(HWASS)</a:t>
            </a:r>
            <a:endParaRPr/>
          </a:p>
        </p:txBody>
      </p:sp>
      <p:sp>
        <p:nvSpPr>
          <p:cNvPr id="192" name="Google Shape;192;p28"/>
          <p:cNvSpPr txBox="1"/>
          <p:nvPr>
            <p:ph idx="1" type="body"/>
          </p:nvPr>
        </p:nvSpPr>
        <p:spPr>
          <a:xfrm>
            <a:off x="3885700" y="463800"/>
            <a:ext cx="4037400" cy="224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zh-CN"/>
              <a:t>RMSE:</a:t>
            </a:r>
            <a:endParaRPr/>
          </a:p>
          <a:p>
            <a:pPr indent="0" lvl="0" marL="0" rtl="0" algn="l">
              <a:spcBef>
                <a:spcPts val="1200"/>
              </a:spcBef>
              <a:spcAft>
                <a:spcPts val="1200"/>
              </a:spcAft>
              <a:buNone/>
            </a:pPr>
            <a:r>
              <a:rPr lang="zh-CN"/>
              <a:t>	</a:t>
            </a:r>
            <a:endParaRPr/>
          </a:p>
        </p:txBody>
      </p:sp>
      <p:pic>
        <p:nvPicPr>
          <p:cNvPr id="193" name="Google Shape;193;p28"/>
          <p:cNvPicPr preferRelativeResize="0"/>
          <p:nvPr/>
        </p:nvPicPr>
        <p:blipFill>
          <a:blip r:embed="rId3">
            <a:alphaModFix/>
          </a:blip>
          <a:stretch>
            <a:fillRect/>
          </a:stretch>
        </p:blipFill>
        <p:spPr>
          <a:xfrm>
            <a:off x="916000" y="2504828"/>
            <a:ext cx="6555723" cy="2454949"/>
          </a:xfrm>
          <a:prstGeom prst="rect">
            <a:avLst/>
          </a:prstGeom>
          <a:noFill/>
          <a:ln>
            <a:noFill/>
          </a:ln>
        </p:spPr>
      </p:pic>
      <p:pic>
        <p:nvPicPr>
          <p:cNvPr id="194" name="Google Shape;194;p28"/>
          <p:cNvPicPr preferRelativeResize="0"/>
          <p:nvPr/>
        </p:nvPicPr>
        <p:blipFill>
          <a:blip r:embed="rId4">
            <a:alphaModFix/>
          </a:blip>
          <a:stretch>
            <a:fillRect/>
          </a:stretch>
        </p:blipFill>
        <p:spPr>
          <a:xfrm>
            <a:off x="4265725" y="1318650"/>
            <a:ext cx="3462250" cy="994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Experiment and results</a:t>
            </a:r>
            <a:endParaRPr/>
          </a:p>
          <a:p>
            <a:pPr indent="0" lvl="0" marL="0" rtl="0" algn="l">
              <a:spcBef>
                <a:spcPts val="0"/>
              </a:spcBef>
              <a:spcAft>
                <a:spcPts val="0"/>
              </a:spcAft>
              <a:buNone/>
            </a:pPr>
            <a:r>
              <a:rPr lang="zh-CN"/>
              <a:t>(Statiscal Model)</a:t>
            </a:r>
            <a:endParaRPr/>
          </a:p>
        </p:txBody>
      </p:sp>
      <p:sp>
        <p:nvSpPr>
          <p:cNvPr id="200" name="Google Shape;200;p29"/>
          <p:cNvSpPr txBox="1"/>
          <p:nvPr>
            <p:ph idx="1" type="body"/>
          </p:nvPr>
        </p:nvSpPr>
        <p:spPr>
          <a:xfrm>
            <a:off x="729450" y="241705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sz="1500">
                <a:solidFill>
                  <a:schemeClr val="dk2"/>
                </a:solidFill>
              </a:rPr>
              <a:t>Counties Deaths:</a:t>
            </a:r>
            <a:endParaRPr sz="1500">
              <a:solidFill>
                <a:schemeClr val="dk2"/>
              </a:solidFill>
            </a:endParaRPr>
          </a:p>
          <a:p>
            <a:pPr indent="0" lvl="0" marL="0" rtl="0" algn="l">
              <a:spcBef>
                <a:spcPts val="1200"/>
              </a:spcBef>
              <a:spcAft>
                <a:spcPts val="0"/>
              </a:spcAft>
              <a:buNone/>
            </a:pPr>
            <a:r>
              <a:rPr lang="zh-CN" sz="1500">
                <a:solidFill>
                  <a:schemeClr val="dk2"/>
                </a:solidFill>
              </a:rPr>
              <a:t>us-counties dataset (NYT) </a:t>
            </a:r>
            <a:endParaRPr sz="1500">
              <a:solidFill>
                <a:schemeClr val="dk2"/>
              </a:solidFill>
            </a:endParaRPr>
          </a:p>
          <a:p>
            <a:pPr indent="0" lvl="0" marL="0" rtl="0" algn="l">
              <a:spcBef>
                <a:spcPts val="1200"/>
              </a:spcBef>
              <a:spcAft>
                <a:spcPts val="0"/>
              </a:spcAft>
              <a:buNone/>
            </a:pPr>
            <a:r>
              <a:rPr lang="zh-CN" sz="1500">
                <a:solidFill>
                  <a:schemeClr val="dk2"/>
                </a:solidFill>
              </a:rPr>
              <a:t>and</a:t>
            </a:r>
            <a:endParaRPr sz="1500">
              <a:solidFill>
                <a:schemeClr val="dk2"/>
              </a:solidFill>
            </a:endParaRPr>
          </a:p>
          <a:p>
            <a:pPr indent="0" lvl="0" marL="0" rtl="0" algn="l">
              <a:spcBef>
                <a:spcPts val="1200"/>
              </a:spcBef>
              <a:spcAft>
                <a:spcPts val="0"/>
              </a:spcAft>
              <a:buNone/>
            </a:pPr>
            <a:r>
              <a:rPr lang="zh-CN" sz="1500">
                <a:solidFill>
                  <a:schemeClr val="dk2"/>
                </a:solidFill>
              </a:rPr>
              <a:t>co-est2020.csv (Population 2020)</a:t>
            </a:r>
            <a:endParaRPr sz="1500">
              <a:solidFill>
                <a:schemeClr val="dk2"/>
              </a:solidFill>
            </a:endParaRPr>
          </a:p>
          <a:p>
            <a:pPr indent="0" lvl="0" marL="0" rtl="0" algn="l">
              <a:spcBef>
                <a:spcPts val="1200"/>
              </a:spcBef>
              <a:spcAft>
                <a:spcPts val="1200"/>
              </a:spcAft>
              <a:buNone/>
            </a:pPr>
            <a:r>
              <a:t/>
            </a:r>
            <a:endParaRPr>
              <a:solidFill>
                <a:schemeClr val="dk2"/>
              </a:solidFill>
            </a:endParaRPr>
          </a:p>
        </p:txBody>
      </p:sp>
      <p:sp>
        <p:nvSpPr>
          <p:cNvPr id="201" name="Google Shape;201;p29"/>
          <p:cNvSpPr txBox="1"/>
          <p:nvPr/>
        </p:nvSpPr>
        <p:spPr>
          <a:xfrm flipH="1">
            <a:off x="4870275" y="1318650"/>
            <a:ext cx="3144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latin typeface="Lato"/>
                <a:ea typeface="Lato"/>
                <a:cs typeface="Lato"/>
                <a:sym typeface="Lato"/>
              </a:rPr>
              <a:t>Top 5 counties:</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zh-CN">
                <a:latin typeface="Lato"/>
                <a:ea typeface="Lato"/>
                <a:cs typeface="Lato"/>
                <a:sym typeface="Lato"/>
              </a:rPr>
              <a:t>Cook</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zh-CN">
                <a:latin typeface="Lato"/>
                <a:ea typeface="Lato"/>
                <a:cs typeface="Lato"/>
                <a:sym typeface="Lato"/>
              </a:rPr>
              <a:t>Harris</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zh-CN">
                <a:latin typeface="Lato"/>
                <a:ea typeface="Lato"/>
                <a:cs typeface="Lato"/>
                <a:sym typeface="Lato"/>
              </a:rPr>
              <a:t>Los Angeles</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zh-CN">
                <a:latin typeface="Lato"/>
                <a:ea typeface="Lato"/>
                <a:cs typeface="Lato"/>
                <a:sym typeface="Lato"/>
              </a:rPr>
              <a:t>Maricopa</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zh-CN">
                <a:latin typeface="Lato"/>
                <a:ea typeface="Lato"/>
                <a:cs typeface="Lato"/>
                <a:sym typeface="Lato"/>
              </a:rPr>
              <a:t>San Diego</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ARIMA </a:t>
            </a:r>
            <a:endParaRPr/>
          </a:p>
          <a:p>
            <a:pPr indent="0" lvl="0" marL="0" rtl="0" algn="l">
              <a:spcBef>
                <a:spcPts val="0"/>
              </a:spcBef>
              <a:spcAft>
                <a:spcPts val="0"/>
              </a:spcAft>
              <a:buNone/>
            </a:pPr>
            <a:r>
              <a:rPr lang="zh-CN"/>
              <a:t>HWASS</a:t>
            </a:r>
            <a:endParaRPr/>
          </a:p>
        </p:txBody>
      </p:sp>
      <p:sp>
        <p:nvSpPr>
          <p:cNvPr id="207" name="Google Shape;207;p30"/>
          <p:cNvSpPr txBox="1"/>
          <p:nvPr>
            <p:ph idx="1" type="body"/>
          </p:nvPr>
        </p:nvSpPr>
        <p:spPr>
          <a:xfrm>
            <a:off x="5713275" y="2706875"/>
            <a:ext cx="4941600" cy="21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275"/>
              <a:buNone/>
            </a:pPr>
            <a:r>
              <a:rPr lang="zh-CN" sz="962">
                <a:solidFill>
                  <a:schemeClr val="dk2"/>
                </a:solidFill>
                <a:highlight>
                  <a:srgbClr val="FFFFFF"/>
                </a:highlight>
                <a:latin typeface="Arial"/>
                <a:ea typeface="Arial"/>
                <a:cs typeface="Arial"/>
                <a:sym typeface="Arial"/>
              </a:rPr>
              <a:t>                                     ARIMA                      HWASS</a:t>
            </a:r>
            <a:endParaRPr sz="962">
              <a:solidFill>
                <a:schemeClr val="dk2"/>
              </a:solidFill>
              <a:highlight>
                <a:srgbClr val="FFFFFF"/>
              </a:highlight>
              <a:latin typeface="Arial"/>
              <a:ea typeface="Arial"/>
              <a:cs typeface="Arial"/>
              <a:sym typeface="Arial"/>
            </a:endParaRPr>
          </a:p>
          <a:p>
            <a:pPr indent="0" lvl="0" marL="0" rtl="0" algn="l">
              <a:spcBef>
                <a:spcPts val="1200"/>
              </a:spcBef>
              <a:spcAft>
                <a:spcPts val="0"/>
              </a:spcAft>
              <a:buSzPts val="275"/>
              <a:buNone/>
            </a:pPr>
            <a:r>
              <a:rPr lang="zh-CN" sz="962">
                <a:solidFill>
                  <a:schemeClr val="dk2"/>
                </a:solidFill>
                <a:highlight>
                  <a:srgbClr val="FFFFFF"/>
                </a:highlight>
                <a:latin typeface="Arial"/>
                <a:ea typeface="Arial"/>
                <a:cs typeface="Arial"/>
                <a:sym typeface="Arial"/>
              </a:rPr>
              <a:t>Cook Test RMSE:        32.3131                    17.8971</a:t>
            </a:r>
            <a:endParaRPr sz="962">
              <a:solidFill>
                <a:schemeClr val="dk2"/>
              </a:solidFill>
              <a:highlight>
                <a:srgbClr val="FFFFFF"/>
              </a:highlight>
              <a:latin typeface="Arial"/>
              <a:ea typeface="Arial"/>
              <a:cs typeface="Arial"/>
              <a:sym typeface="Arial"/>
            </a:endParaRPr>
          </a:p>
          <a:p>
            <a:pPr indent="0" lvl="0" marL="0" rtl="0" algn="l">
              <a:spcBef>
                <a:spcPts val="1200"/>
              </a:spcBef>
              <a:spcAft>
                <a:spcPts val="0"/>
              </a:spcAft>
              <a:buSzPts val="275"/>
              <a:buNone/>
            </a:pPr>
            <a:r>
              <a:rPr lang="zh-CN" sz="962">
                <a:solidFill>
                  <a:schemeClr val="dk2"/>
                </a:solidFill>
                <a:highlight>
                  <a:srgbClr val="FFFFFF"/>
                </a:highlight>
                <a:latin typeface="Arial"/>
                <a:ea typeface="Arial"/>
                <a:cs typeface="Arial"/>
                <a:sym typeface="Arial"/>
              </a:rPr>
              <a:t>Harris Test RMSE:        36.8339                   34.0306</a:t>
            </a:r>
            <a:endParaRPr sz="962">
              <a:solidFill>
                <a:schemeClr val="dk2"/>
              </a:solidFill>
              <a:highlight>
                <a:srgbClr val="FFFFFF"/>
              </a:highlight>
              <a:latin typeface="Arial"/>
              <a:ea typeface="Arial"/>
              <a:cs typeface="Arial"/>
              <a:sym typeface="Arial"/>
            </a:endParaRPr>
          </a:p>
          <a:p>
            <a:pPr indent="0" lvl="0" marL="0" rtl="0" algn="l">
              <a:spcBef>
                <a:spcPts val="1200"/>
              </a:spcBef>
              <a:spcAft>
                <a:spcPts val="0"/>
              </a:spcAft>
              <a:buSzPts val="275"/>
              <a:buNone/>
            </a:pPr>
            <a:r>
              <a:rPr lang="zh-CN" sz="962">
                <a:solidFill>
                  <a:schemeClr val="dk2"/>
                </a:solidFill>
                <a:highlight>
                  <a:srgbClr val="FFFFFF"/>
                </a:highlight>
                <a:latin typeface="Arial"/>
                <a:ea typeface="Arial"/>
                <a:cs typeface="Arial"/>
                <a:sym typeface="Arial"/>
              </a:rPr>
              <a:t>Los Angeles Test RMSE:  53.0878               27.591</a:t>
            </a:r>
            <a:endParaRPr sz="962">
              <a:solidFill>
                <a:schemeClr val="dk2"/>
              </a:solidFill>
              <a:highlight>
                <a:srgbClr val="FFFFFF"/>
              </a:highlight>
              <a:latin typeface="Arial"/>
              <a:ea typeface="Arial"/>
              <a:cs typeface="Arial"/>
              <a:sym typeface="Arial"/>
            </a:endParaRPr>
          </a:p>
          <a:p>
            <a:pPr indent="0" lvl="0" marL="0" rtl="0" algn="l">
              <a:spcBef>
                <a:spcPts val="1200"/>
              </a:spcBef>
              <a:spcAft>
                <a:spcPts val="0"/>
              </a:spcAft>
              <a:buSzPts val="275"/>
              <a:buNone/>
            </a:pPr>
            <a:r>
              <a:rPr lang="zh-CN" sz="962">
                <a:solidFill>
                  <a:schemeClr val="dk2"/>
                </a:solidFill>
                <a:highlight>
                  <a:srgbClr val="FFFFFF"/>
                </a:highlight>
                <a:latin typeface="Arial"/>
                <a:ea typeface="Arial"/>
                <a:cs typeface="Arial"/>
                <a:sym typeface="Arial"/>
              </a:rPr>
              <a:t>Maricopa Test RMSE:     31.9196                19.9 877</a:t>
            </a:r>
            <a:endParaRPr sz="1162">
              <a:solidFill>
                <a:schemeClr val="dk2"/>
              </a:solidFill>
              <a:highlight>
                <a:srgbClr val="FFFFFF"/>
              </a:highlight>
              <a:latin typeface="Arial"/>
              <a:ea typeface="Arial"/>
              <a:cs typeface="Arial"/>
              <a:sym typeface="Arial"/>
            </a:endParaRPr>
          </a:p>
          <a:p>
            <a:pPr indent="0" lvl="0" marL="0" rtl="0" algn="l">
              <a:spcBef>
                <a:spcPts val="1200"/>
              </a:spcBef>
              <a:spcAft>
                <a:spcPts val="0"/>
              </a:spcAft>
              <a:buSzPts val="275"/>
              <a:buNone/>
            </a:pPr>
            <a:r>
              <a:rPr lang="zh-CN" sz="962">
                <a:solidFill>
                  <a:schemeClr val="dk2"/>
                </a:solidFill>
                <a:highlight>
                  <a:srgbClr val="FFFFFF"/>
                </a:highlight>
                <a:latin typeface="Arial"/>
                <a:ea typeface="Arial"/>
                <a:cs typeface="Arial"/>
                <a:sym typeface="Arial"/>
              </a:rPr>
              <a:t>San Diego Test RMSE:   11.2858                8.859</a:t>
            </a:r>
            <a:endParaRPr sz="962">
              <a:solidFill>
                <a:schemeClr val="dk2"/>
              </a:solidFill>
              <a:highlight>
                <a:srgbClr val="FFFFFF"/>
              </a:highlight>
              <a:latin typeface="Arial"/>
              <a:ea typeface="Arial"/>
              <a:cs typeface="Arial"/>
              <a:sym typeface="Arial"/>
            </a:endParaRPr>
          </a:p>
          <a:p>
            <a:pPr indent="0" lvl="0" marL="0" rtl="0" algn="l">
              <a:spcBef>
                <a:spcPts val="0"/>
              </a:spcBef>
              <a:spcAft>
                <a:spcPts val="1200"/>
              </a:spcAft>
              <a:buSzPts val="275"/>
              <a:buNone/>
            </a:pPr>
            <a:r>
              <a:t/>
            </a:r>
            <a:endParaRPr sz="725">
              <a:solidFill>
                <a:schemeClr val="dk2"/>
              </a:solidFill>
            </a:endParaRPr>
          </a:p>
        </p:txBody>
      </p:sp>
      <p:pic>
        <p:nvPicPr>
          <p:cNvPr id="208" name="Google Shape;208;p30"/>
          <p:cNvPicPr preferRelativeResize="0"/>
          <p:nvPr/>
        </p:nvPicPr>
        <p:blipFill>
          <a:blip r:embed="rId3">
            <a:alphaModFix/>
          </a:blip>
          <a:stretch>
            <a:fillRect/>
          </a:stretch>
        </p:blipFill>
        <p:spPr>
          <a:xfrm>
            <a:off x="2898425" y="496475"/>
            <a:ext cx="6046276" cy="2149525"/>
          </a:xfrm>
          <a:prstGeom prst="rect">
            <a:avLst/>
          </a:prstGeom>
          <a:noFill/>
          <a:ln>
            <a:noFill/>
          </a:ln>
        </p:spPr>
      </p:pic>
      <p:pic>
        <p:nvPicPr>
          <p:cNvPr id="209" name="Google Shape;209;p30"/>
          <p:cNvPicPr preferRelativeResize="0"/>
          <p:nvPr/>
        </p:nvPicPr>
        <p:blipFill>
          <a:blip r:embed="rId4">
            <a:alphaModFix/>
          </a:blip>
          <a:stretch>
            <a:fillRect/>
          </a:stretch>
        </p:blipFill>
        <p:spPr>
          <a:xfrm>
            <a:off x="179525" y="2571750"/>
            <a:ext cx="5533751" cy="19993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Experiment</a:t>
            </a:r>
            <a:endParaRPr/>
          </a:p>
          <a:p>
            <a:pPr indent="0" lvl="0" marL="0" rtl="0" algn="l">
              <a:spcBef>
                <a:spcPts val="0"/>
              </a:spcBef>
              <a:spcAft>
                <a:spcPts val="0"/>
              </a:spcAft>
              <a:buNone/>
            </a:pPr>
            <a:r>
              <a:rPr lang="zh-CN"/>
              <a:t>results</a:t>
            </a:r>
            <a:endParaRPr/>
          </a:p>
          <a:p>
            <a:pPr indent="0" lvl="0" marL="0" rtl="0" algn="l">
              <a:spcBef>
                <a:spcPts val="0"/>
              </a:spcBef>
              <a:spcAft>
                <a:spcPts val="0"/>
              </a:spcAft>
              <a:buNone/>
            </a:pPr>
            <a:r>
              <a:rPr lang="zh-CN"/>
              <a:t>(Statiscal Model)</a:t>
            </a:r>
            <a:endParaRPr/>
          </a:p>
          <a:p>
            <a:pPr indent="0" lvl="0" marL="0" rtl="0" algn="l">
              <a:spcBef>
                <a:spcPts val="0"/>
              </a:spcBef>
              <a:spcAft>
                <a:spcPts val="0"/>
              </a:spcAft>
              <a:buNone/>
            </a:pPr>
            <a:r>
              <a:t/>
            </a:r>
            <a:endParaRPr/>
          </a:p>
        </p:txBody>
      </p:sp>
      <p:sp>
        <p:nvSpPr>
          <p:cNvPr id="215" name="Google Shape;215;p31"/>
          <p:cNvSpPr txBox="1"/>
          <p:nvPr>
            <p:ph idx="1" type="body"/>
          </p:nvPr>
        </p:nvSpPr>
        <p:spPr>
          <a:xfrm>
            <a:off x="822675" y="2958050"/>
            <a:ext cx="7688700" cy="306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solidFill>
                  <a:schemeClr val="dk2"/>
                </a:solidFill>
              </a:rPr>
              <a:t>Inpatient Beds Used during Covid-19.</a:t>
            </a:r>
            <a:endParaRPr>
              <a:solidFill>
                <a:schemeClr val="dk2"/>
              </a:solidFill>
            </a:endParaRPr>
          </a:p>
          <a:p>
            <a:pPr indent="0" lvl="0" marL="0" rtl="0" algn="l">
              <a:spcBef>
                <a:spcPts val="1200"/>
              </a:spcBef>
              <a:spcAft>
                <a:spcPts val="0"/>
              </a:spcAft>
              <a:buNone/>
            </a:pPr>
            <a:r>
              <a:rPr lang="zh-CN">
                <a:solidFill>
                  <a:schemeClr val="dk2"/>
                </a:solidFill>
              </a:rPr>
              <a:t>data set is coming from “COVID-19_Reported_Patient_Impact_and_Hospital_Capacity_by_State”</a:t>
            </a:r>
            <a:endParaRPr>
              <a:solidFill>
                <a:schemeClr val="dk2"/>
              </a:solidFill>
            </a:endParaRPr>
          </a:p>
          <a:p>
            <a:pPr indent="0" lvl="0" marL="0" rtl="0" algn="l">
              <a:spcBef>
                <a:spcPts val="1200"/>
              </a:spcBef>
              <a:spcAft>
                <a:spcPts val="1200"/>
              </a:spcAft>
              <a:buNone/>
            </a:pPr>
            <a:r>
              <a:rPr lang="zh-CN">
                <a:solidFill>
                  <a:schemeClr val="dk2"/>
                </a:solidFill>
              </a:rPr>
              <a:t>We choose the top five states with the highest record of inpatient beds used.</a:t>
            </a:r>
            <a:endParaRPr>
              <a:solidFill>
                <a:schemeClr val="dk2"/>
              </a:solidFill>
            </a:endParaRPr>
          </a:p>
        </p:txBody>
      </p:sp>
      <p:pic>
        <p:nvPicPr>
          <p:cNvPr id="216" name="Google Shape;216;p31"/>
          <p:cNvPicPr preferRelativeResize="0"/>
          <p:nvPr/>
        </p:nvPicPr>
        <p:blipFill>
          <a:blip r:embed="rId3">
            <a:alphaModFix/>
          </a:blip>
          <a:stretch>
            <a:fillRect/>
          </a:stretch>
        </p:blipFill>
        <p:spPr>
          <a:xfrm>
            <a:off x="5610675" y="1042825"/>
            <a:ext cx="2319289" cy="1802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Introduction &amp; Problem Definition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lnSpc>
                <a:spcPct val="100000"/>
              </a:lnSpc>
              <a:spcBef>
                <a:spcPts val="0"/>
              </a:spcBef>
              <a:spcAft>
                <a:spcPts val="0"/>
              </a:spcAft>
              <a:buClr>
                <a:schemeClr val="dk2"/>
              </a:buClr>
              <a:buSzPts val="1500"/>
              <a:buFont typeface="Raleway"/>
              <a:buChar char="●"/>
            </a:pPr>
            <a:r>
              <a:rPr b="1" lang="zh-CN" sz="1500">
                <a:solidFill>
                  <a:schemeClr val="dk2"/>
                </a:solidFill>
                <a:latin typeface="Raleway"/>
                <a:ea typeface="Raleway"/>
                <a:cs typeface="Raleway"/>
                <a:sym typeface="Raleway"/>
              </a:rPr>
              <a:t>Introduction</a:t>
            </a:r>
            <a:endParaRPr b="1" sz="1500">
              <a:solidFill>
                <a:schemeClr val="dk2"/>
              </a:solidFill>
              <a:latin typeface="Raleway"/>
              <a:ea typeface="Raleway"/>
              <a:cs typeface="Raleway"/>
              <a:sym typeface="Raleway"/>
            </a:endParaRPr>
          </a:p>
          <a:p>
            <a:pPr indent="-323850" lvl="1" marL="914400" rtl="0" algn="l">
              <a:lnSpc>
                <a:spcPct val="100000"/>
              </a:lnSpc>
              <a:spcBef>
                <a:spcPts val="0"/>
              </a:spcBef>
              <a:spcAft>
                <a:spcPts val="0"/>
              </a:spcAft>
              <a:buClr>
                <a:schemeClr val="dk2"/>
              </a:buClr>
              <a:buSzPts val="1500"/>
              <a:buFont typeface="Raleway"/>
              <a:buChar char="○"/>
            </a:pPr>
            <a:r>
              <a:rPr lang="zh-CN" sz="1500">
                <a:solidFill>
                  <a:schemeClr val="dk2"/>
                </a:solidFill>
                <a:latin typeface="Raleway"/>
                <a:ea typeface="Raleway"/>
                <a:cs typeface="Raleway"/>
                <a:sym typeface="Raleway"/>
              </a:rPr>
              <a:t>Covid-19 has been one of the important issue in the world </a:t>
            </a:r>
            <a:endParaRPr sz="1500">
              <a:solidFill>
                <a:schemeClr val="dk2"/>
              </a:solidFill>
              <a:latin typeface="Raleway"/>
              <a:ea typeface="Raleway"/>
              <a:cs typeface="Raleway"/>
              <a:sym typeface="Raleway"/>
            </a:endParaRPr>
          </a:p>
          <a:p>
            <a:pPr indent="-323850" lvl="1" marL="914400" rtl="0" algn="l">
              <a:lnSpc>
                <a:spcPct val="100000"/>
              </a:lnSpc>
              <a:spcBef>
                <a:spcPts val="0"/>
              </a:spcBef>
              <a:spcAft>
                <a:spcPts val="0"/>
              </a:spcAft>
              <a:buClr>
                <a:schemeClr val="dk2"/>
              </a:buClr>
              <a:buSzPts val="1500"/>
              <a:buFont typeface="Raleway"/>
              <a:buChar char="○"/>
            </a:pPr>
            <a:r>
              <a:rPr lang="zh-CN" sz="1500">
                <a:solidFill>
                  <a:schemeClr val="dk2"/>
                </a:solidFill>
                <a:latin typeface="Raleway"/>
                <a:ea typeface="Raleway"/>
                <a:cs typeface="Raleway"/>
                <a:sym typeface="Raleway"/>
              </a:rPr>
              <a:t>Forecasting targets of the Covid-19</a:t>
            </a:r>
            <a:endParaRPr sz="1500">
              <a:solidFill>
                <a:schemeClr val="dk2"/>
              </a:solidFill>
              <a:latin typeface="Raleway"/>
              <a:ea typeface="Raleway"/>
              <a:cs typeface="Raleway"/>
              <a:sym typeface="Raleway"/>
            </a:endParaRPr>
          </a:p>
          <a:p>
            <a:pPr indent="0" lvl="0" marL="914400" rtl="0" algn="l">
              <a:lnSpc>
                <a:spcPct val="100000"/>
              </a:lnSpc>
              <a:spcBef>
                <a:spcPts val="0"/>
              </a:spcBef>
              <a:spcAft>
                <a:spcPts val="0"/>
              </a:spcAft>
              <a:buNone/>
            </a:pPr>
            <a:r>
              <a:t/>
            </a:r>
            <a:endParaRPr sz="1500">
              <a:solidFill>
                <a:schemeClr val="dk2"/>
              </a:solidFill>
              <a:latin typeface="Raleway"/>
              <a:ea typeface="Raleway"/>
              <a:cs typeface="Raleway"/>
              <a:sym typeface="Raleway"/>
            </a:endParaRPr>
          </a:p>
          <a:p>
            <a:pPr indent="-317500" lvl="0" marL="457200" rtl="0" algn="l">
              <a:lnSpc>
                <a:spcPct val="100000"/>
              </a:lnSpc>
              <a:spcBef>
                <a:spcPts val="0"/>
              </a:spcBef>
              <a:spcAft>
                <a:spcPts val="0"/>
              </a:spcAft>
              <a:buClr>
                <a:schemeClr val="dk2"/>
              </a:buClr>
              <a:buSzPts val="1400"/>
              <a:buFont typeface="Raleway"/>
              <a:buChar char="●"/>
            </a:pPr>
            <a:r>
              <a:rPr b="1" lang="zh-CN" sz="1400">
                <a:solidFill>
                  <a:schemeClr val="dk2"/>
                </a:solidFill>
                <a:latin typeface="Raleway"/>
                <a:ea typeface="Raleway"/>
                <a:cs typeface="Raleway"/>
                <a:sym typeface="Raleway"/>
              </a:rPr>
              <a:t>Problem Definition</a:t>
            </a:r>
            <a:endParaRPr b="1" sz="1400">
              <a:solidFill>
                <a:schemeClr val="dk2"/>
              </a:solidFill>
              <a:latin typeface="Raleway"/>
              <a:ea typeface="Raleway"/>
              <a:cs typeface="Raleway"/>
              <a:sym typeface="Raleway"/>
            </a:endParaRPr>
          </a:p>
          <a:p>
            <a:pPr indent="-317500" lvl="1" marL="914400" rtl="0" algn="l">
              <a:lnSpc>
                <a:spcPct val="100000"/>
              </a:lnSpc>
              <a:spcBef>
                <a:spcPts val="0"/>
              </a:spcBef>
              <a:spcAft>
                <a:spcPts val="0"/>
              </a:spcAft>
              <a:buClr>
                <a:schemeClr val="dk2"/>
              </a:buClr>
              <a:buSzPts val="1400"/>
              <a:buFont typeface="Raleway"/>
              <a:buChar char="○"/>
            </a:pPr>
            <a:r>
              <a:rPr lang="zh-CN" sz="1400">
                <a:solidFill>
                  <a:schemeClr val="dk2"/>
                </a:solidFill>
                <a:latin typeface="Raleway"/>
                <a:ea typeface="Raleway"/>
                <a:cs typeface="Raleway"/>
                <a:sym typeface="Raleway"/>
              </a:rPr>
              <a:t>Forecasting four targets related to Covid-19</a:t>
            </a:r>
            <a:endParaRPr sz="1400">
              <a:solidFill>
                <a:schemeClr val="dk2"/>
              </a:solidFill>
              <a:latin typeface="Raleway"/>
              <a:ea typeface="Raleway"/>
              <a:cs typeface="Raleway"/>
              <a:sym typeface="Raleway"/>
            </a:endParaRPr>
          </a:p>
          <a:p>
            <a:pPr indent="-317500" lvl="1" marL="914400" rtl="0" algn="l">
              <a:lnSpc>
                <a:spcPct val="100000"/>
              </a:lnSpc>
              <a:spcBef>
                <a:spcPts val="0"/>
              </a:spcBef>
              <a:spcAft>
                <a:spcPts val="0"/>
              </a:spcAft>
              <a:buClr>
                <a:schemeClr val="dk2"/>
              </a:buClr>
              <a:buSzPts val="1400"/>
              <a:buFont typeface="Raleway"/>
              <a:buChar char="○"/>
            </a:pPr>
            <a:r>
              <a:rPr lang="zh-CN" sz="1400">
                <a:solidFill>
                  <a:schemeClr val="dk2"/>
                </a:solidFill>
                <a:latin typeface="Raleway"/>
                <a:ea typeface="Raleway"/>
                <a:cs typeface="Raleway"/>
                <a:sym typeface="Raleway"/>
              </a:rPr>
              <a:t>Using 4 Machine learning model and 3 Statistical model</a:t>
            </a:r>
            <a:endParaRPr sz="1400">
              <a:solidFill>
                <a:schemeClr val="dk2"/>
              </a:solidFill>
              <a:latin typeface="Raleway"/>
              <a:ea typeface="Raleway"/>
              <a:cs typeface="Raleway"/>
              <a:sym typeface="Raleway"/>
            </a:endParaRPr>
          </a:p>
          <a:p>
            <a:pPr indent="-317500" lvl="1" marL="914400" rtl="0" algn="l">
              <a:lnSpc>
                <a:spcPct val="100000"/>
              </a:lnSpc>
              <a:spcBef>
                <a:spcPts val="0"/>
              </a:spcBef>
              <a:spcAft>
                <a:spcPts val="0"/>
              </a:spcAft>
              <a:buClr>
                <a:schemeClr val="dk2"/>
              </a:buClr>
              <a:buSzPts val="1400"/>
              <a:buFont typeface="Raleway"/>
              <a:buChar char="○"/>
            </a:pPr>
            <a:r>
              <a:rPr lang="zh-CN" sz="1500">
                <a:solidFill>
                  <a:schemeClr val="dk2"/>
                </a:solidFill>
                <a:latin typeface="Raleway"/>
                <a:ea typeface="Raleway"/>
                <a:cs typeface="Raleway"/>
                <a:sym typeface="Raleway"/>
              </a:rPr>
              <a:t>Performing</a:t>
            </a:r>
            <a:r>
              <a:rPr lang="zh-CN" sz="1500">
                <a:solidFill>
                  <a:schemeClr val="dk2"/>
                </a:solidFill>
                <a:latin typeface="Raleway"/>
                <a:ea typeface="Raleway"/>
                <a:cs typeface="Raleway"/>
                <a:sym typeface="Raleway"/>
              </a:rPr>
              <a:t> non real-time forecasting and real-time forecasting</a:t>
            </a:r>
            <a:endParaRPr sz="1400">
              <a:solidFill>
                <a:schemeClr val="dk2"/>
              </a:solidFill>
              <a:latin typeface="Raleway"/>
              <a:ea typeface="Raleway"/>
              <a:cs typeface="Raleway"/>
              <a:sym typeface="Raleway"/>
            </a:endParaRPr>
          </a:p>
          <a:p>
            <a:pPr indent="0" lvl="0" marL="0" rtl="0" algn="l">
              <a:spcBef>
                <a:spcPts val="0"/>
              </a:spcBef>
              <a:spcAft>
                <a:spcPts val="1200"/>
              </a:spcAft>
              <a:buNone/>
            </a:pPr>
            <a:r>
              <a:t/>
            </a:r>
            <a:endParaRPr>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ARIMA</a:t>
            </a:r>
            <a:endParaRPr/>
          </a:p>
          <a:p>
            <a:pPr indent="0" lvl="0" marL="0" rtl="0" algn="l">
              <a:spcBef>
                <a:spcPts val="0"/>
              </a:spcBef>
              <a:spcAft>
                <a:spcPts val="0"/>
              </a:spcAft>
              <a:buNone/>
            </a:pPr>
            <a:r>
              <a:rPr lang="zh-CN"/>
              <a:t>HWASS</a:t>
            </a:r>
            <a:endParaRPr/>
          </a:p>
          <a:p>
            <a:pPr indent="0" lvl="0" marL="0" rtl="0" algn="l">
              <a:spcBef>
                <a:spcPts val="0"/>
              </a:spcBef>
              <a:spcAft>
                <a:spcPts val="0"/>
              </a:spcAft>
              <a:buNone/>
            </a:pPr>
            <a:r>
              <a:t/>
            </a:r>
            <a:endParaRPr/>
          </a:p>
        </p:txBody>
      </p:sp>
      <p:sp>
        <p:nvSpPr>
          <p:cNvPr id="222" name="Google Shape;222;p32"/>
          <p:cNvSpPr txBox="1"/>
          <p:nvPr>
            <p:ph idx="1" type="body"/>
          </p:nvPr>
        </p:nvSpPr>
        <p:spPr>
          <a:xfrm>
            <a:off x="6146225" y="3568275"/>
            <a:ext cx="25965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CN"/>
              <a:t>ARIMA RMSE          HWASS</a:t>
            </a:r>
            <a:endParaRPr/>
          </a:p>
        </p:txBody>
      </p:sp>
      <p:pic>
        <p:nvPicPr>
          <p:cNvPr id="223" name="Google Shape;223;p32"/>
          <p:cNvPicPr preferRelativeResize="0"/>
          <p:nvPr/>
        </p:nvPicPr>
        <p:blipFill>
          <a:blip r:embed="rId3">
            <a:alphaModFix/>
          </a:blip>
          <a:stretch>
            <a:fillRect/>
          </a:stretch>
        </p:blipFill>
        <p:spPr>
          <a:xfrm>
            <a:off x="6098675" y="4062525"/>
            <a:ext cx="1364342" cy="620150"/>
          </a:xfrm>
          <a:prstGeom prst="rect">
            <a:avLst/>
          </a:prstGeom>
          <a:noFill/>
          <a:ln>
            <a:noFill/>
          </a:ln>
        </p:spPr>
      </p:pic>
      <p:pic>
        <p:nvPicPr>
          <p:cNvPr id="224" name="Google Shape;224;p32"/>
          <p:cNvPicPr preferRelativeResize="0"/>
          <p:nvPr/>
        </p:nvPicPr>
        <p:blipFill>
          <a:blip r:embed="rId4">
            <a:alphaModFix/>
          </a:blip>
          <a:stretch>
            <a:fillRect/>
          </a:stretch>
        </p:blipFill>
        <p:spPr>
          <a:xfrm>
            <a:off x="444700" y="2694550"/>
            <a:ext cx="5653973" cy="2068824"/>
          </a:xfrm>
          <a:prstGeom prst="rect">
            <a:avLst/>
          </a:prstGeom>
          <a:noFill/>
          <a:ln>
            <a:noFill/>
          </a:ln>
        </p:spPr>
      </p:pic>
      <p:pic>
        <p:nvPicPr>
          <p:cNvPr id="225" name="Google Shape;225;p32"/>
          <p:cNvPicPr preferRelativeResize="0"/>
          <p:nvPr/>
        </p:nvPicPr>
        <p:blipFill>
          <a:blip r:embed="rId5">
            <a:alphaModFix/>
          </a:blip>
          <a:stretch>
            <a:fillRect/>
          </a:stretch>
        </p:blipFill>
        <p:spPr>
          <a:xfrm>
            <a:off x="3505525" y="632027"/>
            <a:ext cx="5332252" cy="1908450"/>
          </a:xfrm>
          <a:prstGeom prst="rect">
            <a:avLst/>
          </a:prstGeom>
          <a:noFill/>
          <a:ln>
            <a:noFill/>
          </a:ln>
        </p:spPr>
      </p:pic>
      <p:pic>
        <p:nvPicPr>
          <p:cNvPr id="226" name="Google Shape;226;p32"/>
          <p:cNvPicPr preferRelativeResize="0"/>
          <p:nvPr/>
        </p:nvPicPr>
        <p:blipFill>
          <a:blip r:embed="rId6">
            <a:alphaModFix/>
          </a:blip>
          <a:stretch>
            <a:fillRect/>
          </a:stretch>
        </p:blipFill>
        <p:spPr>
          <a:xfrm>
            <a:off x="7475875" y="4071950"/>
            <a:ext cx="1414175" cy="620150"/>
          </a:xfrm>
          <a:prstGeom prst="rect">
            <a:avLst/>
          </a:prstGeom>
          <a:noFill/>
          <a:ln>
            <a:noFill/>
          </a:ln>
        </p:spPr>
      </p:pic>
      <p:sp>
        <p:nvSpPr>
          <p:cNvPr id="227" name="Google Shape;227;p32"/>
          <p:cNvSpPr txBox="1"/>
          <p:nvPr/>
        </p:nvSpPr>
        <p:spPr>
          <a:xfrm>
            <a:off x="784000" y="2219075"/>
            <a:ext cx="294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latin typeface="Lato"/>
                <a:ea typeface="Lato"/>
                <a:cs typeface="Lato"/>
                <a:sym typeface="Lato"/>
              </a:rPr>
              <a:t>Inpatient Beds Used</a:t>
            </a:r>
            <a:endParaRPr>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ARIMA </a:t>
            </a:r>
            <a:endParaRPr/>
          </a:p>
          <a:p>
            <a:pPr indent="0" lvl="0" marL="0" rtl="0" algn="l">
              <a:spcBef>
                <a:spcPts val="0"/>
              </a:spcBef>
              <a:spcAft>
                <a:spcPts val="0"/>
              </a:spcAft>
              <a:buNone/>
            </a:pPr>
            <a:r>
              <a:rPr lang="zh-CN"/>
              <a:t>HWASS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33" name="Google Shape;233;p33"/>
          <p:cNvSpPr txBox="1"/>
          <p:nvPr>
            <p:ph idx="1" type="body"/>
          </p:nvPr>
        </p:nvSpPr>
        <p:spPr>
          <a:xfrm>
            <a:off x="563175" y="2213775"/>
            <a:ext cx="4212000" cy="522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523"/>
              <a:buNone/>
            </a:pPr>
            <a:r>
              <a:rPr lang="zh-CN" sz="1317">
                <a:solidFill>
                  <a:schemeClr val="dk2"/>
                </a:solidFill>
              </a:rPr>
              <a:t>For reproduction number (RT)</a:t>
            </a:r>
            <a:endParaRPr sz="1317">
              <a:solidFill>
                <a:schemeClr val="dk2"/>
              </a:solidFill>
            </a:endParaRPr>
          </a:p>
          <a:p>
            <a:pPr indent="0" lvl="0" marL="0" rtl="0" algn="l">
              <a:lnSpc>
                <a:spcPct val="95000"/>
              </a:lnSpc>
              <a:spcBef>
                <a:spcPts val="1200"/>
              </a:spcBef>
              <a:spcAft>
                <a:spcPts val="1200"/>
              </a:spcAft>
              <a:buSzPts val="523"/>
              <a:buNone/>
            </a:pPr>
            <a:r>
              <a:t/>
            </a:r>
            <a:endParaRPr sz="1317">
              <a:solidFill>
                <a:schemeClr val="dk2"/>
              </a:solidFill>
            </a:endParaRPr>
          </a:p>
        </p:txBody>
      </p:sp>
      <p:pic>
        <p:nvPicPr>
          <p:cNvPr id="234" name="Google Shape;234;p33"/>
          <p:cNvPicPr preferRelativeResize="0"/>
          <p:nvPr/>
        </p:nvPicPr>
        <p:blipFill>
          <a:blip r:embed="rId3">
            <a:alphaModFix/>
          </a:blip>
          <a:stretch>
            <a:fillRect/>
          </a:stretch>
        </p:blipFill>
        <p:spPr>
          <a:xfrm>
            <a:off x="298275" y="2806362"/>
            <a:ext cx="5680451" cy="2167875"/>
          </a:xfrm>
          <a:prstGeom prst="rect">
            <a:avLst/>
          </a:prstGeom>
          <a:noFill/>
          <a:ln>
            <a:noFill/>
          </a:ln>
        </p:spPr>
      </p:pic>
      <p:pic>
        <p:nvPicPr>
          <p:cNvPr id="235" name="Google Shape;235;p33"/>
          <p:cNvPicPr preferRelativeResize="0"/>
          <p:nvPr/>
        </p:nvPicPr>
        <p:blipFill>
          <a:blip r:embed="rId4">
            <a:alphaModFix/>
          </a:blip>
          <a:stretch>
            <a:fillRect/>
          </a:stretch>
        </p:blipFill>
        <p:spPr>
          <a:xfrm>
            <a:off x="3315475" y="569287"/>
            <a:ext cx="5465800" cy="2033925"/>
          </a:xfrm>
          <a:prstGeom prst="rect">
            <a:avLst/>
          </a:prstGeom>
          <a:noFill/>
          <a:ln>
            <a:noFill/>
          </a:ln>
        </p:spPr>
      </p:pic>
      <p:pic>
        <p:nvPicPr>
          <p:cNvPr id="236" name="Google Shape;236;p33"/>
          <p:cNvPicPr preferRelativeResize="0"/>
          <p:nvPr/>
        </p:nvPicPr>
        <p:blipFill>
          <a:blip r:embed="rId5">
            <a:alphaModFix/>
          </a:blip>
          <a:stretch>
            <a:fillRect/>
          </a:stretch>
        </p:blipFill>
        <p:spPr>
          <a:xfrm>
            <a:off x="5978725" y="3136575"/>
            <a:ext cx="1614447" cy="591300"/>
          </a:xfrm>
          <a:prstGeom prst="rect">
            <a:avLst/>
          </a:prstGeom>
          <a:noFill/>
          <a:ln>
            <a:noFill/>
          </a:ln>
        </p:spPr>
      </p:pic>
      <p:pic>
        <p:nvPicPr>
          <p:cNvPr id="237" name="Google Shape;237;p33"/>
          <p:cNvPicPr preferRelativeResize="0"/>
          <p:nvPr/>
        </p:nvPicPr>
        <p:blipFill>
          <a:blip r:embed="rId6">
            <a:alphaModFix/>
          </a:blip>
          <a:stretch>
            <a:fillRect/>
          </a:stretch>
        </p:blipFill>
        <p:spPr>
          <a:xfrm>
            <a:off x="7376511" y="3727875"/>
            <a:ext cx="1683939" cy="535200"/>
          </a:xfrm>
          <a:prstGeom prst="rect">
            <a:avLst/>
          </a:prstGeom>
          <a:noFill/>
          <a:ln>
            <a:noFill/>
          </a:ln>
        </p:spPr>
      </p:pic>
      <p:sp>
        <p:nvSpPr>
          <p:cNvPr id="238" name="Google Shape;238;p33"/>
          <p:cNvSpPr txBox="1"/>
          <p:nvPr/>
        </p:nvSpPr>
        <p:spPr>
          <a:xfrm>
            <a:off x="6093800" y="2736375"/>
            <a:ext cx="31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latin typeface="Lato"/>
                <a:ea typeface="Lato"/>
                <a:cs typeface="Lato"/>
                <a:sym typeface="Lato"/>
              </a:rPr>
              <a:t>ARIMA                                    HWASS</a:t>
            </a:r>
            <a:endParaRPr>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Comparison of ARIMA &amp; HWASS </a:t>
            </a:r>
            <a:endParaRPr/>
          </a:p>
        </p:txBody>
      </p:sp>
      <p:sp>
        <p:nvSpPr>
          <p:cNvPr id="244" name="Google Shape;244;p34"/>
          <p:cNvSpPr txBox="1"/>
          <p:nvPr>
            <p:ph idx="1" type="body"/>
          </p:nvPr>
        </p:nvSpPr>
        <p:spPr>
          <a:xfrm>
            <a:off x="729450" y="2078875"/>
            <a:ext cx="8072700" cy="283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solidFill>
                  <a:schemeClr val="dk2"/>
                </a:solidFill>
              </a:rPr>
              <a:t>For comparison, e</a:t>
            </a:r>
            <a:r>
              <a:rPr lang="zh-CN">
                <a:solidFill>
                  <a:schemeClr val="dk2"/>
                </a:solidFill>
              </a:rPr>
              <a:t>ach time series model was trained, evaluated and tested using time series representing of the death cases with regarding to the total population of the regions, reproduction number, counties, inpatient bed used.</a:t>
            </a:r>
            <a:endParaRPr>
              <a:solidFill>
                <a:schemeClr val="dk2"/>
              </a:solidFill>
            </a:endParaRPr>
          </a:p>
          <a:p>
            <a:pPr indent="0" lvl="0" marL="0" rtl="0" algn="l">
              <a:spcBef>
                <a:spcPts val="1200"/>
              </a:spcBef>
              <a:spcAft>
                <a:spcPts val="0"/>
              </a:spcAft>
              <a:buNone/>
            </a:pPr>
            <a:r>
              <a:rPr lang="zh-CN">
                <a:solidFill>
                  <a:schemeClr val="dk2"/>
                </a:solidFill>
              </a:rPr>
              <a:t>Using the root mean square error (RMSE) to assess the performance of each time series model, this work compares the different approaches</a:t>
            </a:r>
            <a:endParaRPr>
              <a:solidFill>
                <a:schemeClr val="dk2"/>
              </a:solidFill>
            </a:endParaRPr>
          </a:p>
          <a:p>
            <a:pPr indent="0" lvl="0" marL="0" rtl="0" algn="l">
              <a:spcBef>
                <a:spcPts val="1200"/>
              </a:spcBef>
              <a:spcAft>
                <a:spcPts val="0"/>
              </a:spcAft>
              <a:buNone/>
            </a:pPr>
            <a:r>
              <a:rPr lang="zh-CN">
                <a:solidFill>
                  <a:schemeClr val="dk2"/>
                </a:solidFill>
              </a:rPr>
              <a:t>RMSE :   HWASS &gt; ARIMA</a:t>
            </a:r>
            <a:endParaRPr>
              <a:solidFill>
                <a:schemeClr val="dk2"/>
              </a:solidFill>
            </a:endParaRPr>
          </a:p>
          <a:p>
            <a:pPr indent="0" lvl="0" marL="0" rtl="0" algn="l">
              <a:spcBef>
                <a:spcPts val="1200"/>
              </a:spcBef>
              <a:spcAft>
                <a:spcPts val="0"/>
              </a:spcAft>
              <a:buNone/>
            </a:pPr>
            <a:r>
              <a:rPr lang="zh-CN">
                <a:solidFill>
                  <a:schemeClr val="dk2"/>
                </a:solidFill>
              </a:rPr>
              <a:t>GRAPH: Similar trend compare to the whole US data</a:t>
            </a:r>
            <a:endParaRPr>
              <a:solidFill>
                <a:schemeClr val="dk2"/>
              </a:solidFill>
            </a:endParaRPr>
          </a:p>
          <a:p>
            <a:pPr indent="0" lvl="0" marL="0" rtl="0" algn="l">
              <a:spcBef>
                <a:spcPts val="1200"/>
              </a:spcBef>
              <a:spcAft>
                <a:spcPts val="1200"/>
              </a:spcAft>
              <a:buNone/>
            </a:pPr>
            <a:r>
              <a:rPr lang="zh-CN">
                <a:solidFill>
                  <a:schemeClr val="dk2"/>
                </a:solidFill>
              </a:rPr>
              <a:t>Performance results of each model for each target are presented in previous slides, indicating that, in terms of RMSE, HWASS would be better than ARIMA regarding to our targets. </a:t>
            </a:r>
            <a:endParaRPr>
              <a:solidFill>
                <a:schemeClr val="dk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Conclusion</a:t>
            </a:r>
            <a:endParaRPr/>
          </a:p>
        </p:txBody>
      </p:sp>
      <p:sp>
        <p:nvSpPr>
          <p:cNvPr id="250" name="Google Shape;250;p35"/>
          <p:cNvSpPr txBox="1"/>
          <p:nvPr>
            <p:ph idx="1" type="body"/>
          </p:nvPr>
        </p:nvSpPr>
        <p:spPr>
          <a:xfrm>
            <a:off x="795875" y="2031275"/>
            <a:ext cx="8051100" cy="255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solidFill>
                  <a:srgbClr val="333333"/>
                </a:solidFill>
                <a:highlight>
                  <a:srgbClr val="FFFFFF"/>
                </a:highlight>
                <a:latin typeface="Arial"/>
                <a:ea typeface="Arial"/>
                <a:cs typeface="Arial"/>
                <a:sym typeface="Arial"/>
              </a:rPr>
              <a:t>In this study, we apply machine learning model and time series methods to develop and estimate the cases (four different targets) with respect to the data sets, looking for specific time range on Covid-19 period.</a:t>
            </a:r>
            <a:endParaRPr>
              <a:solidFill>
                <a:srgbClr val="333333"/>
              </a:solidFill>
              <a:highlight>
                <a:srgbClr val="FFFFFF"/>
              </a:highlight>
              <a:latin typeface="Arial"/>
              <a:ea typeface="Arial"/>
              <a:cs typeface="Arial"/>
              <a:sym typeface="Arial"/>
            </a:endParaRPr>
          </a:p>
          <a:p>
            <a:pPr indent="0" lvl="0" marL="0" rtl="0" algn="l">
              <a:spcBef>
                <a:spcPts val="1200"/>
              </a:spcBef>
              <a:spcAft>
                <a:spcPts val="0"/>
              </a:spcAft>
              <a:buNone/>
            </a:pPr>
            <a:r>
              <a:rPr lang="zh-CN">
                <a:solidFill>
                  <a:srgbClr val="333333"/>
                </a:solidFill>
                <a:highlight>
                  <a:srgbClr val="FFFFFF"/>
                </a:highlight>
                <a:latin typeface="Arial"/>
                <a:ea typeface="Arial"/>
                <a:cs typeface="Arial"/>
                <a:sym typeface="Arial"/>
              </a:rPr>
              <a:t>By using the Covid-19 dataset constructed by NY Times. It helps us to evaluate the performance of the forecasting model more easily. Moreover, it compares with the characteristic and accurancy by different models.</a:t>
            </a:r>
            <a:endParaRPr>
              <a:solidFill>
                <a:srgbClr val="333333"/>
              </a:solidFill>
              <a:highlight>
                <a:srgbClr val="FFFFFF"/>
              </a:highlight>
              <a:latin typeface="Arial"/>
              <a:ea typeface="Arial"/>
              <a:cs typeface="Arial"/>
              <a:sym typeface="Arial"/>
            </a:endParaRPr>
          </a:p>
          <a:p>
            <a:pPr indent="0" lvl="0" marL="0" rtl="0" algn="l">
              <a:spcBef>
                <a:spcPts val="1200"/>
              </a:spcBef>
              <a:spcAft>
                <a:spcPts val="0"/>
              </a:spcAft>
              <a:buNone/>
            </a:pPr>
            <a:r>
              <a:rPr lang="zh-CN">
                <a:solidFill>
                  <a:srgbClr val="333333"/>
                </a:solidFill>
                <a:highlight>
                  <a:srgbClr val="FFFFFF"/>
                </a:highlight>
                <a:latin typeface="Arial"/>
                <a:ea typeface="Arial"/>
                <a:cs typeface="Arial"/>
                <a:sym typeface="Arial"/>
              </a:rPr>
              <a:t>Also, we compare the </a:t>
            </a:r>
            <a:r>
              <a:rPr lang="zh-CN">
                <a:solidFill>
                  <a:srgbClr val="333333"/>
                </a:solidFill>
                <a:highlight>
                  <a:srgbClr val="FFFFFF"/>
                </a:highlight>
                <a:latin typeface="Arial"/>
                <a:ea typeface="Arial"/>
                <a:cs typeface="Arial"/>
                <a:sym typeface="Arial"/>
              </a:rPr>
              <a:t>advantages</a:t>
            </a:r>
            <a:r>
              <a:rPr lang="zh-CN">
                <a:solidFill>
                  <a:srgbClr val="333333"/>
                </a:solidFill>
                <a:highlight>
                  <a:srgbClr val="FFFFFF"/>
                </a:highlight>
                <a:latin typeface="Arial"/>
                <a:ea typeface="Arial"/>
                <a:cs typeface="Arial"/>
                <a:sym typeface="Arial"/>
              </a:rPr>
              <a:t> and the disadvantages(e.g. </a:t>
            </a:r>
            <a:r>
              <a:rPr lang="zh-CN">
                <a:solidFill>
                  <a:srgbClr val="333333"/>
                </a:solidFill>
                <a:highlight>
                  <a:srgbClr val="FFFFFF"/>
                </a:highlight>
                <a:latin typeface="Arial"/>
                <a:ea typeface="Arial"/>
                <a:cs typeface="Arial"/>
                <a:sym typeface="Arial"/>
              </a:rPr>
              <a:t>performance) </a:t>
            </a:r>
            <a:r>
              <a:rPr lang="zh-CN">
                <a:solidFill>
                  <a:srgbClr val="333333"/>
                </a:solidFill>
                <a:highlight>
                  <a:srgbClr val="FFFFFF"/>
                </a:highlight>
                <a:latin typeface="Arial"/>
                <a:ea typeface="Arial"/>
                <a:cs typeface="Arial"/>
                <a:sym typeface="Arial"/>
              </a:rPr>
              <a:t>of each model and figure out which model can be the best to describe Covid-19.</a:t>
            </a:r>
            <a:endParaRPr>
              <a:solidFill>
                <a:srgbClr val="333333"/>
              </a:solidFill>
              <a:highlight>
                <a:srgbClr val="FFFFFF"/>
              </a:highlight>
              <a:latin typeface="Arial"/>
              <a:ea typeface="Arial"/>
              <a:cs typeface="Arial"/>
              <a:sym typeface="Arial"/>
            </a:endParaRPr>
          </a:p>
          <a:p>
            <a:pPr indent="0" lvl="0" marL="0" rtl="0" algn="l">
              <a:spcBef>
                <a:spcPts val="1200"/>
              </a:spcBef>
              <a:spcAft>
                <a:spcPts val="0"/>
              </a:spcAft>
              <a:buNone/>
            </a:pPr>
            <a:r>
              <a:t/>
            </a:r>
            <a:endParaRPr>
              <a:solidFill>
                <a:srgbClr val="333333"/>
              </a:solidFill>
              <a:highlight>
                <a:srgbClr val="FFFFFF"/>
              </a:highlight>
              <a:latin typeface="Arial"/>
              <a:ea typeface="Arial"/>
              <a:cs typeface="Arial"/>
              <a:sym typeface="Arial"/>
            </a:endParaRPr>
          </a:p>
          <a:p>
            <a:pPr indent="0" lvl="0" marL="0" rtl="0" algn="l">
              <a:spcBef>
                <a:spcPts val="1200"/>
              </a:spcBef>
              <a:spcAft>
                <a:spcPts val="0"/>
              </a:spcAft>
              <a:buNone/>
            </a:pPr>
            <a:r>
              <a:t/>
            </a:r>
            <a:endParaRPr>
              <a:solidFill>
                <a:srgbClr val="333333"/>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solidFill>
                <a:srgbClr val="333333"/>
              </a:solidFill>
              <a:highlight>
                <a:srgbClr val="FFFFFF"/>
              </a:highlight>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What we learn/Challenges</a:t>
            </a:r>
            <a:endParaRPr/>
          </a:p>
        </p:txBody>
      </p:sp>
      <p:sp>
        <p:nvSpPr>
          <p:cNvPr id="256" name="Google Shape;256;p36"/>
          <p:cNvSpPr txBox="1"/>
          <p:nvPr>
            <p:ph idx="1" type="body"/>
          </p:nvPr>
        </p:nvSpPr>
        <p:spPr>
          <a:xfrm>
            <a:off x="691950" y="2340200"/>
            <a:ext cx="7763700" cy="1318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zh-CN"/>
              <a:t>Real Time forecasting is robust and more dimensional </a:t>
            </a:r>
            <a:r>
              <a:rPr lang="zh-CN"/>
              <a:t>than Non-Real time forecasting.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zh-CN"/>
              <a:t>However, real time forecasting is harder than Non-Real time forecasting, since the factors and important parts needed to be considere, and we  find it is difficult to use that bias to forecast the later, revised data.</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p37"/>
          <p:cNvPicPr preferRelativeResize="0"/>
          <p:nvPr/>
        </p:nvPicPr>
        <p:blipFill>
          <a:blip r:embed="rId3">
            <a:alphaModFix/>
          </a:blip>
          <a:stretch>
            <a:fillRect/>
          </a:stretch>
        </p:blipFill>
        <p:spPr>
          <a:xfrm>
            <a:off x="2267600" y="1507400"/>
            <a:ext cx="3980625" cy="3167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P</a:t>
            </a:r>
            <a:r>
              <a:rPr lang="zh-CN"/>
              <a:t>roposed Approaches</a:t>
            </a:r>
            <a:endParaRPr/>
          </a:p>
        </p:txBody>
      </p:sp>
      <p:sp>
        <p:nvSpPr>
          <p:cNvPr id="99" name="Google Shape;99;p15"/>
          <p:cNvSpPr txBox="1"/>
          <p:nvPr>
            <p:ph idx="1" type="body"/>
          </p:nvPr>
        </p:nvSpPr>
        <p:spPr>
          <a:xfrm>
            <a:off x="722500" y="2065075"/>
            <a:ext cx="7688700" cy="26358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2"/>
              </a:buClr>
              <a:buSzPts val="1500"/>
              <a:buChar char="●"/>
            </a:pPr>
            <a:r>
              <a:rPr b="1" lang="zh-CN" sz="1500">
                <a:solidFill>
                  <a:schemeClr val="dk2"/>
                </a:solidFill>
              </a:rPr>
              <a:t>Machine Learning Model</a:t>
            </a:r>
            <a:endParaRPr b="1" sz="1500">
              <a:solidFill>
                <a:schemeClr val="dk2"/>
              </a:solidFill>
            </a:endParaRPr>
          </a:p>
          <a:p>
            <a:pPr indent="-317500" lvl="1" marL="914400" rtl="0" algn="l">
              <a:spcBef>
                <a:spcPts val="0"/>
              </a:spcBef>
              <a:spcAft>
                <a:spcPts val="0"/>
              </a:spcAft>
              <a:buClr>
                <a:schemeClr val="dk2"/>
              </a:buClr>
              <a:buSzPts val="1400"/>
              <a:buChar char="○"/>
            </a:pPr>
            <a:r>
              <a:rPr lang="zh-CN" sz="1400">
                <a:solidFill>
                  <a:schemeClr val="dk2"/>
                </a:solidFill>
              </a:rPr>
              <a:t>Recurrent Neural Network (RNN)</a:t>
            </a:r>
            <a:endParaRPr sz="1400">
              <a:solidFill>
                <a:schemeClr val="dk2"/>
              </a:solidFill>
            </a:endParaRPr>
          </a:p>
          <a:p>
            <a:pPr indent="-317500" lvl="1" marL="914400" rtl="0" algn="l">
              <a:spcBef>
                <a:spcPts val="0"/>
              </a:spcBef>
              <a:spcAft>
                <a:spcPts val="0"/>
              </a:spcAft>
              <a:buClr>
                <a:schemeClr val="dk2"/>
              </a:buClr>
              <a:buSzPts val="1400"/>
              <a:buChar char="○"/>
            </a:pPr>
            <a:r>
              <a:rPr lang="zh-CN" sz="1400">
                <a:solidFill>
                  <a:schemeClr val="dk2"/>
                </a:solidFill>
              </a:rPr>
              <a:t>Long Short Term Memory (LSTM)</a:t>
            </a:r>
            <a:endParaRPr sz="1400">
              <a:solidFill>
                <a:schemeClr val="dk2"/>
              </a:solidFill>
            </a:endParaRPr>
          </a:p>
          <a:p>
            <a:pPr indent="-317500" lvl="1" marL="914400" rtl="0" algn="l">
              <a:spcBef>
                <a:spcPts val="0"/>
              </a:spcBef>
              <a:spcAft>
                <a:spcPts val="0"/>
              </a:spcAft>
              <a:buClr>
                <a:schemeClr val="dk2"/>
              </a:buClr>
              <a:buSzPts val="1400"/>
              <a:buChar char="○"/>
            </a:pPr>
            <a:r>
              <a:rPr lang="zh-CN" sz="1400">
                <a:solidFill>
                  <a:schemeClr val="dk2"/>
                </a:solidFill>
              </a:rPr>
              <a:t>Gated Recurrent Unit (GRU)</a:t>
            </a:r>
            <a:endParaRPr sz="1400">
              <a:solidFill>
                <a:schemeClr val="dk2"/>
              </a:solidFill>
            </a:endParaRPr>
          </a:p>
          <a:p>
            <a:pPr indent="-317500" lvl="1" marL="914400" rtl="0" algn="l">
              <a:spcBef>
                <a:spcPts val="0"/>
              </a:spcBef>
              <a:spcAft>
                <a:spcPts val="0"/>
              </a:spcAft>
              <a:buClr>
                <a:schemeClr val="dk2"/>
              </a:buClr>
              <a:buSzPts val="1400"/>
              <a:buChar char="○"/>
            </a:pPr>
            <a:r>
              <a:rPr lang="zh-CN" sz="1400">
                <a:solidFill>
                  <a:schemeClr val="dk2"/>
                </a:solidFill>
              </a:rPr>
              <a:t>Echo State Network (ESN)</a:t>
            </a:r>
            <a:endParaRPr sz="1400">
              <a:solidFill>
                <a:schemeClr val="dk2"/>
              </a:solidFill>
            </a:endParaRPr>
          </a:p>
          <a:p>
            <a:pPr indent="-323850" lvl="0" marL="457200" rtl="0" algn="l">
              <a:spcBef>
                <a:spcPts val="0"/>
              </a:spcBef>
              <a:spcAft>
                <a:spcPts val="0"/>
              </a:spcAft>
              <a:buClr>
                <a:schemeClr val="dk2"/>
              </a:buClr>
              <a:buSzPts val="1500"/>
              <a:buChar char="●"/>
            </a:pPr>
            <a:r>
              <a:rPr b="1" lang="zh-CN" sz="1500">
                <a:solidFill>
                  <a:schemeClr val="dk2"/>
                </a:solidFill>
              </a:rPr>
              <a:t>Statistical Model</a:t>
            </a:r>
            <a:endParaRPr b="1" sz="1500">
              <a:solidFill>
                <a:schemeClr val="dk2"/>
              </a:solidFill>
            </a:endParaRPr>
          </a:p>
          <a:p>
            <a:pPr indent="-317500" lvl="1" marL="914400" rtl="0" algn="l">
              <a:spcBef>
                <a:spcPts val="0"/>
              </a:spcBef>
              <a:spcAft>
                <a:spcPts val="0"/>
              </a:spcAft>
              <a:buClr>
                <a:schemeClr val="dk2"/>
              </a:buClr>
              <a:buSzPts val="1400"/>
              <a:buChar char="○"/>
            </a:pPr>
            <a:r>
              <a:rPr lang="zh-CN" sz="1400">
                <a:solidFill>
                  <a:schemeClr val="dk2"/>
                </a:solidFill>
              </a:rPr>
              <a:t>ARIMA</a:t>
            </a:r>
            <a:endParaRPr sz="1400">
              <a:solidFill>
                <a:schemeClr val="dk2"/>
              </a:solidFill>
            </a:endParaRPr>
          </a:p>
          <a:p>
            <a:pPr indent="-317500" lvl="1" marL="914400" rtl="0" algn="l">
              <a:spcBef>
                <a:spcPts val="0"/>
              </a:spcBef>
              <a:spcAft>
                <a:spcPts val="0"/>
              </a:spcAft>
              <a:buClr>
                <a:schemeClr val="dk2"/>
              </a:buClr>
              <a:buSzPts val="1400"/>
              <a:buChar char="○"/>
            </a:pPr>
            <a:r>
              <a:rPr lang="zh-CN" sz="1400">
                <a:solidFill>
                  <a:schemeClr val="dk2"/>
                </a:solidFill>
              </a:rPr>
              <a:t>Holt–Winters Additive Model</a:t>
            </a:r>
            <a:endParaRPr sz="14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Dataset Description</a:t>
            </a:r>
            <a:endParaRPr/>
          </a:p>
          <a:p>
            <a:pPr indent="0" lvl="0" marL="0" rtl="0" algn="l">
              <a:spcBef>
                <a:spcPts val="0"/>
              </a:spcBef>
              <a:spcAft>
                <a:spcPts val="0"/>
              </a:spcAft>
              <a:buNone/>
            </a:pPr>
            <a:r>
              <a:t/>
            </a:r>
            <a:endParaRPr/>
          </a:p>
        </p:txBody>
      </p:sp>
      <p:sp>
        <p:nvSpPr>
          <p:cNvPr id="105" name="Google Shape;105;p16"/>
          <p:cNvSpPr txBox="1"/>
          <p:nvPr>
            <p:ph idx="1" type="body"/>
          </p:nvPr>
        </p:nvSpPr>
        <p:spPr>
          <a:xfrm>
            <a:off x="729450" y="2078875"/>
            <a:ext cx="7688700" cy="2457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zh-CN" sz="1600">
                <a:solidFill>
                  <a:schemeClr val="dk2"/>
                </a:solidFill>
              </a:rPr>
              <a:t>Forecasting Targets</a:t>
            </a:r>
            <a:endParaRPr b="1" sz="1600">
              <a:solidFill>
                <a:schemeClr val="dk2"/>
              </a:solidFill>
            </a:endParaRPr>
          </a:p>
          <a:p>
            <a:pPr indent="-317500" lvl="0" marL="457200" rtl="0" algn="l">
              <a:spcBef>
                <a:spcPts val="1200"/>
              </a:spcBef>
              <a:spcAft>
                <a:spcPts val="0"/>
              </a:spcAft>
              <a:buClr>
                <a:schemeClr val="dk2"/>
              </a:buClr>
              <a:buSzPts val="1400"/>
              <a:buChar char="●"/>
            </a:pPr>
            <a:r>
              <a:rPr lang="zh-CN" sz="1400">
                <a:solidFill>
                  <a:schemeClr val="dk2"/>
                </a:solidFill>
              </a:rPr>
              <a:t>Cases &amp; Deaths</a:t>
            </a:r>
            <a:endParaRPr sz="1400">
              <a:solidFill>
                <a:schemeClr val="dk2"/>
              </a:solidFill>
            </a:endParaRPr>
          </a:p>
          <a:p>
            <a:pPr indent="-317500" lvl="1" marL="914400" rtl="0" algn="l">
              <a:spcBef>
                <a:spcPts val="0"/>
              </a:spcBef>
              <a:spcAft>
                <a:spcPts val="0"/>
              </a:spcAft>
              <a:buClr>
                <a:schemeClr val="dk2"/>
              </a:buClr>
              <a:buSzPts val="1400"/>
              <a:buChar char="○"/>
            </a:pPr>
            <a:r>
              <a:rPr lang="zh-CN" sz="1400">
                <a:solidFill>
                  <a:schemeClr val="dk2"/>
                </a:solidFill>
              </a:rPr>
              <a:t>US Data</a:t>
            </a:r>
            <a:endParaRPr sz="1400">
              <a:solidFill>
                <a:schemeClr val="dk2"/>
              </a:solidFill>
            </a:endParaRPr>
          </a:p>
          <a:p>
            <a:pPr indent="-317500" lvl="1" marL="914400" rtl="0" algn="l">
              <a:spcBef>
                <a:spcPts val="0"/>
              </a:spcBef>
              <a:spcAft>
                <a:spcPts val="0"/>
              </a:spcAft>
              <a:buClr>
                <a:schemeClr val="dk2"/>
              </a:buClr>
              <a:buSzPts val="1400"/>
              <a:buChar char="○"/>
            </a:pPr>
            <a:r>
              <a:rPr lang="zh-CN" sz="1400">
                <a:solidFill>
                  <a:schemeClr val="dk2"/>
                </a:solidFill>
              </a:rPr>
              <a:t>State_Level_Data</a:t>
            </a:r>
            <a:endParaRPr sz="1400">
              <a:solidFill>
                <a:schemeClr val="dk2"/>
              </a:solidFill>
            </a:endParaRPr>
          </a:p>
          <a:p>
            <a:pPr indent="-317500" lvl="1" marL="914400" rtl="0" algn="l">
              <a:spcBef>
                <a:spcPts val="0"/>
              </a:spcBef>
              <a:spcAft>
                <a:spcPts val="0"/>
              </a:spcAft>
              <a:buClr>
                <a:schemeClr val="dk2"/>
              </a:buClr>
              <a:buSzPts val="1400"/>
              <a:buChar char="○"/>
            </a:pPr>
            <a:r>
              <a:rPr lang="zh-CN" sz="1400">
                <a:solidFill>
                  <a:schemeClr val="dk2"/>
                </a:solidFill>
              </a:rPr>
              <a:t>Conty_Level_Data</a:t>
            </a:r>
            <a:endParaRPr sz="1400">
              <a:solidFill>
                <a:schemeClr val="dk2"/>
              </a:solidFill>
            </a:endParaRPr>
          </a:p>
          <a:p>
            <a:pPr indent="-317500" lvl="0" marL="457200" rtl="0" algn="l">
              <a:spcBef>
                <a:spcPts val="0"/>
              </a:spcBef>
              <a:spcAft>
                <a:spcPts val="0"/>
              </a:spcAft>
              <a:buClr>
                <a:schemeClr val="dk2"/>
              </a:buClr>
              <a:buSzPts val="1400"/>
              <a:buChar char="●"/>
            </a:pPr>
            <a:r>
              <a:rPr lang="zh-CN" sz="1400">
                <a:solidFill>
                  <a:schemeClr val="dk2"/>
                </a:solidFill>
              </a:rPr>
              <a:t>Reproduction Number (Rt)</a:t>
            </a:r>
            <a:endParaRPr sz="1400">
              <a:solidFill>
                <a:schemeClr val="dk2"/>
              </a:solidFill>
            </a:endParaRPr>
          </a:p>
          <a:p>
            <a:pPr indent="-317500" lvl="1" marL="914400" rtl="0" algn="l">
              <a:spcBef>
                <a:spcPts val="0"/>
              </a:spcBef>
              <a:spcAft>
                <a:spcPts val="0"/>
              </a:spcAft>
              <a:buClr>
                <a:schemeClr val="dk2"/>
              </a:buClr>
              <a:buSzPts val="1400"/>
              <a:buChar char="○"/>
            </a:pPr>
            <a:r>
              <a:rPr lang="zh-CN" sz="1400">
                <a:solidFill>
                  <a:schemeClr val="dk2"/>
                </a:solidFill>
              </a:rPr>
              <a:t>State_Level_Data</a:t>
            </a:r>
            <a:endParaRPr sz="1400">
              <a:solidFill>
                <a:schemeClr val="dk2"/>
              </a:solidFill>
            </a:endParaRPr>
          </a:p>
          <a:p>
            <a:pPr indent="-317500" lvl="0" marL="457200" rtl="0" algn="l">
              <a:spcBef>
                <a:spcPts val="0"/>
              </a:spcBef>
              <a:spcAft>
                <a:spcPts val="0"/>
              </a:spcAft>
              <a:buClr>
                <a:schemeClr val="dk2"/>
              </a:buClr>
              <a:buSzPts val="1400"/>
              <a:buChar char="●"/>
            </a:pPr>
            <a:r>
              <a:rPr lang="zh-CN" sz="1400">
                <a:solidFill>
                  <a:schemeClr val="dk2"/>
                </a:solidFill>
              </a:rPr>
              <a:t>Inpatient bed usage by covid (Hp)</a:t>
            </a:r>
            <a:endParaRPr sz="1400">
              <a:solidFill>
                <a:schemeClr val="dk2"/>
              </a:solidFill>
            </a:endParaRPr>
          </a:p>
          <a:p>
            <a:pPr indent="-317500" lvl="1" marL="914400" rtl="0" algn="l">
              <a:spcBef>
                <a:spcPts val="0"/>
              </a:spcBef>
              <a:spcAft>
                <a:spcPts val="0"/>
              </a:spcAft>
              <a:buClr>
                <a:schemeClr val="dk2"/>
              </a:buClr>
              <a:buSzPts val="1400"/>
              <a:buChar char="○"/>
            </a:pPr>
            <a:r>
              <a:rPr lang="zh-CN" sz="1400">
                <a:solidFill>
                  <a:schemeClr val="dk2"/>
                </a:solidFill>
              </a:rPr>
              <a:t>State_Level_Data</a:t>
            </a:r>
            <a:endParaRPr sz="14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Data Set (Region)</a:t>
            </a:r>
            <a:endParaRPr/>
          </a:p>
          <a:p>
            <a:pPr indent="0" lvl="0" marL="0" rtl="0" algn="l">
              <a:spcBef>
                <a:spcPts val="0"/>
              </a:spcBef>
              <a:spcAft>
                <a:spcPts val="0"/>
              </a:spcAft>
              <a:buNone/>
            </a:pPr>
            <a:r>
              <a:t/>
            </a:r>
            <a:endParaRPr/>
          </a:p>
        </p:txBody>
      </p:sp>
      <p:sp>
        <p:nvSpPr>
          <p:cNvPr id="111" name="Google Shape;111;p17"/>
          <p:cNvSpPr txBox="1"/>
          <p:nvPr>
            <p:ph idx="1" type="body"/>
          </p:nvPr>
        </p:nvSpPr>
        <p:spPr>
          <a:xfrm>
            <a:off x="727650" y="2470875"/>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zh-CN" sz="1500">
                <a:solidFill>
                  <a:schemeClr val="dk2"/>
                </a:solidFill>
              </a:rPr>
              <a:t>Region:</a:t>
            </a:r>
            <a:endParaRPr sz="1500">
              <a:solidFill>
                <a:schemeClr val="dk2"/>
              </a:solidFill>
            </a:endParaRPr>
          </a:p>
          <a:p>
            <a:pPr indent="0" lvl="0" marL="0" rtl="0" algn="l">
              <a:spcBef>
                <a:spcPts val="1200"/>
              </a:spcBef>
              <a:spcAft>
                <a:spcPts val="0"/>
              </a:spcAft>
              <a:buNone/>
            </a:pPr>
            <a:r>
              <a:rPr lang="zh-CN" sz="1500">
                <a:solidFill>
                  <a:schemeClr val="dk2"/>
                </a:solidFill>
              </a:rPr>
              <a:t>North-East</a:t>
            </a:r>
            <a:endParaRPr sz="1500">
              <a:solidFill>
                <a:schemeClr val="dk2"/>
              </a:solidFill>
            </a:endParaRPr>
          </a:p>
          <a:p>
            <a:pPr indent="0" lvl="0" marL="0" rtl="0" algn="l">
              <a:spcBef>
                <a:spcPts val="1200"/>
              </a:spcBef>
              <a:spcAft>
                <a:spcPts val="0"/>
              </a:spcAft>
              <a:buNone/>
            </a:pPr>
            <a:r>
              <a:rPr lang="zh-CN" sz="1500">
                <a:solidFill>
                  <a:schemeClr val="dk2"/>
                </a:solidFill>
              </a:rPr>
              <a:t>Mid-West</a:t>
            </a:r>
            <a:endParaRPr sz="1500">
              <a:solidFill>
                <a:schemeClr val="dk2"/>
              </a:solidFill>
            </a:endParaRPr>
          </a:p>
          <a:p>
            <a:pPr indent="0" lvl="0" marL="0" rtl="0" algn="l">
              <a:spcBef>
                <a:spcPts val="1200"/>
              </a:spcBef>
              <a:spcAft>
                <a:spcPts val="0"/>
              </a:spcAft>
              <a:buNone/>
            </a:pPr>
            <a:r>
              <a:rPr lang="zh-CN" sz="1500">
                <a:solidFill>
                  <a:schemeClr val="dk2"/>
                </a:solidFill>
              </a:rPr>
              <a:t>South</a:t>
            </a:r>
            <a:endParaRPr sz="1500">
              <a:solidFill>
                <a:schemeClr val="dk2"/>
              </a:solidFill>
            </a:endParaRPr>
          </a:p>
          <a:p>
            <a:pPr indent="0" lvl="0" marL="0" rtl="0" algn="l">
              <a:spcBef>
                <a:spcPts val="1200"/>
              </a:spcBef>
              <a:spcAft>
                <a:spcPts val="0"/>
              </a:spcAft>
              <a:buNone/>
            </a:pPr>
            <a:r>
              <a:rPr lang="zh-CN" sz="1500">
                <a:solidFill>
                  <a:schemeClr val="dk2"/>
                </a:solidFill>
              </a:rPr>
              <a:t>West</a:t>
            </a:r>
            <a:endParaRPr sz="1500">
              <a:solidFill>
                <a:schemeClr val="dk2"/>
              </a:solidFill>
            </a:endParaRPr>
          </a:p>
          <a:p>
            <a:pPr indent="0" lvl="0" marL="0" rtl="0" algn="l">
              <a:spcBef>
                <a:spcPts val="1200"/>
              </a:spcBef>
              <a:spcAft>
                <a:spcPts val="1200"/>
              </a:spcAft>
              <a:buNone/>
            </a:pPr>
            <a:r>
              <a:t/>
            </a:r>
            <a:endParaRPr>
              <a:solidFill>
                <a:schemeClr val="dk2"/>
              </a:solidFill>
            </a:endParaRPr>
          </a:p>
        </p:txBody>
      </p:sp>
      <p:pic>
        <p:nvPicPr>
          <p:cNvPr id="112" name="Google Shape;112;p17"/>
          <p:cNvPicPr preferRelativeResize="0"/>
          <p:nvPr/>
        </p:nvPicPr>
        <p:blipFill>
          <a:blip r:embed="rId4">
            <a:alphaModFix/>
          </a:blip>
          <a:stretch>
            <a:fillRect/>
          </a:stretch>
        </p:blipFill>
        <p:spPr>
          <a:xfrm>
            <a:off x="3454050" y="1853850"/>
            <a:ext cx="5297950" cy="3212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Dataset Description</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Clr>
                <a:schemeClr val="dk2"/>
              </a:buClr>
              <a:buSzPts val="1300"/>
              <a:buChar char="●"/>
            </a:pPr>
            <a:r>
              <a:rPr lang="zh-CN">
                <a:solidFill>
                  <a:schemeClr val="dk2"/>
                </a:solidFill>
              </a:rPr>
              <a:t>We use the data from 2020/03/01 to 2020/12/31 as our dataset </a:t>
            </a:r>
            <a:endParaRPr>
              <a:solidFill>
                <a:schemeClr val="dk2"/>
              </a:solidFill>
            </a:endParaRPr>
          </a:p>
          <a:p>
            <a:pPr indent="0" lvl="0" marL="457200" rtl="0" algn="l">
              <a:spcBef>
                <a:spcPts val="1200"/>
              </a:spcBef>
              <a:spcAft>
                <a:spcPts val="0"/>
              </a:spcAft>
              <a:buNone/>
            </a:pPr>
            <a:r>
              <a:t/>
            </a:r>
            <a:endParaRPr>
              <a:solidFill>
                <a:schemeClr val="dk2"/>
              </a:solidFill>
            </a:endParaRPr>
          </a:p>
          <a:p>
            <a:pPr indent="-311150" lvl="0" marL="457200" rtl="0" algn="l">
              <a:spcBef>
                <a:spcPts val="1200"/>
              </a:spcBef>
              <a:spcAft>
                <a:spcPts val="0"/>
              </a:spcAft>
              <a:buClr>
                <a:schemeClr val="dk2"/>
              </a:buClr>
              <a:buSzPts val="1300"/>
              <a:buChar char="●"/>
            </a:pPr>
            <a:r>
              <a:rPr lang="zh-CN">
                <a:solidFill>
                  <a:schemeClr val="dk2"/>
                </a:solidFill>
              </a:rPr>
              <a:t>Training dataset: The first 90 days : 2020/03/01 to 2020/05/30</a:t>
            </a:r>
            <a:endParaRPr>
              <a:solidFill>
                <a:schemeClr val="dk2"/>
              </a:solidFill>
            </a:endParaRPr>
          </a:p>
          <a:p>
            <a:pPr indent="0" lvl="0" marL="457200" rtl="0" algn="l">
              <a:spcBef>
                <a:spcPts val="1200"/>
              </a:spcBef>
              <a:spcAft>
                <a:spcPts val="0"/>
              </a:spcAft>
              <a:buNone/>
            </a:pPr>
            <a:r>
              <a:t/>
            </a:r>
            <a:endParaRPr>
              <a:solidFill>
                <a:schemeClr val="dk2"/>
              </a:solidFill>
            </a:endParaRPr>
          </a:p>
          <a:p>
            <a:pPr indent="-311150" lvl="0" marL="457200" rtl="0" algn="l">
              <a:spcBef>
                <a:spcPts val="1200"/>
              </a:spcBef>
              <a:spcAft>
                <a:spcPts val="0"/>
              </a:spcAft>
              <a:buClr>
                <a:schemeClr val="dk2"/>
              </a:buClr>
              <a:buSzPts val="1300"/>
              <a:buChar char="●"/>
            </a:pPr>
            <a:r>
              <a:rPr lang="zh-CN">
                <a:solidFill>
                  <a:schemeClr val="dk2"/>
                </a:solidFill>
              </a:rPr>
              <a:t>Testing dataset:The rest of the data:  </a:t>
            </a:r>
            <a:r>
              <a:rPr lang="zh-CN">
                <a:solidFill>
                  <a:schemeClr val="dk2"/>
                </a:solidFill>
              </a:rPr>
              <a:t>2020/05/30 to 2020/12/31</a:t>
            </a:r>
            <a:endParaRPr>
              <a:solidFill>
                <a:schemeClr val="dk2"/>
              </a:solidFill>
            </a:endParaRPr>
          </a:p>
          <a:p>
            <a:pPr indent="0" lvl="0" marL="457200" rtl="0" algn="l">
              <a:spcBef>
                <a:spcPts val="1200"/>
              </a:spcBef>
              <a:spcAft>
                <a:spcPts val="1200"/>
              </a:spcAft>
              <a:buNone/>
            </a:pPr>
            <a:r>
              <a:t/>
            </a:r>
            <a:endParaRPr>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Maching Learning-based approaches</a:t>
            </a:r>
            <a:endParaRPr/>
          </a:p>
        </p:txBody>
      </p:sp>
      <p:sp>
        <p:nvSpPr>
          <p:cNvPr id="124" name="Google Shape;124;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2"/>
              </a:buClr>
              <a:buSzPts val="1400"/>
              <a:buChar char="●"/>
            </a:pPr>
            <a:r>
              <a:rPr lang="zh-CN" sz="1400">
                <a:solidFill>
                  <a:schemeClr val="dk2"/>
                </a:solidFill>
              </a:rPr>
              <a:t>Recurrent Neural Network (RNN)</a:t>
            </a:r>
            <a:endParaRPr sz="1400">
              <a:solidFill>
                <a:schemeClr val="dk2"/>
              </a:solidFill>
            </a:endParaRPr>
          </a:p>
          <a:p>
            <a:pPr indent="-317500" lvl="0" marL="457200" rtl="0" algn="l">
              <a:spcBef>
                <a:spcPts val="0"/>
              </a:spcBef>
              <a:spcAft>
                <a:spcPts val="0"/>
              </a:spcAft>
              <a:buClr>
                <a:schemeClr val="dk2"/>
              </a:buClr>
              <a:buSzPts val="1400"/>
              <a:buChar char="●"/>
            </a:pPr>
            <a:r>
              <a:rPr lang="zh-CN" sz="1400">
                <a:solidFill>
                  <a:schemeClr val="dk2"/>
                </a:solidFill>
              </a:rPr>
              <a:t>Long Short-Term Memory</a:t>
            </a:r>
            <a:endParaRPr sz="1400">
              <a:solidFill>
                <a:schemeClr val="dk2"/>
              </a:solidFill>
            </a:endParaRPr>
          </a:p>
          <a:p>
            <a:pPr indent="-317500" lvl="0" marL="457200" rtl="0" algn="l">
              <a:spcBef>
                <a:spcPts val="0"/>
              </a:spcBef>
              <a:spcAft>
                <a:spcPts val="0"/>
              </a:spcAft>
              <a:buClr>
                <a:schemeClr val="dk2"/>
              </a:buClr>
              <a:buSzPts val="1400"/>
              <a:buChar char="●"/>
            </a:pPr>
            <a:r>
              <a:rPr lang="zh-CN" sz="1400">
                <a:solidFill>
                  <a:schemeClr val="dk2"/>
                </a:solidFill>
              </a:rPr>
              <a:t>Gated Recurrent Network</a:t>
            </a:r>
            <a:endParaRPr sz="1400">
              <a:solidFill>
                <a:schemeClr val="dk2"/>
              </a:solidFill>
            </a:endParaRPr>
          </a:p>
          <a:p>
            <a:pPr indent="0" lvl="0" marL="0" rtl="0" algn="l">
              <a:spcBef>
                <a:spcPts val="1200"/>
              </a:spcBef>
              <a:spcAft>
                <a:spcPts val="0"/>
              </a:spcAft>
              <a:buNone/>
            </a:pPr>
            <a:r>
              <a:t/>
            </a:r>
            <a:endParaRPr sz="1400">
              <a:solidFill>
                <a:schemeClr val="dk2"/>
              </a:solidFill>
            </a:endParaRPr>
          </a:p>
          <a:p>
            <a:pPr indent="-311150" lvl="0" marL="457200" rtl="0" algn="l">
              <a:spcBef>
                <a:spcPts val="1200"/>
              </a:spcBef>
              <a:spcAft>
                <a:spcPts val="0"/>
              </a:spcAft>
              <a:buClr>
                <a:schemeClr val="dk2"/>
              </a:buClr>
              <a:buSzPts val="1300"/>
              <a:buChar char="●"/>
            </a:pPr>
            <a:r>
              <a:rPr lang="zh-CN" sz="1400">
                <a:solidFill>
                  <a:schemeClr val="dk2"/>
                </a:solidFill>
              </a:rPr>
              <a:t>Echo State Network (ESN)</a:t>
            </a:r>
            <a:endParaRPr>
              <a:solidFill>
                <a:schemeClr val="dk2"/>
              </a:solidFill>
            </a:endParaRPr>
          </a:p>
        </p:txBody>
      </p:sp>
      <p:pic>
        <p:nvPicPr>
          <p:cNvPr id="125" name="Google Shape;125;p19"/>
          <p:cNvPicPr preferRelativeResize="0"/>
          <p:nvPr/>
        </p:nvPicPr>
        <p:blipFill>
          <a:blip r:embed="rId3">
            <a:alphaModFix/>
          </a:blip>
          <a:stretch>
            <a:fillRect/>
          </a:stretch>
        </p:blipFill>
        <p:spPr>
          <a:xfrm>
            <a:off x="4869450" y="3267375"/>
            <a:ext cx="4095948" cy="1876125"/>
          </a:xfrm>
          <a:prstGeom prst="rect">
            <a:avLst/>
          </a:prstGeom>
          <a:noFill/>
          <a:ln>
            <a:noFill/>
          </a:ln>
        </p:spPr>
      </p:pic>
      <p:pic>
        <p:nvPicPr>
          <p:cNvPr id="126" name="Google Shape;126;p19"/>
          <p:cNvPicPr preferRelativeResize="0"/>
          <p:nvPr/>
        </p:nvPicPr>
        <p:blipFill>
          <a:blip r:embed="rId4">
            <a:alphaModFix/>
          </a:blip>
          <a:stretch>
            <a:fillRect/>
          </a:stretch>
        </p:blipFill>
        <p:spPr>
          <a:xfrm>
            <a:off x="5105400" y="1860749"/>
            <a:ext cx="3956649" cy="1296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ARIMA</a:t>
            </a:r>
            <a:endParaRPr/>
          </a:p>
        </p:txBody>
      </p:sp>
      <p:sp>
        <p:nvSpPr>
          <p:cNvPr id="132" name="Google Shape;132;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solidFill>
                  <a:schemeClr val="dk2"/>
                </a:solidFill>
              </a:rPr>
              <a:t>AKA: </a:t>
            </a:r>
            <a:r>
              <a:rPr lang="zh-CN">
                <a:solidFill>
                  <a:schemeClr val="dk2"/>
                </a:solidFill>
              </a:rPr>
              <a:t> Auto-Regressive Integrated Moving Average</a:t>
            </a:r>
            <a:endParaRPr>
              <a:solidFill>
                <a:schemeClr val="dk2"/>
              </a:solidFill>
            </a:endParaRPr>
          </a:p>
          <a:p>
            <a:pPr indent="0" lvl="0" marL="0" rtl="0" algn="l">
              <a:spcBef>
                <a:spcPts val="1200"/>
              </a:spcBef>
              <a:spcAft>
                <a:spcPts val="0"/>
              </a:spcAft>
              <a:buNone/>
            </a:pPr>
            <a:r>
              <a:rPr lang="zh-CN">
                <a:solidFill>
                  <a:schemeClr val="dk2"/>
                </a:solidFill>
              </a:rPr>
              <a:t>It originally developed for economics applications. Their statistical properties, the implementation of the well-known Box–Jenkins methodology during model training process. </a:t>
            </a:r>
            <a:endParaRPr>
              <a:solidFill>
                <a:schemeClr val="dk2"/>
              </a:solidFill>
            </a:endParaRPr>
          </a:p>
          <a:p>
            <a:pPr indent="0" lvl="0" marL="0" rtl="0" algn="l">
              <a:spcBef>
                <a:spcPts val="1200"/>
              </a:spcBef>
              <a:spcAft>
                <a:spcPts val="0"/>
              </a:spcAft>
              <a:buNone/>
            </a:pPr>
            <a:r>
              <a:rPr lang="zh-CN">
                <a:solidFill>
                  <a:schemeClr val="dk2"/>
                </a:solidFill>
              </a:rPr>
              <a:t>Ability to implement various exponential smoothing models have all contributed to their popularity and widespread adoption</a:t>
            </a:r>
            <a:endParaRPr>
              <a:solidFill>
                <a:schemeClr val="dk2"/>
              </a:solidFill>
            </a:endParaRPr>
          </a:p>
          <a:p>
            <a:pPr indent="0" lvl="0" marL="0" rtl="0" algn="l">
              <a:spcBef>
                <a:spcPts val="1200"/>
              </a:spcBef>
              <a:spcAft>
                <a:spcPts val="1200"/>
              </a:spcAft>
              <a:buNone/>
            </a:pPr>
            <a:r>
              <a:rPr lang="zh-CN">
                <a:solidFill>
                  <a:schemeClr val="dk2"/>
                </a:solidFill>
              </a:rPr>
              <a:t>ARIMA models assume a linear correlation between the time-series values and attempt to exploit these linear dependencies in observations, in order to extract local patterns</a:t>
            </a:r>
            <a:endParaRPr>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HWASS</a:t>
            </a:r>
            <a:endParaRPr/>
          </a:p>
        </p:txBody>
      </p:sp>
      <p:sp>
        <p:nvSpPr>
          <p:cNvPr id="138" name="Google Shape;138;p21"/>
          <p:cNvSpPr txBox="1"/>
          <p:nvPr>
            <p:ph idx="1" type="body"/>
          </p:nvPr>
        </p:nvSpPr>
        <p:spPr>
          <a:xfrm>
            <a:off x="729450" y="2126375"/>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zh-CN">
                <a:solidFill>
                  <a:schemeClr val="dk2"/>
                </a:solidFill>
              </a:rPr>
              <a:t>AKA: Holt–Winters Additive Model; Exponential Smoothing with Additive Trend and Additive Seasonality</a:t>
            </a:r>
            <a:endParaRPr>
              <a:solidFill>
                <a:schemeClr val="dk2"/>
              </a:solidFill>
            </a:endParaRPr>
          </a:p>
          <a:p>
            <a:pPr indent="0" lvl="0" marL="0" rtl="0" algn="l">
              <a:spcBef>
                <a:spcPts val="1200"/>
              </a:spcBef>
              <a:spcAft>
                <a:spcPts val="0"/>
              </a:spcAft>
              <a:buNone/>
            </a:pPr>
            <a:r>
              <a:rPr lang="zh-CN">
                <a:solidFill>
                  <a:schemeClr val="dk2"/>
                </a:solidFill>
              </a:rPr>
              <a:t>The Holt–Winters additive model is an extension of Holt’s exponential smoothing, a time series forecasting method for univariate information.</a:t>
            </a:r>
            <a:endParaRPr>
              <a:solidFill>
                <a:schemeClr val="dk2"/>
              </a:solidFill>
            </a:endParaRPr>
          </a:p>
          <a:p>
            <a:pPr indent="0" lvl="0" marL="0" rtl="0" algn="l">
              <a:spcBef>
                <a:spcPts val="1200"/>
              </a:spcBef>
              <a:spcAft>
                <a:spcPts val="0"/>
              </a:spcAft>
              <a:buNone/>
            </a:pPr>
            <a:r>
              <a:rPr lang="zh-CN">
                <a:solidFill>
                  <a:schemeClr val="dk2"/>
                </a:solidFill>
              </a:rPr>
              <a:t>It is a simple yet powerful and widely used forecasting fucntion which it can cope with trend and seasonal variation</a:t>
            </a:r>
            <a:endParaRPr>
              <a:solidFill>
                <a:schemeClr val="dk2"/>
              </a:solidFill>
            </a:endParaRPr>
          </a:p>
          <a:p>
            <a:pPr indent="0" lvl="0" marL="0" rtl="0" algn="l">
              <a:spcBef>
                <a:spcPts val="1200"/>
              </a:spcBef>
              <a:spcAft>
                <a:spcPts val="1200"/>
              </a:spcAft>
              <a:buNone/>
            </a:pPr>
            <a:r>
              <a:rPr lang="zh-CN">
                <a:solidFill>
                  <a:schemeClr val="dk2"/>
                </a:solidFill>
              </a:rPr>
              <a:t>Exponential smoothing is the procedure of continuously revising a prediction after taking into account the more recent observations.</a:t>
            </a:r>
            <a:endParaRPr>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