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/>
    <p:restoredTop sz="73828"/>
  </p:normalViewPr>
  <p:slideViewPr>
    <p:cSldViewPr snapToGrid="0" snapToObjects="1">
      <p:cViewPr varScale="1">
        <p:scale>
          <a:sx n="82" d="100"/>
          <a:sy n="82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7621-1429-AB4F-A7B6-91B16D03F8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CEED-C10A-1E43-AFDE-0861C86F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dirty. All </a:t>
            </a:r>
            <a:r>
              <a:rPr lang="en-US" dirty="0" err="1"/>
              <a:t>lake_year</a:t>
            </a:r>
            <a:r>
              <a:rPr lang="en-US" dirty="0"/>
              <a:t> C &amp; N samples plotted, just to get a sense of the big picture. Twenty sets, next slide has 20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Pumpkin seed d13C – comparison organism d13C = values plotted</a:t>
            </a:r>
          </a:p>
          <a:p>
            <a:endParaRPr lang="en-US" dirty="0"/>
          </a:p>
          <a:p>
            <a:r>
              <a:rPr lang="en-US" dirty="0"/>
              <a:t>Each dot is a lake, so we can see how distributed the lakes are, behind the box plot. Quite a bit of variability that could be explored.</a:t>
            </a:r>
          </a:p>
          <a:p>
            <a:endParaRPr lang="en-US" dirty="0"/>
          </a:p>
          <a:p>
            <a:r>
              <a:rPr lang="en-US" dirty="0"/>
              <a:t>If the value is positive, the pumpkinseed is enriched relative to that prey item (pumpkinseed higher d13C value)</a:t>
            </a:r>
          </a:p>
          <a:p>
            <a:r>
              <a:rPr lang="en-US" dirty="0"/>
              <a:t>If the value is negative, the pumpkinseed is depleted relative to that prey item (pumpkinseed has a lower d13C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basic box plot of the results from lake by lake, littoral vs pelagic stable isotope mixing models, summarized by fish species. This is 17 of the </a:t>
            </a:r>
            <a:r>
              <a:rPr lang="en-US" dirty="0" err="1"/>
              <a:t>lake_year</a:t>
            </a:r>
            <a:r>
              <a:rPr lang="en-US" dirty="0"/>
              <a:t> sampling events; only the lakes that had both snails and zooplankton. </a:t>
            </a:r>
          </a:p>
          <a:p>
            <a:endParaRPr lang="en-US" dirty="0"/>
          </a:p>
          <a:p>
            <a:r>
              <a:rPr lang="en-US" dirty="0"/>
              <a:t>Details about the mixing models: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results were not corrected for over or under-estimated fish or endmembers, hence the &lt;0 and &gt;1 values.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“Snails” includes all snails captured from a lake, so if there was more than one type of snail (or </a:t>
            </a:r>
            <a:r>
              <a:rPr lang="en-US" dirty="0" err="1"/>
              <a:t>zoop</a:t>
            </a:r>
            <a:r>
              <a:rPr lang="en-US" dirty="0"/>
              <a:t>) then I took the mean. Alternatively, I could always choose the most enriched and depleted endmembers if more than one value is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 to complement the boxplot. Similar info, just an alternative way to look at the littoral-pelagic mixing model results it that lets compare species.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comparison of all available samples for which we have both C &amp; N isotope data and As data, from the sheet that Erin shared. Circle size reflects the arsenic concentration in ug/g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lakes, only useful if on large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0B83-046E-034A-8A8F-782AEA4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total As µg/g &amp; stable isotopes</a:t>
            </a:r>
          </a:p>
        </p:txBody>
      </p:sp>
      <p:pic>
        <p:nvPicPr>
          <p:cNvPr id="5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3E5BC94-440D-5A4E-8E0E-19AA5658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49671"/>
            <a:ext cx="10347215" cy="6208329"/>
          </a:xfrm>
        </p:spPr>
      </p:pic>
    </p:spTree>
    <p:extLst>
      <p:ext uri="{BB962C8B-B14F-4D97-AF65-F5344CB8AC3E}">
        <p14:creationId xmlns:p14="http://schemas.microsoft.com/office/powerpoint/2010/main" val="42210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0728-1FB6-C042-A84F-2CE4757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405543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66B54A2-BD54-CD49-AB9D-C3BB9743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different lakes</a:t>
            </a:r>
          </a:p>
          <a:p>
            <a:r>
              <a:rPr lang="en-US" dirty="0"/>
              <a:t>9 have &gt;1 sampling event (Pine = 6, Wilderness = 3)</a:t>
            </a:r>
          </a:p>
          <a:p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CCF8AD93-AA14-9946-BF3A-05DB5377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8DF48184-31BE-AC43-9FE6-F4B44996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a mixing model to ID pumpkinseed invertebrate diet?  Short answer, not cleanly.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Pumpkinseed consume a wide variety of prey. C &amp; N mixing models can only estimate from 3 sources.</a:t>
            </a:r>
          </a:p>
          <a:p>
            <a:r>
              <a:rPr lang="en-US" dirty="0"/>
              <a:t>Not clear on a universal (i.e., works for all 40 lakes) clumping of prey into three meaningful categories/pools.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test trends of pumpkin seed relative to particular resources.</a:t>
            </a:r>
          </a:p>
          <a:p>
            <a:r>
              <a:rPr lang="en-US" dirty="0"/>
              <a:t>We can examine littoral vs pelagic reliance.</a:t>
            </a:r>
          </a:p>
          <a:p>
            <a:r>
              <a:rPr lang="en-US" dirty="0"/>
              <a:t>We can try three source mixing models for a species if we are willing to lose information and the items are adequately spread apart. For example, top three prey items for pumpkinseed, then go from there?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83" y="0"/>
            <a:ext cx="6167034" cy="867905"/>
          </a:xfrm>
        </p:spPr>
        <p:txBody>
          <a:bodyPr>
            <a:normAutofit/>
          </a:bodyPr>
          <a:lstStyle/>
          <a:p>
            <a:r>
              <a:rPr lang="en-US" dirty="0"/>
              <a:t>pelagic-littoral reliance</a:t>
            </a: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B742834-22EB-7B46-8D61-A0AFCC24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420" y="745761"/>
            <a:ext cx="10187065" cy="6112239"/>
          </a:xfrm>
        </p:spPr>
      </p:pic>
    </p:spTree>
    <p:extLst>
      <p:ext uri="{BB962C8B-B14F-4D97-AF65-F5344CB8AC3E}">
        <p14:creationId xmlns:p14="http://schemas.microsoft.com/office/powerpoint/2010/main" val="17455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905"/>
          </a:xfrm>
        </p:spPr>
        <p:txBody>
          <a:bodyPr/>
          <a:lstStyle/>
          <a:p>
            <a:r>
              <a:rPr lang="en-US" dirty="0"/>
              <a:t>Looking at simple – pelagic vs littoral reliance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2CA780-591E-2340-900F-928A7545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549" y="832259"/>
            <a:ext cx="10042902" cy="6025741"/>
          </a:xfrm>
        </p:spPr>
      </p:pic>
    </p:spTree>
    <p:extLst>
      <p:ext uri="{BB962C8B-B14F-4D97-AF65-F5344CB8AC3E}">
        <p14:creationId xmlns:p14="http://schemas.microsoft.com/office/powerpoint/2010/main" val="31480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577</Words>
  <Application>Microsoft Macintosh PowerPoint</Application>
  <PresentationFormat>Widescreen</PresentationFormat>
  <Paragraphs>74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Lowland WA lakes food webs</vt:lpstr>
      <vt:lpstr>Data overview</vt:lpstr>
      <vt:lpstr>PowerPoint Presentation</vt:lpstr>
      <vt:lpstr>PowerPoint Presentation</vt:lpstr>
      <vt:lpstr>Pumpkinseed (Lepomis gibbosus) was the most commonly captured species</vt:lpstr>
      <vt:lpstr>Can we do a mixing model to ID pumpkinseed invertebrate diet?  Short answer, not cleanly.</vt:lpstr>
      <vt:lpstr>PowerPoint Presentation</vt:lpstr>
      <vt:lpstr>pelagic-littoral reliance</vt:lpstr>
      <vt:lpstr>Looking at simple – pelagic vs littoral reliance</vt:lpstr>
      <vt:lpstr>Combined total As µg/g &amp; stable isotopes</vt:lpstr>
      <vt:lpstr>Extra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21</cp:revision>
  <dcterms:created xsi:type="dcterms:W3CDTF">2021-05-13T23:09:04Z</dcterms:created>
  <dcterms:modified xsi:type="dcterms:W3CDTF">2021-05-18T03:17:09Z</dcterms:modified>
</cp:coreProperties>
</file>