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0"/>
    <p:restoredTop sz="73828"/>
  </p:normalViewPr>
  <p:slideViewPr>
    <p:cSldViewPr snapToGrid="0" snapToObjects="1">
      <p:cViewPr varScale="1">
        <p:scale>
          <a:sx n="82" d="100"/>
          <a:sy n="82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67621-1429-AB4F-A7B6-91B16D03F8B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0CEED-C10A-1E43-AFDE-0861C86F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2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8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Pumpkin seed d13C – comparison organism d13C.</a:t>
            </a:r>
          </a:p>
          <a:p>
            <a:endParaRPr lang="en-US" dirty="0"/>
          </a:p>
          <a:p>
            <a:r>
              <a:rPr lang="en-US" dirty="0"/>
              <a:t>If the value is positive, the pumpkinseed is enriched relative to that prey item (pumpkinseed higher d13C value)</a:t>
            </a:r>
          </a:p>
          <a:p>
            <a:r>
              <a:rPr lang="en-US" dirty="0"/>
              <a:t>If the value is negative, the pumpkinseed is depleted relative to that prey item (pumpkinseed has a lower d13C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8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 plot to complements the boxplot, just to see how different species compare.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6A0E-1300-C642-9542-726A4DC02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05632-42E2-7940-98A9-3134A1676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22CD-1184-5245-8AB9-28B5752C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5C28-9EAF-AE47-A8B3-A4DA6B06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8A20-E708-3C4D-9CC9-996B2647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A01F-39B5-0D45-9442-368E0AB8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0715-0393-DA45-80A5-60F997737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711A-80A6-C14E-9DE4-83DD28B6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4913-447F-404E-96BB-ED63699A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8377-BE92-794C-8752-C866B205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B3830-5B84-F940-921F-51EFE8B6F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67443-C851-E847-BFCE-A9599DB8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82CFE-8407-1C47-AFF8-2879477B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C0975-A1CC-7D47-9454-830F75B5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A5F5-DA62-054C-953D-20CEFF2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628B-2C5C-DF4B-A8AB-680BA344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1EC5-6FC1-5D4A-ADB5-6D11B657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A614-0F02-BF42-914A-F335073F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5CC80-2B16-CC44-A068-136E83C8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E178-F00F-874B-A08C-73EA74CC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4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9882-6B93-1343-8774-AA080D0F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17834-BD7E-2C45-B731-C9EDBFDE8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1249-C075-7944-9BB5-DE1B622B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BFFB-D4EB-E040-AA08-E5D70A8F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D763-4B8C-2248-A5D8-C42BD1E7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4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00A9-A8E9-6844-8BD5-C80A008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4988-212C-444D-AE43-F4A879A97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8D91-E6FF-C544-8ABE-7B492719E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C98CE-ECAA-C94B-A0FB-AA88C991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3E543-E9C1-504E-BF5B-5B679F7F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48A5B-B920-2344-B577-C96D45D1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EC89-E455-EF4D-A72F-65A0ECE8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FF304-BD14-F149-9871-03911FDA8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ECB42-2388-2B4F-B298-F2368A2AD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57669-A614-B242-9066-24744D414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3BDDF-094B-4C4B-A75B-3930AB951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3A80F-31E4-DB4B-BBE8-C21E0EB9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C15FA-93B4-4040-AB93-C20FA4CD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2B9FF-B425-464C-A71C-248F6CCF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8C41-AB26-0C4B-AEFF-95817BA6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26FE7-82BE-F24F-967E-279C6BA2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96591-CD0D-6F46-B4F9-DDE6B0FD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42BE8-FF4E-B145-9801-FE28DA5C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6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7EBBE-1B40-6545-9C83-EDD9522A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6AC06-E246-CC4A-9220-E4574982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77CC7-65B2-424E-810E-A7119DA4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18E5-FBA3-C945-92FA-F7E424DD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DE7E-0070-CD44-80C7-9C44B4FC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9F430-C6C4-F049-8215-15867132B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88523-9DA1-154F-8C11-356BE464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199BD-F8D1-6E4F-B35E-9BB6ECEB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4F8A-25F4-E44B-8FB8-F6A092CD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5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484-E947-5C4E-A2BA-58BADBFA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56F5C-0C91-A94D-AE9C-98FD7CE88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B0E31-610C-204E-813D-EC768D7B4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0FE0-9536-FA42-B6E5-26B119F1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A629B-C0A9-0E4B-988C-9110BB88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856A-AC41-D143-AE08-191B3456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4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E3F65-5A93-C749-8113-6EF49DA4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F42D4-7966-E948-B2C7-C89D76AE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E90B-FAEC-4740-A807-6CE4136D9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3D8C-3995-524E-8522-48298C086652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7160-8699-CF47-9EDA-41AE2574C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EE59-1736-B94D-A860-851551A4A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2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E15A-CC99-3B4F-A306-44C1F7BE0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Lowland WA lakes food webs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C0617-DB8D-EA43-91E0-0389C1FCF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Touch base with Julian</a:t>
            </a:r>
          </a:p>
          <a:p>
            <a:r>
              <a:rPr lang="en-US" dirty="0"/>
              <a:t>5/18/2021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7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F0B9-60E1-944D-95D3-5238D80E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DACA-0AAA-D648-BC2A-710AB2A2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27 different lakes</a:t>
            </a:r>
          </a:p>
          <a:p>
            <a:r>
              <a:rPr lang="en-US" dirty="0"/>
              <a:t>9 have &gt;1 sampling event (Pine = 6, Wilderness = 3)</a:t>
            </a:r>
          </a:p>
          <a:p>
            <a:r>
              <a:rPr lang="en-US" dirty="0"/>
              <a:t>Excluding Pine 2013, there are 40 unique </a:t>
            </a:r>
            <a:r>
              <a:rPr lang="en-US" dirty="0" err="1"/>
              <a:t>lake_year</a:t>
            </a:r>
            <a:r>
              <a:rPr lang="en-US" dirty="0"/>
              <a:t> events.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4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 with low confidence">
            <a:extLst>
              <a:ext uri="{FF2B5EF4-FFF2-40B4-BE49-F238E27FC236}">
                <a16:creationId xmlns:a16="http://schemas.microsoft.com/office/drawing/2014/main" id="{3AFA698F-AB12-3A45-A916-442035649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4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13A4C0AA-36ED-A740-A90F-13C57C970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0" y="417095"/>
            <a:ext cx="12063662" cy="60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8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63B1-461C-E542-952A-C436DB28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Pumpkinseed (</a:t>
            </a:r>
            <a:r>
              <a:rPr lang="en-US" i="1" dirty="0"/>
              <a:t>Lepomis gibbosus</a:t>
            </a:r>
            <a:r>
              <a:rPr lang="en-US" dirty="0"/>
              <a:t>) was the most commonly captured species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99C95A-F5E0-E447-A5B6-20034FED6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786255"/>
              </p:ext>
            </p:extLst>
          </p:nvPr>
        </p:nvGraphicFramePr>
        <p:xfrm>
          <a:off x="838200" y="1825625"/>
          <a:ext cx="3414823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1447">
                  <a:extLst>
                    <a:ext uri="{9D8B030D-6E8A-4147-A177-3AD203B41FA5}">
                      <a16:colId xmlns:a16="http://schemas.microsoft.com/office/drawing/2014/main" val="125549892"/>
                    </a:ext>
                  </a:extLst>
                </a:gridCol>
                <a:gridCol w="1233376">
                  <a:extLst>
                    <a:ext uri="{9D8B030D-6E8A-4147-A177-3AD203B41FA5}">
                      <a16:colId xmlns:a16="http://schemas.microsoft.com/office/drawing/2014/main" val="111424138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Lepomis gibbosus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76017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Micropterus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salmoides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45555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Perca flavescens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05382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Oncorhynchus mykiss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75499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Cottidae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0268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Ambloplites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rupestris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94422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Ameiurus nebulosus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25258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Micropterus salmoides juv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02979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Oncorhynchus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clarkii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88774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Oncorhynchus nerka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24170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Pomoxis nigromaculatus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2658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Ptychocheilus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oregonensis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43848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Lepomis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cyanellus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86362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Lepomis macrochirus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0865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Micropterus dolomieu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87273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Micropterus salmoides adu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43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97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7A0E-B0B2-944A-B629-83CC52E7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do a mixing model to ID pumpkinseed invertebrate diet?  Short answer is not cleanly.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E81A-432B-F447-B155-AE4418E45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AFED1-5A57-FD4E-A1C2-3A94CB1DCC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Pumpkinseed eat a wide variety of things, C &amp; N mixing models can only estimate from 3 sources.</a:t>
            </a:r>
          </a:p>
          <a:p>
            <a:r>
              <a:rPr lang="en-US" dirty="0"/>
              <a:t>Not clear on a universal (</a:t>
            </a:r>
            <a:r>
              <a:rPr lang="en-US" dirty="0" err="1"/>
              <a:t>ie</a:t>
            </a:r>
            <a:r>
              <a:rPr lang="en-US" dirty="0"/>
              <a:t>, works for all 40 lakes) clumping of prey into three meaningful categories/pools.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D924D-27A1-1A41-A8B6-164C66BA7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00D6A-68D8-0244-88F5-A76AC31890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can test trends of pumpkin seed relative to resources</a:t>
            </a:r>
          </a:p>
          <a:p>
            <a:r>
              <a:rPr lang="en-US" dirty="0"/>
              <a:t>We can examine littoral vs pelagic</a:t>
            </a:r>
          </a:p>
          <a:p>
            <a:r>
              <a:rPr lang="en-US" dirty="0"/>
              <a:t>We can try three source mixing models for a species if willing to lose a lot of information. For example, top three prey items for pumpkinseed, then go from there?</a:t>
            </a:r>
          </a:p>
        </p:txBody>
      </p:sp>
    </p:spTree>
    <p:extLst>
      <p:ext uri="{BB962C8B-B14F-4D97-AF65-F5344CB8AC3E}">
        <p14:creationId xmlns:p14="http://schemas.microsoft.com/office/powerpoint/2010/main" val="178474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352198A-B407-D142-9471-6E7A345FE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90" y="41204"/>
            <a:ext cx="11389680" cy="68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1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BC7E-49D2-B646-9F1B-EBC1B001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6167034" cy="867905"/>
          </a:xfrm>
        </p:spPr>
        <p:txBody>
          <a:bodyPr/>
          <a:lstStyle/>
          <a:p>
            <a:r>
              <a:rPr lang="en-US" dirty="0"/>
              <a:t>Pelagic vs littoral reliance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CA2E4CF1-05F5-694A-B33A-678ACFEAC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8868" y="712553"/>
            <a:ext cx="9794929" cy="5876957"/>
          </a:xfrm>
        </p:spPr>
      </p:pic>
    </p:spTree>
    <p:extLst>
      <p:ext uri="{BB962C8B-B14F-4D97-AF65-F5344CB8AC3E}">
        <p14:creationId xmlns:p14="http://schemas.microsoft.com/office/powerpoint/2010/main" val="174559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BC7E-49D2-B646-9F1B-EBC1B001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7905"/>
          </a:xfrm>
        </p:spPr>
        <p:txBody>
          <a:bodyPr/>
          <a:lstStyle/>
          <a:p>
            <a:r>
              <a:rPr lang="en-US" dirty="0"/>
              <a:t>Looking at simple – pelagic vs littoral reliance</a:t>
            </a:r>
          </a:p>
        </p:txBody>
      </p:sp>
      <p:pic>
        <p:nvPicPr>
          <p:cNvPr id="7" name="Content Placeholder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BD2CA780-591E-2340-900F-928A75452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4549" y="832259"/>
            <a:ext cx="10042902" cy="6025741"/>
          </a:xfrm>
        </p:spPr>
      </p:pic>
    </p:spTree>
    <p:extLst>
      <p:ext uri="{BB962C8B-B14F-4D97-AF65-F5344CB8AC3E}">
        <p14:creationId xmlns:p14="http://schemas.microsoft.com/office/powerpoint/2010/main" val="31480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304</Words>
  <Application>Microsoft Macintosh PowerPoint</Application>
  <PresentationFormat>Widescreen</PresentationFormat>
  <Paragraphs>61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Lowland WA lakes food webs</vt:lpstr>
      <vt:lpstr>Data overview</vt:lpstr>
      <vt:lpstr>PowerPoint Presentation</vt:lpstr>
      <vt:lpstr>PowerPoint Presentation</vt:lpstr>
      <vt:lpstr>Pumpkinseed (Lepomis gibbosus) was the most commonly captured species</vt:lpstr>
      <vt:lpstr>Can we do a mixing model to ID pumpkinseed invertebrate diet?  Short answer is not cleanly.</vt:lpstr>
      <vt:lpstr>PowerPoint Presentation</vt:lpstr>
      <vt:lpstr>Pelagic vs littoral reliance</vt:lpstr>
      <vt:lpstr>Looking at simple – pelagic vs littoral reliance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Lowland WA lakes food webs</dc:title>
  <dc:creator>Rebekah R. Stiling</dc:creator>
  <cp:lastModifiedBy>Rebekah R. Stiling</cp:lastModifiedBy>
  <cp:revision>12</cp:revision>
  <dcterms:created xsi:type="dcterms:W3CDTF">2021-05-13T23:09:04Z</dcterms:created>
  <dcterms:modified xsi:type="dcterms:W3CDTF">2021-05-18T00:15:28Z</dcterms:modified>
</cp:coreProperties>
</file>