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888"/>
  </p:normalViewPr>
  <p:slideViewPr>
    <p:cSldViewPr snapToGrid="0" snapToObjects="1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1C07-C1BC-C643-8813-8D9CC7D2677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C507-9E81-2D4D-80FF-0A1FC00F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Pumpkin seed d13C – comparison organism d13C = values plotted</a:t>
            </a:r>
          </a:p>
          <a:p>
            <a:endParaRPr lang="en-US" dirty="0"/>
          </a:p>
          <a:p>
            <a:r>
              <a:rPr lang="en-US" dirty="0"/>
              <a:t>Each dot is a lake, so we can see how distributed the lakes are, behind the box plot. Quite a bit of variability that could be explored.</a:t>
            </a:r>
          </a:p>
          <a:p>
            <a:endParaRPr lang="en-US" dirty="0"/>
          </a:p>
          <a:p>
            <a:r>
              <a:rPr lang="en-US" dirty="0"/>
              <a:t>If the value is positive, the pumpkinseed is enriched relative to that prey item (pumpkinseed higher d13C value)</a:t>
            </a:r>
          </a:p>
          <a:p>
            <a:r>
              <a:rPr lang="en-US" dirty="0"/>
              <a:t>If the value is negative, the pumpkinseed is depleted relative to that prey item (pumpkinseed has a lower d13C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basic box plot of the results from lake by lake, littoral vs pelagic stable isotope mixing models, summarized by fish species. </a:t>
            </a:r>
          </a:p>
          <a:p>
            <a:r>
              <a:rPr lang="en-US" dirty="0"/>
              <a:t>NOTE::  This is 13 of the </a:t>
            </a:r>
            <a:r>
              <a:rPr lang="en-US" dirty="0" err="1"/>
              <a:t>lake_year</a:t>
            </a:r>
            <a:r>
              <a:rPr lang="en-US" dirty="0"/>
              <a:t> sampling events; *only the lakes that had both snails and zooplankton*</a:t>
            </a:r>
          </a:p>
          <a:p>
            <a:endParaRPr lang="en-US" dirty="0"/>
          </a:p>
          <a:p>
            <a:r>
              <a:rPr lang="en-US" dirty="0"/>
              <a:t>Details about the mixing models: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results were not corrected for over or under-estimated fish or endmembers, hence the &lt;0 and &gt;1 values.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“Snails” includes all snails captured from a lake, so if there was more than one type of snail (or </a:t>
            </a:r>
            <a:r>
              <a:rPr lang="en-US" dirty="0" err="1"/>
              <a:t>zoop</a:t>
            </a:r>
            <a:r>
              <a:rPr lang="en-US" dirty="0"/>
              <a:t>) then I took the mean. Alternatively, I could always choose the most enriched and depleted endmembers if more than one value is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plot to complement the boxplot. Similar info, just an alternative way to look at the littoral-pelagic mixing model results it that lets compare species.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comparison of all available samples for which we have both C &amp; N isotope data and As data, from the sheet that Erin shared. Circle size reflects the arsenic concentration in ug/g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CEED-C10A-1E43-AFDE-0861C86F1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BD2A-B31A-6E46-8DF3-F2D02EE3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56280-03A6-5742-98AE-1C19FE3B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8C7C-21F5-DE47-AC96-AEBEB04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724D-CF3D-9B49-B224-F00B66C1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EBA5-D862-E04C-9032-1A6E6BFC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EDAE-32C0-DE47-82A6-505A4CBD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9F52-6502-804D-98F1-A9EB00CC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CC6D-81F4-F241-BD57-CC96DED0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EF33-A743-BC4C-8B1B-AA430F11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4302-D596-2B42-8CF3-2BF10DBD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C6CAD-6EF1-E247-A6FA-CFCC8E04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D6BEB-4C12-1E42-87CB-68BD33F6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ABF6-BC9A-D84A-912C-B8DEE4E6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2336-E644-4644-B84A-F1B22DCC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1AE26-91B2-624D-AD83-2D4F3B28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D7C0-0657-BC41-91E3-5E6C83D1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1B8F-5550-E14B-BA8A-7CD0A77A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0562-E183-C947-AF95-5143584B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461B-9182-9F4B-AFDD-7776A63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9EFB-E7C6-7145-9785-94D63B8E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8357-ED47-F847-BCA7-CDDFF4A5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062A2-9231-D448-9886-0DC6B070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ACE9-500F-7F48-93FB-8FD4ABC2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CA73-33A7-D14B-A8BF-ED3F0A91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241A-FB0F-E643-85F7-CABE053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3D8D-211B-7B41-92B8-5370B876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97B2-7933-E241-8606-EA4BA7791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118BF-BD0F-8F4D-8E4B-140EE6C5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A86C-C2A2-834E-8C52-098C5651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0C7E-0712-C342-9746-454BDDD4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17926-1EFA-3A40-9B3D-634EA4C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CE28-6468-1247-B7F6-52CA8426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EEE9-D3F9-C445-8E5F-447B6C3D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CB96-97BD-1F45-9704-4BB2C7E3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90E91-0287-CA4A-9D47-BC6BFFE8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5D679-795E-FF46-A1DD-F95A7A2C1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F88B1-C16A-9148-B43E-9F0FCB9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A9C4C-E141-4649-86D9-2CCDC89E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0846F-6132-B74F-8362-7324596C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B600-1AB5-0C45-ABE7-913C1BF0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563EB-E115-D04B-8421-B69D673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DE01F-F5C3-5740-86F0-09430BAB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DA215-55AB-3246-9CCB-6D829C2D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D29A-5CE2-804C-95E5-1AE66D6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3A44C-7123-774E-8A20-8BD678BA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91FA6-31C9-7B49-89CD-9E02D42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2A1-06E0-2343-8A02-32A29BB8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E770-37B5-0541-ABAB-703729B4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9E1D-1F9B-664D-B7D0-863B36E0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1CAA-9F0C-B841-805B-8056074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A1E4-0B83-DE47-B307-E67E425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02F98-9EE3-E34D-9CB2-B2DCDA42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2B7-037C-EE43-A851-101AC808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78994-201F-C743-ABD8-396CD1698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DBA9-052A-1B42-A843-DB56299B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64C52-9D85-E042-83F2-C2010339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E10C-7016-1A4E-902C-67DA563E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6D04-01F4-DA42-BD04-94F18175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DFBC0-B9FF-7A43-AA04-E07C999A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A503B-62C7-5541-9CDC-AC32D391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53D0-445A-6048-8EF5-D2CA8072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98F9-24AC-EA47-B56E-E18F321D1342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6768-393C-F34A-A31A-7291F444F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2236-9A26-E04E-8C80-AE3A3CDAA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7465-D47C-944E-8DE4-CEEF7CF0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D839-6BD2-DF4F-B854-3A79A8794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 up with Erin and Jim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9CBD-7C27-5948-93F0-F30F47CE0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5, 2021</a:t>
            </a:r>
          </a:p>
        </p:txBody>
      </p:sp>
    </p:spTree>
    <p:extLst>
      <p:ext uri="{BB962C8B-B14F-4D97-AF65-F5344CB8AC3E}">
        <p14:creationId xmlns:p14="http://schemas.microsoft.com/office/powerpoint/2010/main" val="128397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30332CB8-877F-1741-A2F3-E98B02AC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83" y="0"/>
            <a:ext cx="6167034" cy="867905"/>
          </a:xfrm>
        </p:spPr>
        <p:txBody>
          <a:bodyPr>
            <a:normAutofit/>
          </a:bodyPr>
          <a:lstStyle/>
          <a:p>
            <a:r>
              <a:rPr lang="en-US" dirty="0"/>
              <a:t>pelagic-littoral reliance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335BAA-F7E1-2344-8D3F-A4DD4807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238" y="798036"/>
            <a:ext cx="10101262" cy="6060757"/>
          </a:xfrm>
        </p:spPr>
      </p:pic>
    </p:spTree>
    <p:extLst>
      <p:ext uri="{BB962C8B-B14F-4D97-AF65-F5344CB8AC3E}">
        <p14:creationId xmlns:p14="http://schemas.microsoft.com/office/powerpoint/2010/main" val="174559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BC7E-49D2-B646-9F1B-EBC1B00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905"/>
          </a:xfrm>
        </p:spPr>
        <p:txBody>
          <a:bodyPr/>
          <a:lstStyle/>
          <a:p>
            <a:r>
              <a:rPr lang="en-US" dirty="0"/>
              <a:t>Looking at simple – pelagic vs littoral reliance</a:t>
            </a:r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0A8AFC7A-DD28-AA49-ADD2-7B03C1DEA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846614"/>
            <a:ext cx="9864777" cy="5918866"/>
          </a:xfrm>
        </p:spPr>
      </p:pic>
    </p:spTree>
    <p:extLst>
      <p:ext uri="{BB962C8B-B14F-4D97-AF65-F5344CB8AC3E}">
        <p14:creationId xmlns:p14="http://schemas.microsoft.com/office/powerpoint/2010/main" val="31480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0B83-046E-034A-8A8F-782AEA4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total As µg/g &amp; stable isotopes</a:t>
            </a:r>
          </a:p>
        </p:txBody>
      </p:sp>
      <p:pic>
        <p:nvPicPr>
          <p:cNvPr id="5" name="Content Placeholder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3E5BC94-440D-5A4E-8E0E-19AA5658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649671"/>
            <a:ext cx="10347215" cy="6208329"/>
          </a:xfrm>
        </p:spPr>
      </p:pic>
    </p:spTree>
    <p:extLst>
      <p:ext uri="{BB962C8B-B14F-4D97-AF65-F5344CB8AC3E}">
        <p14:creationId xmlns:p14="http://schemas.microsoft.com/office/powerpoint/2010/main" val="422101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314</Words>
  <Application>Microsoft Macintosh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Tag up with Erin and Jim</vt:lpstr>
      <vt:lpstr>PowerPoint Presentation</vt:lpstr>
      <vt:lpstr>PowerPoint Presentation</vt:lpstr>
      <vt:lpstr>pelagic-littoral reliance</vt:lpstr>
      <vt:lpstr>Looking at simple – pelagic vs littoral reliance</vt:lpstr>
      <vt:lpstr>Combined total As µg/g &amp; stable isotopes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R. Stiling</dc:creator>
  <cp:lastModifiedBy>Rebekah R. Stiling</cp:lastModifiedBy>
  <cp:revision>4</cp:revision>
  <dcterms:created xsi:type="dcterms:W3CDTF">2021-05-21T20:07:07Z</dcterms:created>
  <dcterms:modified xsi:type="dcterms:W3CDTF">2021-05-21T20:56:19Z</dcterms:modified>
</cp:coreProperties>
</file>