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1" r:id="rId4"/>
    <p:sldId id="262" r:id="rId5"/>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584" y="-7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C774D6-25CE-42A7-A0A1-A63516BE131D}" type="datetimeFigureOut">
              <a:rPr lang="en-GB" smtClean="0"/>
              <a:t>19/07/2016</a:t>
            </a:fld>
            <a:endParaRPr lang="en-GB"/>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27AE0-ED14-43E0-8DED-CEF397E97FAE}" type="slidenum">
              <a:rPr lang="en-GB" smtClean="0"/>
              <a:t>‹#›</a:t>
            </a:fld>
            <a:endParaRPr lang="en-GB"/>
          </a:p>
        </p:txBody>
      </p:sp>
    </p:spTree>
    <p:extLst>
      <p:ext uri="{BB962C8B-B14F-4D97-AF65-F5344CB8AC3E}">
        <p14:creationId xmlns:p14="http://schemas.microsoft.com/office/powerpoint/2010/main" val="133172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327AE0-ED14-43E0-8DED-CEF397E97FAE}" type="slidenum">
              <a:rPr lang="en-GB" smtClean="0"/>
              <a:t>2</a:t>
            </a:fld>
            <a:endParaRPr lang="en-GB"/>
          </a:p>
        </p:txBody>
      </p:sp>
    </p:spTree>
    <p:extLst>
      <p:ext uri="{BB962C8B-B14F-4D97-AF65-F5344CB8AC3E}">
        <p14:creationId xmlns:p14="http://schemas.microsoft.com/office/powerpoint/2010/main" val="81322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327AE0-ED14-43E0-8DED-CEF397E97FAE}" type="slidenum">
              <a:rPr lang="en-GB" smtClean="0"/>
              <a:t>3</a:t>
            </a:fld>
            <a:endParaRPr lang="en-GB"/>
          </a:p>
        </p:txBody>
      </p:sp>
    </p:spTree>
    <p:extLst>
      <p:ext uri="{BB962C8B-B14F-4D97-AF65-F5344CB8AC3E}">
        <p14:creationId xmlns:p14="http://schemas.microsoft.com/office/powerpoint/2010/main" val="81322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CEF347E-056B-4FBD-8316-C7652865E376}" type="datetimeFigureOut">
              <a:rPr lang="en-GB" smtClean="0"/>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122816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EF347E-056B-4FBD-8316-C7652865E376}" type="datetimeFigureOut">
              <a:rPr lang="en-GB" smtClean="0"/>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163844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EF347E-056B-4FBD-8316-C7652865E376}" type="datetimeFigureOut">
              <a:rPr lang="en-GB" smtClean="0"/>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319341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EF347E-056B-4FBD-8316-C7652865E376}" type="datetimeFigureOut">
              <a:rPr lang="en-GB" smtClean="0"/>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204281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F347E-056B-4FBD-8316-C7652865E376}" type="datetimeFigureOut">
              <a:rPr lang="en-GB" smtClean="0"/>
              <a:t>19/07/2016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192958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CEF347E-056B-4FBD-8316-C7652865E376}" type="datetimeFigureOut">
              <a:rPr lang="en-GB" smtClean="0"/>
              <a:t>19/07/2016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395926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CEF347E-056B-4FBD-8316-C7652865E376}" type="datetimeFigureOut">
              <a:rPr lang="en-GB" smtClean="0"/>
              <a:t>19/07/2016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17607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CEF347E-056B-4FBD-8316-C7652865E376}" type="datetimeFigureOut">
              <a:rPr lang="en-GB" smtClean="0"/>
              <a:t>19/07/2016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62925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F347E-056B-4FBD-8316-C7652865E376}" type="datetimeFigureOut">
              <a:rPr lang="en-GB" smtClean="0"/>
              <a:t>19/07/2016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231410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F347E-056B-4FBD-8316-C7652865E376}" type="datetimeFigureOut">
              <a:rPr lang="en-GB" smtClean="0"/>
              <a:t>19/07/2016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354460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F347E-056B-4FBD-8316-C7652865E376}" type="datetimeFigureOut">
              <a:rPr lang="en-GB" smtClean="0"/>
              <a:t>19/07/2016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9D9C3-39C4-4673-8001-546597F35592}" type="slidenum">
              <a:rPr lang="en-GB" smtClean="0"/>
              <a:t>‹#›</a:t>
            </a:fld>
            <a:endParaRPr lang="en-GB"/>
          </a:p>
        </p:txBody>
      </p:sp>
    </p:spTree>
    <p:extLst>
      <p:ext uri="{BB962C8B-B14F-4D97-AF65-F5344CB8AC3E}">
        <p14:creationId xmlns:p14="http://schemas.microsoft.com/office/powerpoint/2010/main" val="83091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1CEF347E-056B-4FBD-8316-C7652865E376}" type="datetimeFigureOut">
              <a:rPr lang="en-GB" smtClean="0"/>
              <a:t>19/07/2016</a:t>
            </a:fld>
            <a:endParaRPr lang="en-GB"/>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4D69D9C3-39C4-4673-8001-546597F35592}" type="slidenum">
              <a:rPr lang="en-GB" smtClean="0"/>
              <a:t>‹#›</a:t>
            </a:fld>
            <a:endParaRPr lang="en-GB"/>
          </a:p>
        </p:txBody>
      </p:sp>
    </p:spTree>
    <p:extLst>
      <p:ext uri="{BB962C8B-B14F-4D97-AF65-F5344CB8AC3E}">
        <p14:creationId xmlns:p14="http://schemas.microsoft.com/office/powerpoint/2010/main" val="1484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rippleosi.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649" y="1136576"/>
            <a:ext cx="6336703" cy="8617744"/>
          </a:xfrm>
          <a:prstGeom prst="rect">
            <a:avLst/>
          </a:prstGeom>
          <a:noFill/>
        </p:spPr>
        <p:txBody>
          <a:bodyPr wrap="square" rtlCol="0">
            <a:spAutoFit/>
          </a:bodyPr>
          <a:lstStyle/>
          <a:p>
            <a:r>
              <a:rPr lang="en-GB" b="1" dirty="0" smtClean="0"/>
              <a:t>Adult Social Care Message Service (ASCMS) </a:t>
            </a:r>
          </a:p>
          <a:p>
            <a:r>
              <a:rPr lang="en-GB" b="1" dirty="0" smtClean="0"/>
              <a:t>Client Requirements</a:t>
            </a:r>
          </a:p>
          <a:p>
            <a:endParaRPr lang="en-GB" sz="1400" dirty="0" smtClean="0"/>
          </a:p>
          <a:p>
            <a:r>
              <a:rPr lang="en-GB" sz="1400" b="1" dirty="0" smtClean="0"/>
              <a:t>Version	</a:t>
            </a:r>
            <a:r>
              <a:rPr lang="en-GB" sz="1400" b="1" dirty="0" smtClean="0"/>
              <a:t>v1</a:t>
            </a:r>
            <a:endParaRPr lang="en-GB" sz="1400" b="1" dirty="0" smtClean="0"/>
          </a:p>
          <a:p>
            <a:r>
              <a:rPr lang="en-GB" sz="1400" b="1" dirty="0" smtClean="0"/>
              <a:t>Date	</a:t>
            </a:r>
            <a:r>
              <a:rPr lang="en-GB" sz="1400" b="1" dirty="0" smtClean="0"/>
              <a:t>19</a:t>
            </a:r>
            <a:r>
              <a:rPr lang="en-GB" sz="1400" b="1" baseline="30000" dirty="0" smtClean="0"/>
              <a:t>th</a:t>
            </a:r>
            <a:r>
              <a:rPr lang="en-GB" sz="1400" b="1" dirty="0" smtClean="0"/>
              <a:t> July </a:t>
            </a:r>
            <a:r>
              <a:rPr lang="en-GB" sz="1400" b="1" dirty="0" smtClean="0"/>
              <a:t>2016</a:t>
            </a:r>
          </a:p>
          <a:p>
            <a:endParaRPr lang="en-GB" sz="1400" dirty="0" smtClean="0"/>
          </a:p>
          <a:p>
            <a:pPr lvl="0" algn="just"/>
            <a:r>
              <a:rPr lang="en-GB" sz="1400" b="1" dirty="0" smtClean="0">
                <a:solidFill>
                  <a:prstClr val="black"/>
                </a:solidFill>
              </a:rPr>
              <a:t>1) Introduction</a:t>
            </a:r>
            <a:endParaRPr lang="en-GB" sz="1400" b="1" dirty="0">
              <a:solidFill>
                <a:prstClr val="black"/>
              </a:solidFill>
            </a:endParaRPr>
          </a:p>
          <a:p>
            <a:pPr lvl="0" algn="just"/>
            <a:r>
              <a:rPr lang="en-GB" sz="1400" dirty="0">
                <a:solidFill>
                  <a:prstClr val="black"/>
                </a:solidFill>
              </a:rPr>
              <a:t>As a result of a joint application to the LGA Digital Transformation Programme from Leeds and Calderdale in collaboration with the Ripple programme, £40K has been awarded to define open data standards that can underpin an open platform for social care and health integration. The project will use the “archetypes” approach to develop open data standards for a limited set of adult social care information. These open data standards will then be used to develop a proof of concept based on the </a:t>
            </a:r>
            <a:r>
              <a:rPr lang="en-GB" sz="1400" dirty="0" err="1">
                <a:solidFill>
                  <a:prstClr val="black"/>
                </a:solidFill>
              </a:rPr>
              <a:t>OpenEHR</a:t>
            </a:r>
            <a:r>
              <a:rPr lang="en-GB" sz="1400" dirty="0">
                <a:solidFill>
                  <a:prstClr val="black"/>
                </a:solidFill>
              </a:rPr>
              <a:t> (Open Electronic Health Record) infrastructure and Ripple.</a:t>
            </a:r>
          </a:p>
          <a:p>
            <a:pPr lvl="0" algn="just"/>
            <a:endParaRPr lang="en-GB" sz="1400" dirty="0">
              <a:solidFill>
                <a:prstClr val="black"/>
              </a:solidFill>
            </a:endParaRPr>
          </a:p>
          <a:p>
            <a:pPr lvl="0" algn="just"/>
            <a:r>
              <a:rPr lang="en-GB" sz="1400" dirty="0">
                <a:solidFill>
                  <a:prstClr val="black"/>
                </a:solidFill>
              </a:rPr>
              <a:t>This document </a:t>
            </a:r>
            <a:r>
              <a:rPr lang="en-GB" sz="1400" dirty="0" smtClean="0">
                <a:solidFill>
                  <a:prstClr val="black"/>
                </a:solidFill>
              </a:rPr>
              <a:t>is a specification that enables suppliers of third party systems, typically Integrated Care Records (ICR), to interact with adult social care case management systems (currently limited to the Leeds/Calderdale CIS system). The message formats described will align to the open data standards developed as part of the LGA programme. </a:t>
            </a:r>
          </a:p>
          <a:p>
            <a:pPr lvl="0" algn="just"/>
            <a:endParaRPr lang="en-GB" sz="1400" dirty="0">
              <a:solidFill>
                <a:prstClr val="black"/>
              </a:solidFill>
            </a:endParaRPr>
          </a:p>
          <a:p>
            <a:pPr lvl="0" algn="just"/>
            <a:r>
              <a:rPr lang="en-GB" sz="1400" dirty="0" smtClean="0">
                <a:solidFill>
                  <a:prstClr val="black"/>
                </a:solidFill>
              </a:rPr>
              <a:t>The document describes an initial data standard for adult social care which will be subject to future review by health and social care professionals, an overview of the message service, a service definition, error mapping and a process description.</a:t>
            </a:r>
          </a:p>
          <a:p>
            <a:pPr lvl="0" algn="just"/>
            <a:endParaRPr lang="en-GB" sz="1400" dirty="0">
              <a:solidFill>
                <a:prstClr val="black"/>
              </a:solidFill>
            </a:endParaRPr>
          </a:p>
          <a:p>
            <a:pPr lvl="0" algn="just"/>
            <a:r>
              <a:rPr lang="en-GB" sz="1400" dirty="0"/>
              <a:t>The primary audience for this document are the developers (analysts, architects, developers) working on the </a:t>
            </a:r>
            <a:r>
              <a:rPr lang="en-GB" sz="1400" dirty="0" smtClean="0"/>
              <a:t>development of Integrated Care Records</a:t>
            </a:r>
            <a:r>
              <a:rPr lang="en-GB" sz="1400" dirty="0"/>
              <a:t> </a:t>
            </a:r>
            <a:r>
              <a:rPr lang="en-GB" sz="1400" dirty="0" smtClean="0"/>
              <a:t>who wish to integrate their systems with adult social care case management systems.</a:t>
            </a:r>
            <a:endParaRPr lang="en-GB" sz="1400" dirty="0"/>
          </a:p>
          <a:p>
            <a:pPr lvl="0" algn="just"/>
            <a:endParaRPr lang="en-GB" sz="1400" dirty="0" smtClean="0"/>
          </a:p>
          <a:p>
            <a:pPr lvl="0" algn="just"/>
            <a:r>
              <a:rPr lang="en-GB" sz="1400" b="1" dirty="0" smtClean="0"/>
              <a:t>2</a:t>
            </a:r>
            <a:r>
              <a:rPr lang="en-GB" sz="1400" b="1" dirty="0"/>
              <a:t>) Initial Data Standard for Adult Social Care</a:t>
            </a:r>
          </a:p>
          <a:p>
            <a:pPr algn="just"/>
            <a:r>
              <a:rPr lang="en-GB" sz="1400" dirty="0" smtClean="0"/>
              <a:t>The </a:t>
            </a:r>
            <a:r>
              <a:rPr lang="en-GB" sz="1400" dirty="0"/>
              <a:t>following </a:t>
            </a:r>
            <a:r>
              <a:rPr lang="en-GB" sz="1400" dirty="0" smtClean="0"/>
              <a:t>describes </a:t>
            </a:r>
            <a:r>
              <a:rPr lang="en-GB" sz="1400" dirty="0"/>
              <a:t>an initial data model the aim of which is to present a limited dataset of basic social care client data that would be useful in a joint health/social care context. The initial data model is designed to provoke debate and further input from health, social care and information governance colleagues, it is not intended to be viewed as a final definition of a social care data model</a:t>
            </a:r>
            <a:r>
              <a:rPr lang="en-GB" sz="1400" dirty="0" smtClean="0"/>
              <a:t>.</a:t>
            </a:r>
          </a:p>
          <a:p>
            <a:pPr algn="just"/>
            <a:endParaRPr lang="en-GB" sz="1400" dirty="0"/>
          </a:p>
          <a:p>
            <a:pPr algn="just"/>
            <a:r>
              <a:rPr lang="en-GB" sz="1400" dirty="0" smtClean="0"/>
              <a:t>This data model has been used to define the message formats for the ASCMS service.</a:t>
            </a:r>
            <a:endParaRPr lang="en-GB" sz="1400" dirty="0"/>
          </a:p>
          <a:p>
            <a:pPr algn="just"/>
            <a:endParaRPr lang="en-GB" sz="1400" dirty="0"/>
          </a:p>
          <a:p>
            <a:pPr lvl="0" algn="just"/>
            <a:endParaRPr lang="en-GB" sz="1400" dirty="0"/>
          </a:p>
        </p:txBody>
      </p:sp>
      <p:pic>
        <p:nvPicPr>
          <p:cNvPr id="5" name="Picture 4" descr="V:\LGA\Leadership and Localism\Team\NGDP\Logos\LGA 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910" y="177597"/>
            <a:ext cx="1208281" cy="720080"/>
          </a:xfrm>
          <a:prstGeom prst="rect">
            <a:avLst/>
          </a:prstGeom>
          <a:noFill/>
          <a:ln>
            <a:noFill/>
          </a:ln>
        </p:spPr>
      </p:pic>
      <p:pic>
        <p:nvPicPr>
          <p:cNvPr id="6" name="Picture 5" descr="lcc-full-colour-logo"/>
          <p:cNvPicPr/>
          <p:nvPr/>
        </p:nvPicPr>
        <p:blipFill>
          <a:blip r:embed="rId3">
            <a:extLst>
              <a:ext uri="{28A0092B-C50C-407E-A947-70E740481C1C}">
                <a14:useLocalDpi xmlns:a14="http://schemas.microsoft.com/office/drawing/2010/main" val="0"/>
              </a:ext>
            </a:extLst>
          </a:blip>
          <a:srcRect l="3317"/>
          <a:stretch>
            <a:fillRect/>
          </a:stretch>
        </p:blipFill>
        <p:spPr bwMode="auto">
          <a:xfrm>
            <a:off x="1836043" y="260865"/>
            <a:ext cx="1304925" cy="466725"/>
          </a:xfrm>
          <a:prstGeom prst="rect">
            <a:avLst/>
          </a:prstGeom>
          <a:noFill/>
          <a:ln>
            <a:noFill/>
          </a:ln>
        </p:spPr>
      </p:pic>
      <p:pic>
        <p:nvPicPr>
          <p:cNvPr id="7" name="logo" descr="Ripple Community">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2035" y="260865"/>
            <a:ext cx="1457325" cy="493395"/>
          </a:xfrm>
          <a:prstGeom prst="rect">
            <a:avLst/>
          </a:prstGeom>
          <a:noFill/>
          <a:ln>
            <a:noFill/>
          </a:ln>
        </p:spPr>
      </p:pic>
      <p:pic>
        <p:nvPicPr>
          <p:cNvPr id="8" name="Picture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040" y="294432"/>
            <a:ext cx="1091565" cy="486410"/>
          </a:xfrm>
          <a:prstGeom prst="rect">
            <a:avLst/>
          </a:prstGeom>
          <a:noFill/>
        </p:spPr>
      </p:pic>
      <p:sp>
        <p:nvSpPr>
          <p:cNvPr id="9" name="TextBox 8"/>
          <p:cNvSpPr txBox="1"/>
          <p:nvPr/>
        </p:nvSpPr>
        <p:spPr>
          <a:xfrm>
            <a:off x="3284944" y="9659942"/>
            <a:ext cx="343364" cy="261610"/>
          </a:xfrm>
          <a:prstGeom prst="rect">
            <a:avLst/>
          </a:prstGeom>
          <a:noFill/>
        </p:spPr>
        <p:txBody>
          <a:bodyPr wrap="none" rtlCol="0">
            <a:spAutoFit/>
          </a:bodyPr>
          <a:lstStyle/>
          <a:p>
            <a:r>
              <a:rPr lang="en-GB" sz="1100" dirty="0" smtClean="0"/>
              <a:t>(1)</a:t>
            </a:r>
            <a:endParaRPr lang="en-GB" sz="1100" dirty="0"/>
          </a:p>
        </p:txBody>
      </p:sp>
    </p:spTree>
    <p:extLst>
      <p:ext uri="{BB962C8B-B14F-4D97-AF65-F5344CB8AC3E}">
        <p14:creationId xmlns:p14="http://schemas.microsoft.com/office/powerpoint/2010/main" val="1204216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a:stCxn id="59" idx="3"/>
            <a:endCxn id="38" idx="1"/>
          </p:cNvCxnSpPr>
          <p:nvPr/>
        </p:nvCxnSpPr>
        <p:spPr>
          <a:xfrm>
            <a:off x="2564904" y="2699344"/>
            <a:ext cx="1044116" cy="57134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9" idx="3"/>
            <a:endCxn id="35" idx="1"/>
          </p:cNvCxnSpPr>
          <p:nvPr/>
        </p:nvCxnSpPr>
        <p:spPr>
          <a:xfrm>
            <a:off x="2564904" y="2699344"/>
            <a:ext cx="1044116" cy="47345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9" idx="3"/>
            <a:endCxn id="32" idx="1"/>
          </p:cNvCxnSpPr>
          <p:nvPr/>
        </p:nvCxnSpPr>
        <p:spPr>
          <a:xfrm>
            <a:off x="2564904" y="2699344"/>
            <a:ext cx="1044116" cy="379489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32656" y="200472"/>
            <a:ext cx="6052426" cy="276999"/>
          </a:xfrm>
          <a:prstGeom prst="rect">
            <a:avLst/>
          </a:prstGeom>
          <a:noFill/>
        </p:spPr>
        <p:txBody>
          <a:bodyPr wrap="none" rtlCol="0">
            <a:spAutoFit/>
          </a:bodyPr>
          <a:lstStyle/>
          <a:p>
            <a:r>
              <a:rPr lang="en-GB" sz="1200" b="1" dirty="0" smtClean="0"/>
              <a:t>Adult Social Care Message Service (ASCMS) Client Requirements               </a:t>
            </a:r>
            <a:r>
              <a:rPr lang="en-GB" sz="1200" b="1" dirty="0" smtClean="0"/>
              <a:t>v1 – 19</a:t>
            </a:r>
            <a:r>
              <a:rPr lang="en-GB" sz="1200" b="1" baseline="30000" dirty="0" smtClean="0"/>
              <a:t>th</a:t>
            </a:r>
            <a:r>
              <a:rPr lang="en-GB" sz="1200" b="1" dirty="0" smtClean="0"/>
              <a:t> July 2016</a:t>
            </a:r>
            <a:endParaRPr lang="en-GB" sz="1200" b="1" dirty="0"/>
          </a:p>
        </p:txBody>
      </p:sp>
      <p:cxnSp>
        <p:nvCxnSpPr>
          <p:cNvPr id="89" name="Straight Connector 88"/>
          <p:cNvCxnSpPr/>
          <p:nvPr/>
        </p:nvCxnSpPr>
        <p:spPr>
          <a:xfrm>
            <a:off x="0" y="549479"/>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6672" y="2204864"/>
            <a:ext cx="2088232" cy="9889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chemeClr val="tx1"/>
                </a:solidFill>
              </a:rPr>
              <a:t>Patient</a:t>
            </a:r>
          </a:p>
          <a:p>
            <a:r>
              <a:rPr lang="en-GB" sz="1200" dirty="0" smtClean="0">
                <a:solidFill>
                  <a:schemeClr val="tx1"/>
                </a:solidFill>
              </a:rPr>
              <a:t>    NHS Number </a:t>
            </a:r>
          </a:p>
          <a:p>
            <a:r>
              <a:rPr lang="en-GB" sz="1200" dirty="0">
                <a:solidFill>
                  <a:schemeClr val="tx1"/>
                </a:solidFill>
              </a:rPr>
              <a:t> </a:t>
            </a:r>
            <a:r>
              <a:rPr lang="en-GB" sz="1200" dirty="0" smtClean="0">
                <a:solidFill>
                  <a:schemeClr val="tx1"/>
                </a:solidFill>
              </a:rPr>
              <a:t>   Name </a:t>
            </a:r>
          </a:p>
          <a:p>
            <a:r>
              <a:rPr lang="en-GB" sz="1200" dirty="0" smtClean="0">
                <a:solidFill>
                  <a:schemeClr val="tx1"/>
                </a:solidFill>
              </a:rPr>
              <a:t>    Date of Birth</a:t>
            </a:r>
          </a:p>
          <a:p>
            <a:endParaRPr lang="en-GB" sz="1600" dirty="0" smtClean="0">
              <a:solidFill>
                <a:schemeClr val="tx1"/>
              </a:solidFill>
            </a:endParaRPr>
          </a:p>
          <a:p>
            <a:r>
              <a:rPr lang="en-GB" sz="1600" dirty="0">
                <a:solidFill>
                  <a:schemeClr val="tx1"/>
                </a:solidFill>
              </a:rPr>
              <a:t> </a:t>
            </a:r>
            <a:r>
              <a:rPr lang="en-GB" sz="1600" dirty="0" smtClean="0">
                <a:solidFill>
                  <a:schemeClr val="tx1"/>
                </a:solidFill>
              </a:rPr>
              <a:t>   </a:t>
            </a:r>
          </a:p>
          <a:p>
            <a:pPr algn="ctr"/>
            <a:endParaRPr lang="en-GB" sz="1600" b="1" dirty="0">
              <a:solidFill>
                <a:schemeClr val="tx1"/>
              </a:solidFill>
            </a:endParaRPr>
          </a:p>
        </p:txBody>
      </p:sp>
      <p:sp>
        <p:nvSpPr>
          <p:cNvPr id="60" name="Rectangle 59"/>
          <p:cNvSpPr/>
          <p:nvPr/>
        </p:nvSpPr>
        <p:spPr>
          <a:xfrm>
            <a:off x="3609020" y="1064568"/>
            <a:ext cx="1728192" cy="11521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a:solidFill>
                  <a:schemeClr val="tx1"/>
                </a:solidFill>
              </a:rPr>
              <a:t>Carers</a:t>
            </a:r>
          </a:p>
          <a:p>
            <a:r>
              <a:rPr lang="en-GB" sz="1200" dirty="0">
                <a:solidFill>
                  <a:schemeClr val="tx1"/>
                </a:solidFill>
              </a:rPr>
              <a:t>    Name</a:t>
            </a:r>
          </a:p>
          <a:p>
            <a:r>
              <a:rPr lang="en-GB" sz="1200" dirty="0">
                <a:solidFill>
                  <a:schemeClr val="tx1"/>
                </a:solidFill>
              </a:rPr>
              <a:t>    Address</a:t>
            </a:r>
          </a:p>
          <a:p>
            <a:r>
              <a:rPr lang="en-GB" sz="1200" dirty="0">
                <a:solidFill>
                  <a:schemeClr val="tx1"/>
                </a:solidFill>
              </a:rPr>
              <a:t>    Phone </a:t>
            </a:r>
            <a:r>
              <a:rPr lang="en-GB" sz="1200" dirty="0" smtClean="0">
                <a:solidFill>
                  <a:schemeClr val="tx1"/>
                </a:solidFill>
              </a:rPr>
              <a:t>Number</a:t>
            </a:r>
          </a:p>
          <a:p>
            <a:r>
              <a:rPr lang="en-GB" sz="1200" dirty="0">
                <a:solidFill>
                  <a:schemeClr val="tx1"/>
                </a:solidFill>
              </a:rPr>
              <a:t> </a:t>
            </a:r>
            <a:r>
              <a:rPr lang="en-GB" sz="1200" dirty="0" smtClean="0">
                <a:solidFill>
                  <a:schemeClr val="tx1"/>
                </a:solidFill>
              </a:rPr>
              <a:t>   Relationship</a:t>
            </a:r>
            <a:endParaRPr lang="en-GB" sz="1200" dirty="0">
              <a:solidFill>
                <a:schemeClr val="tx1"/>
              </a:solidFill>
            </a:endParaRPr>
          </a:p>
          <a:p>
            <a:endParaRPr lang="en-GB" sz="1600" dirty="0" smtClean="0">
              <a:solidFill>
                <a:schemeClr val="tx1"/>
              </a:solidFill>
            </a:endParaRPr>
          </a:p>
          <a:p>
            <a:r>
              <a:rPr lang="en-GB" sz="1600" dirty="0">
                <a:solidFill>
                  <a:schemeClr val="tx1"/>
                </a:solidFill>
              </a:rPr>
              <a:t> </a:t>
            </a:r>
            <a:r>
              <a:rPr lang="en-GB" sz="1600" dirty="0" smtClean="0">
                <a:solidFill>
                  <a:schemeClr val="tx1"/>
                </a:solidFill>
              </a:rPr>
              <a:t>   </a:t>
            </a:r>
          </a:p>
          <a:p>
            <a:pPr algn="ctr"/>
            <a:endParaRPr lang="en-GB" sz="1600" b="1" dirty="0">
              <a:solidFill>
                <a:schemeClr val="tx1"/>
              </a:solidFill>
            </a:endParaRPr>
          </a:p>
        </p:txBody>
      </p:sp>
      <p:sp>
        <p:nvSpPr>
          <p:cNvPr id="61" name="Rectangle 60"/>
          <p:cNvSpPr/>
          <p:nvPr/>
        </p:nvSpPr>
        <p:spPr>
          <a:xfrm>
            <a:off x="3609020" y="2432720"/>
            <a:ext cx="1594701" cy="12241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GB" sz="1200" b="1" dirty="0" smtClean="0">
                <a:solidFill>
                  <a:prstClr val="black"/>
                </a:solidFill>
              </a:rPr>
              <a:t>Allocations</a:t>
            </a:r>
            <a:endParaRPr lang="en-GB" sz="1200" b="1" dirty="0">
              <a:solidFill>
                <a:prstClr val="black"/>
              </a:solidFill>
            </a:endParaRPr>
          </a:p>
          <a:p>
            <a:pPr lvl="0"/>
            <a:r>
              <a:rPr lang="en-GB" sz="1200" dirty="0" smtClean="0">
                <a:solidFill>
                  <a:prstClr val="black"/>
                </a:solidFill>
              </a:rPr>
              <a:t>    Name</a:t>
            </a:r>
          </a:p>
          <a:p>
            <a:pPr lvl="0"/>
            <a:r>
              <a:rPr lang="en-GB" sz="1200" dirty="0">
                <a:solidFill>
                  <a:prstClr val="black"/>
                </a:solidFill>
              </a:rPr>
              <a:t> </a:t>
            </a:r>
            <a:r>
              <a:rPr lang="en-GB" sz="1200" dirty="0" smtClean="0">
                <a:solidFill>
                  <a:prstClr val="black"/>
                </a:solidFill>
              </a:rPr>
              <a:t>   Phone Number</a:t>
            </a:r>
          </a:p>
          <a:p>
            <a:pPr lvl="0"/>
            <a:r>
              <a:rPr lang="en-GB" sz="1200" dirty="0" smtClean="0">
                <a:solidFill>
                  <a:prstClr val="black"/>
                </a:solidFill>
              </a:rPr>
              <a:t>    Team</a:t>
            </a:r>
          </a:p>
          <a:p>
            <a:pPr lvl="0"/>
            <a:r>
              <a:rPr lang="en-GB" sz="1200" dirty="0">
                <a:solidFill>
                  <a:prstClr val="black"/>
                </a:solidFill>
              </a:rPr>
              <a:t> </a:t>
            </a:r>
            <a:r>
              <a:rPr lang="en-GB" sz="1200" dirty="0" smtClean="0">
                <a:solidFill>
                  <a:prstClr val="black"/>
                </a:solidFill>
              </a:rPr>
              <a:t>   Role</a:t>
            </a:r>
          </a:p>
          <a:p>
            <a:pPr lvl="0"/>
            <a:r>
              <a:rPr lang="en-GB" sz="1200" dirty="0">
                <a:solidFill>
                  <a:prstClr val="black"/>
                </a:solidFill>
              </a:rPr>
              <a:t> </a:t>
            </a:r>
            <a:r>
              <a:rPr lang="en-GB" sz="1200" dirty="0" smtClean="0">
                <a:solidFill>
                  <a:prstClr val="black"/>
                </a:solidFill>
              </a:rPr>
              <a:t>   Start Date</a:t>
            </a:r>
            <a:endParaRPr lang="en-GB" sz="1600" dirty="0" smtClean="0">
              <a:solidFill>
                <a:schemeClr val="tx1"/>
              </a:solidFill>
            </a:endParaRPr>
          </a:p>
          <a:p>
            <a:r>
              <a:rPr lang="en-GB" sz="1600" dirty="0" smtClean="0">
                <a:solidFill>
                  <a:schemeClr val="tx1"/>
                </a:solidFill>
              </a:rPr>
              <a:t>    </a:t>
            </a:r>
          </a:p>
          <a:p>
            <a:pPr algn="ctr"/>
            <a:endParaRPr lang="en-GB" sz="1600" b="1" dirty="0">
              <a:solidFill>
                <a:schemeClr val="tx1"/>
              </a:solidFill>
            </a:endParaRPr>
          </a:p>
        </p:txBody>
      </p:sp>
      <p:sp>
        <p:nvSpPr>
          <p:cNvPr id="62" name="Rectangle 61"/>
          <p:cNvSpPr/>
          <p:nvPr/>
        </p:nvSpPr>
        <p:spPr>
          <a:xfrm>
            <a:off x="3609020" y="3872880"/>
            <a:ext cx="2016224" cy="100811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chemeClr val="tx1"/>
                </a:solidFill>
              </a:rPr>
              <a:t>Referral</a:t>
            </a:r>
          </a:p>
          <a:p>
            <a:r>
              <a:rPr lang="en-GB" sz="1200" dirty="0" smtClean="0">
                <a:solidFill>
                  <a:schemeClr val="tx1"/>
                </a:solidFill>
              </a:rPr>
              <a:t>    Contact Source</a:t>
            </a:r>
          </a:p>
          <a:p>
            <a:r>
              <a:rPr lang="en-GB" sz="1200" dirty="0">
                <a:solidFill>
                  <a:schemeClr val="tx1"/>
                </a:solidFill>
              </a:rPr>
              <a:t> </a:t>
            </a:r>
            <a:r>
              <a:rPr lang="en-GB" sz="1200" dirty="0" smtClean="0">
                <a:solidFill>
                  <a:schemeClr val="tx1"/>
                </a:solidFill>
              </a:rPr>
              <a:t>   Contact Sub Source</a:t>
            </a:r>
          </a:p>
          <a:p>
            <a:r>
              <a:rPr lang="en-GB" sz="1200" dirty="0">
                <a:solidFill>
                  <a:schemeClr val="tx1"/>
                </a:solidFill>
              </a:rPr>
              <a:t> </a:t>
            </a:r>
            <a:r>
              <a:rPr lang="en-GB" sz="1200" dirty="0" smtClean="0">
                <a:solidFill>
                  <a:schemeClr val="tx1"/>
                </a:solidFill>
              </a:rPr>
              <a:t>   Contact Date</a:t>
            </a:r>
          </a:p>
          <a:p>
            <a:r>
              <a:rPr lang="en-GB" sz="1200" dirty="0">
                <a:solidFill>
                  <a:schemeClr val="tx1"/>
                </a:solidFill>
              </a:rPr>
              <a:t> </a:t>
            </a:r>
            <a:r>
              <a:rPr lang="en-GB" sz="1200" dirty="0" smtClean="0">
                <a:solidFill>
                  <a:schemeClr val="tx1"/>
                </a:solidFill>
              </a:rPr>
              <a:t>   Contact Outcome</a:t>
            </a:r>
          </a:p>
          <a:p>
            <a:endParaRPr lang="en-GB" sz="1600" dirty="0" smtClean="0">
              <a:solidFill>
                <a:schemeClr val="tx1"/>
              </a:solidFill>
            </a:endParaRPr>
          </a:p>
          <a:p>
            <a:r>
              <a:rPr lang="en-GB" sz="1600" dirty="0">
                <a:solidFill>
                  <a:schemeClr val="tx1"/>
                </a:solidFill>
              </a:rPr>
              <a:t> </a:t>
            </a:r>
            <a:r>
              <a:rPr lang="en-GB" sz="1600" dirty="0" smtClean="0">
                <a:solidFill>
                  <a:schemeClr val="tx1"/>
                </a:solidFill>
              </a:rPr>
              <a:t>   </a:t>
            </a:r>
          </a:p>
          <a:p>
            <a:pPr algn="ctr"/>
            <a:endParaRPr lang="en-GB" sz="1600" b="1" dirty="0">
              <a:solidFill>
                <a:schemeClr val="tx1"/>
              </a:solidFill>
            </a:endParaRPr>
          </a:p>
        </p:txBody>
      </p:sp>
      <p:sp>
        <p:nvSpPr>
          <p:cNvPr id="88" name="Rectangle 87"/>
          <p:cNvSpPr/>
          <p:nvPr/>
        </p:nvSpPr>
        <p:spPr>
          <a:xfrm>
            <a:off x="3609020" y="5083155"/>
            <a:ext cx="1728192" cy="80594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chemeClr val="tx1"/>
                </a:solidFill>
              </a:rPr>
              <a:t>Support Plan</a:t>
            </a:r>
          </a:p>
          <a:p>
            <a:r>
              <a:rPr lang="en-GB" sz="1200" dirty="0" smtClean="0">
                <a:solidFill>
                  <a:schemeClr val="tx1"/>
                </a:solidFill>
              </a:rPr>
              <a:t>    Service Type</a:t>
            </a:r>
          </a:p>
          <a:p>
            <a:r>
              <a:rPr lang="en-GB" sz="1200" dirty="0">
                <a:solidFill>
                  <a:schemeClr val="tx1"/>
                </a:solidFill>
              </a:rPr>
              <a:t> </a:t>
            </a:r>
            <a:r>
              <a:rPr lang="en-GB" sz="1200" dirty="0" smtClean="0">
                <a:solidFill>
                  <a:schemeClr val="tx1"/>
                </a:solidFill>
              </a:rPr>
              <a:t>   Service Provider</a:t>
            </a:r>
          </a:p>
          <a:p>
            <a:r>
              <a:rPr lang="en-GB" sz="1200" dirty="0">
                <a:solidFill>
                  <a:schemeClr val="tx1"/>
                </a:solidFill>
              </a:rPr>
              <a:t> </a:t>
            </a:r>
            <a:r>
              <a:rPr lang="en-GB" sz="1200" dirty="0" smtClean="0">
                <a:solidFill>
                  <a:schemeClr val="tx1"/>
                </a:solidFill>
              </a:rPr>
              <a:t>   Service Start Date</a:t>
            </a:r>
            <a:endParaRPr lang="en-GB" sz="1600" dirty="0" smtClean="0">
              <a:solidFill>
                <a:schemeClr val="tx1"/>
              </a:solidFill>
            </a:endParaRPr>
          </a:p>
          <a:p>
            <a:pPr algn="ctr"/>
            <a:endParaRPr lang="en-GB" sz="1600" b="1" dirty="0">
              <a:solidFill>
                <a:schemeClr val="tx1"/>
              </a:solidFill>
            </a:endParaRPr>
          </a:p>
        </p:txBody>
      </p:sp>
      <p:cxnSp>
        <p:nvCxnSpPr>
          <p:cNvPr id="90" name="Elbow Connector 89"/>
          <p:cNvCxnSpPr>
            <a:stCxn id="59" idx="3"/>
            <a:endCxn id="60" idx="1"/>
          </p:cNvCxnSpPr>
          <p:nvPr/>
        </p:nvCxnSpPr>
        <p:spPr>
          <a:xfrm flipV="1">
            <a:off x="2564904" y="1640632"/>
            <a:ext cx="1044116" cy="10587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9" idx="3"/>
            <a:endCxn id="61" idx="1"/>
          </p:cNvCxnSpPr>
          <p:nvPr/>
        </p:nvCxnSpPr>
        <p:spPr>
          <a:xfrm>
            <a:off x="2564904" y="2699344"/>
            <a:ext cx="1044116" cy="3454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9" idx="3"/>
            <a:endCxn id="62" idx="1"/>
          </p:cNvCxnSpPr>
          <p:nvPr/>
        </p:nvCxnSpPr>
        <p:spPr>
          <a:xfrm>
            <a:off x="2564904" y="2699344"/>
            <a:ext cx="1044116" cy="16775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9" idx="3"/>
            <a:endCxn id="88" idx="1"/>
          </p:cNvCxnSpPr>
          <p:nvPr/>
        </p:nvCxnSpPr>
        <p:spPr>
          <a:xfrm>
            <a:off x="2564904" y="2699344"/>
            <a:ext cx="1044116" cy="278678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4" name="Isosceles Triangle 93"/>
          <p:cNvSpPr/>
          <p:nvPr/>
        </p:nvSpPr>
        <p:spPr>
          <a:xfrm rot="16200000">
            <a:off x="3410998" y="1560173"/>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p:cNvSpPr/>
          <p:nvPr/>
        </p:nvSpPr>
        <p:spPr>
          <a:xfrm>
            <a:off x="3356992" y="1593498"/>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rot="16200000">
            <a:off x="3410998" y="2954778"/>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3356992" y="2988103"/>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Isosceles Triangle 97"/>
          <p:cNvSpPr/>
          <p:nvPr/>
        </p:nvSpPr>
        <p:spPr>
          <a:xfrm rot="16200000">
            <a:off x="3410998" y="4286925"/>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p:cNvSpPr/>
          <p:nvPr/>
        </p:nvSpPr>
        <p:spPr>
          <a:xfrm>
            <a:off x="3356992" y="4320250"/>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6200000">
            <a:off x="3410998" y="5403050"/>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3356992" y="5436375"/>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284944" y="9659942"/>
            <a:ext cx="343364" cy="261610"/>
          </a:xfrm>
          <a:prstGeom prst="rect">
            <a:avLst/>
          </a:prstGeom>
          <a:noFill/>
        </p:spPr>
        <p:txBody>
          <a:bodyPr wrap="none" rtlCol="0">
            <a:spAutoFit/>
          </a:bodyPr>
          <a:lstStyle/>
          <a:p>
            <a:r>
              <a:rPr lang="en-GB" sz="1100" dirty="0" smtClean="0"/>
              <a:t>(2)</a:t>
            </a:r>
            <a:endParaRPr lang="en-GB" sz="1100" dirty="0"/>
          </a:p>
        </p:txBody>
      </p:sp>
      <p:sp>
        <p:nvSpPr>
          <p:cNvPr id="32" name="Rectangle 31"/>
          <p:cNvSpPr/>
          <p:nvPr/>
        </p:nvSpPr>
        <p:spPr>
          <a:xfrm>
            <a:off x="3609020" y="6091267"/>
            <a:ext cx="2196244" cy="80594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chemeClr val="tx1"/>
                </a:solidFill>
              </a:rPr>
              <a:t>Care Plan</a:t>
            </a:r>
          </a:p>
          <a:p>
            <a:r>
              <a:rPr lang="en-GB" sz="1200" dirty="0" smtClean="0">
                <a:solidFill>
                  <a:schemeClr val="tx1"/>
                </a:solidFill>
              </a:rPr>
              <a:t>    </a:t>
            </a:r>
            <a:r>
              <a:rPr lang="en-GB" sz="1200" dirty="0" err="1" smtClean="0">
                <a:solidFill>
                  <a:schemeClr val="tx1"/>
                </a:solidFill>
              </a:rPr>
              <a:t>Reablement</a:t>
            </a:r>
            <a:r>
              <a:rPr lang="en-GB" sz="1200" dirty="0" smtClean="0">
                <a:solidFill>
                  <a:schemeClr val="tx1"/>
                </a:solidFill>
              </a:rPr>
              <a:t> Plan Start Date</a:t>
            </a:r>
          </a:p>
          <a:p>
            <a:r>
              <a:rPr lang="en-GB" sz="1200" dirty="0">
                <a:solidFill>
                  <a:schemeClr val="tx1"/>
                </a:solidFill>
              </a:rPr>
              <a:t> </a:t>
            </a:r>
            <a:r>
              <a:rPr lang="en-GB" sz="1200" dirty="0" smtClean="0">
                <a:solidFill>
                  <a:schemeClr val="tx1"/>
                </a:solidFill>
              </a:rPr>
              <a:t>   </a:t>
            </a:r>
            <a:r>
              <a:rPr lang="en-GB" sz="1200" dirty="0" err="1" smtClean="0">
                <a:solidFill>
                  <a:schemeClr val="tx1"/>
                </a:solidFill>
              </a:rPr>
              <a:t>Reablement</a:t>
            </a:r>
            <a:r>
              <a:rPr lang="en-GB" sz="1200" dirty="0" smtClean="0">
                <a:solidFill>
                  <a:schemeClr val="tx1"/>
                </a:solidFill>
              </a:rPr>
              <a:t> Plan End Date</a:t>
            </a:r>
            <a:endParaRPr lang="en-GB" sz="1600" dirty="0" smtClean="0">
              <a:solidFill>
                <a:schemeClr val="tx1"/>
              </a:solidFill>
            </a:endParaRPr>
          </a:p>
          <a:p>
            <a:pPr algn="ctr"/>
            <a:endParaRPr lang="en-GB" sz="1600" b="1" dirty="0">
              <a:solidFill>
                <a:schemeClr val="tx1"/>
              </a:solidFill>
            </a:endParaRPr>
          </a:p>
        </p:txBody>
      </p:sp>
      <p:sp>
        <p:nvSpPr>
          <p:cNvPr id="33" name="Isosceles Triangle 32"/>
          <p:cNvSpPr/>
          <p:nvPr/>
        </p:nvSpPr>
        <p:spPr>
          <a:xfrm rot="16200000">
            <a:off x="3410998" y="6411163"/>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3356992" y="6444486"/>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609020" y="7113240"/>
            <a:ext cx="2196244" cy="64125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chemeClr val="tx1"/>
                </a:solidFill>
              </a:rPr>
              <a:t>Disabilities</a:t>
            </a:r>
          </a:p>
          <a:p>
            <a:r>
              <a:rPr lang="en-GB" sz="1200" dirty="0" smtClean="0">
                <a:solidFill>
                  <a:schemeClr val="tx1"/>
                </a:solidFill>
              </a:rPr>
              <a:t>    Disability</a:t>
            </a:r>
          </a:p>
          <a:p>
            <a:r>
              <a:rPr lang="en-GB" sz="1200" dirty="0">
                <a:solidFill>
                  <a:schemeClr val="tx1"/>
                </a:solidFill>
              </a:rPr>
              <a:t> </a:t>
            </a:r>
            <a:r>
              <a:rPr lang="en-GB" sz="1200" dirty="0" smtClean="0">
                <a:solidFill>
                  <a:schemeClr val="tx1"/>
                </a:solidFill>
              </a:rPr>
              <a:t>   Onset Date</a:t>
            </a:r>
            <a:endParaRPr lang="en-GB" sz="1600" b="1" dirty="0">
              <a:solidFill>
                <a:schemeClr val="tx1"/>
              </a:solidFill>
            </a:endParaRPr>
          </a:p>
        </p:txBody>
      </p:sp>
      <p:sp>
        <p:nvSpPr>
          <p:cNvPr id="36" name="Isosceles Triangle 35"/>
          <p:cNvSpPr/>
          <p:nvPr/>
        </p:nvSpPr>
        <p:spPr>
          <a:xfrm rot="16200000">
            <a:off x="3410998" y="7347265"/>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3356992" y="7380590"/>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3609020" y="7984156"/>
            <a:ext cx="2196244" cy="8572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smtClean="0">
                <a:solidFill>
                  <a:schemeClr val="tx1"/>
                </a:solidFill>
              </a:rPr>
              <a:t>Occupational Therapy</a:t>
            </a:r>
            <a:r>
              <a:rPr lang="en-GB" sz="1200" dirty="0" smtClean="0">
                <a:solidFill>
                  <a:schemeClr val="tx1"/>
                </a:solidFill>
              </a:rPr>
              <a:t> </a:t>
            </a:r>
          </a:p>
          <a:p>
            <a:r>
              <a:rPr lang="en-GB" sz="1200" dirty="0">
                <a:solidFill>
                  <a:schemeClr val="tx1"/>
                </a:solidFill>
              </a:rPr>
              <a:t> </a:t>
            </a:r>
            <a:r>
              <a:rPr lang="en-GB" sz="1200" dirty="0" smtClean="0">
                <a:solidFill>
                  <a:schemeClr val="tx1"/>
                </a:solidFill>
              </a:rPr>
              <a:t>   OT Assessment Start Date</a:t>
            </a:r>
          </a:p>
          <a:p>
            <a:r>
              <a:rPr lang="en-GB" sz="1200" dirty="0">
                <a:solidFill>
                  <a:schemeClr val="tx1"/>
                </a:solidFill>
              </a:rPr>
              <a:t> </a:t>
            </a:r>
            <a:r>
              <a:rPr lang="en-GB" sz="1200" dirty="0" smtClean="0">
                <a:solidFill>
                  <a:schemeClr val="tx1"/>
                </a:solidFill>
              </a:rPr>
              <a:t>   OT Assessment End Date</a:t>
            </a:r>
          </a:p>
          <a:p>
            <a:r>
              <a:rPr lang="en-GB" sz="1200" dirty="0">
                <a:solidFill>
                  <a:schemeClr val="tx1"/>
                </a:solidFill>
              </a:rPr>
              <a:t> </a:t>
            </a:r>
            <a:r>
              <a:rPr lang="en-GB" sz="1200" dirty="0" smtClean="0">
                <a:solidFill>
                  <a:schemeClr val="tx1"/>
                </a:solidFill>
              </a:rPr>
              <a:t>   OT Assessment Outcome</a:t>
            </a:r>
          </a:p>
        </p:txBody>
      </p:sp>
      <p:sp>
        <p:nvSpPr>
          <p:cNvPr id="39" name="Isosceles Triangle 38"/>
          <p:cNvSpPr/>
          <p:nvPr/>
        </p:nvSpPr>
        <p:spPr>
          <a:xfrm rot="16200000">
            <a:off x="3410998" y="8322783"/>
            <a:ext cx="216024" cy="180020"/>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3356992" y="8356108"/>
            <a:ext cx="144016" cy="113371"/>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506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Straight Connector 88"/>
          <p:cNvCxnSpPr/>
          <p:nvPr/>
        </p:nvCxnSpPr>
        <p:spPr>
          <a:xfrm>
            <a:off x="0" y="549479"/>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60649" y="629027"/>
            <a:ext cx="6336703" cy="1600438"/>
          </a:xfrm>
          <a:prstGeom prst="rect">
            <a:avLst/>
          </a:prstGeom>
          <a:noFill/>
        </p:spPr>
        <p:txBody>
          <a:bodyPr wrap="square" rtlCol="0">
            <a:spAutoFit/>
          </a:bodyPr>
          <a:lstStyle/>
          <a:p>
            <a:pPr marL="255588" algn="just"/>
            <a:r>
              <a:rPr lang="en-GB" sz="1400" b="1" dirty="0" smtClean="0"/>
              <a:t>3) Overview of the message service</a:t>
            </a:r>
          </a:p>
          <a:p>
            <a:pPr marL="255588" algn="just"/>
            <a:r>
              <a:rPr lang="en-GB" sz="1400" dirty="0" smtClean="0"/>
              <a:t>The ASCMS provides a simple messaging interface where by a client (typically an Integrated Care Record) can access adult social care information based on the provision of an NHS Number.  The diagram below is a high level view of the main components of the service.</a:t>
            </a:r>
            <a:endParaRPr lang="en-GB" sz="1400" dirty="0"/>
          </a:p>
          <a:p>
            <a:pPr marL="255588" algn="just"/>
            <a:endParaRPr lang="en-GB" sz="1400" dirty="0"/>
          </a:p>
          <a:p>
            <a:pPr lvl="0" algn="just"/>
            <a:endParaRPr lang="en-GB" sz="1400" dirty="0"/>
          </a:p>
        </p:txBody>
      </p:sp>
      <p:sp>
        <p:nvSpPr>
          <p:cNvPr id="24" name="Oval 23"/>
          <p:cNvSpPr/>
          <p:nvPr/>
        </p:nvSpPr>
        <p:spPr>
          <a:xfrm>
            <a:off x="260648" y="2072680"/>
            <a:ext cx="6213426" cy="244827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997893" y="2536716"/>
            <a:ext cx="1062955" cy="1512168"/>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Arial Black" panose="020B0A04020102020204" pitchFamily="34" charset="0"/>
              </a:rPr>
              <a:t>ICR</a:t>
            </a:r>
          </a:p>
          <a:p>
            <a:pPr algn="ctr"/>
            <a:r>
              <a:rPr lang="en-GB" sz="1200" b="1" dirty="0" smtClean="0">
                <a:solidFill>
                  <a:schemeClr val="tx1"/>
                </a:solidFill>
                <a:latin typeface="Arial Black" panose="020B0A04020102020204" pitchFamily="34" charset="0"/>
              </a:rPr>
              <a:t>Client</a:t>
            </a:r>
            <a:endParaRPr lang="en-GB" sz="1200" b="1" dirty="0">
              <a:solidFill>
                <a:schemeClr val="tx1"/>
              </a:solidFill>
              <a:latin typeface="Arial Black" panose="020B0A04020102020204" pitchFamily="34" charset="0"/>
            </a:endParaRPr>
          </a:p>
        </p:txBody>
      </p:sp>
      <p:sp>
        <p:nvSpPr>
          <p:cNvPr id="26" name="Rounded Rectangle 25"/>
          <p:cNvSpPr/>
          <p:nvPr/>
        </p:nvSpPr>
        <p:spPr>
          <a:xfrm>
            <a:off x="4077072" y="2536716"/>
            <a:ext cx="1656184" cy="1512168"/>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Arial Black" panose="020B0A04020102020204" pitchFamily="34" charset="0"/>
              </a:rPr>
              <a:t>Adult Social Care Case Management System</a:t>
            </a:r>
            <a:endParaRPr lang="en-GB" sz="1200" b="1" dirty="0">
              <a:solidFill>
                <a:schemeClr val="tx1"/>
              </a:solidFill>
              <a:latin typeface="Arial Black" panose="020B0A04020102020204" pitchFamily="34" charset="0"/>
            </a:endParaRPr>
          </a:p>
        </p:txBody>
      </p:sp>
      <p:sp>
        <p:nvSpPr>
          <p:cNvPr id="27" name="Oval 26"/>
          <p:cNvSpPr/>
          <p:nvPr/>
        </p:nvSpPr>
        <p:spPr>
          <a:xfrm>
            <a:off x="3501008" y="3186796"/>
            <a:ext cx="216024" cy="2120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3933056" y="3186796"/>
            <a:ext cx="216024" cy="212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p:cNvCxnSpPr>
            <a:stCxn id="27" idx="6"/>
            <a:endCxn id="28" idx="1"/>
          </p:cNvCxnSpPr>
          <p:nvPr/>
        </p:nvCxnSpPr>
        <p:spPr>
          <a:xfrm>
            <a:off x="3717032" y="3292800"/>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7" idx="2"/>
          </p:cNvCxnSpPr>
          <p:nvPr/>
        </p:nvCxnSpPr>
        <p:spPr>
          <a:xfrm>
            <a:off x="2060848" y="3292800"/>
            <a:ext cx="1440160" cy="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20319" y="2936162"/>
            <a:ext cx="562975" cy="246221"/>
          </a:xfrm>
          <a:prstGeom prst="rect">
            <a:avLst/>
          </a:prstGeom>
          <a:noFill/>
        </p:spPr>
        <p:txBody>
          <a:bodyPr wrap="none" rtlCol="0">
            <a:spAutoFit/>
          </a:bodyPr>
          <a:lstStyle/>
          <a:p>
            <a:r>
              <a:rPr lang="en-GB" sz="1000" dirty="0" smtClean="0">
                <a:latin typeface="Arial Black" panose="020B0A04020102020204" pitchFamily="34" charset="0"/>
              </a:rPr>
              <a:t>REST</a:t>
            </a:r>
            <a:endParaRPr lang="en-GB" sz="1000" dirty="0">
              <a:latin typeface="Arial Black" panose="020B0A04020102020204" pitchFamily="34" charset="0"/>
            </a:endParaRPr>
          </a:p>
        </p:txBody>
      </p:sp>
      <p:sp>
        <p:nvSpPr>
          <p:cNvPr id="32" name="Rectangle 31"/>
          <p:cNvSpPr/>
          <p:nvPr/>
        </p:nvSpPr>
        <p:spPr>
          <a:xfrm>
            <a:off x="1737826" y="2576736"/>
            <a:ext cx="170225" cy="28803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1716931" y="275675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1714966" y="262516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5367089" y="2576736"/>
            <a:ext cx="170225" cy="28803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5346194" y="275675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5344229" y="262516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32656" y="200472"/>
            <a:ext cx="6020366" cy="276999"/>
          </a:xfrm>
          <a:prstGeom prst="rect">
            <a:avLst/>
          </a:prstGeom>
          <a:noFill/>
        </p:spPr>
        <p:txBody>
          <a:bodyPr wrap="none" rtlCol="0">
            <a:spAutoFit/>
          </a:bodyPr>
          <a:lstStyle/>
          <a:p>
            <a:r>
              <a:rPr lang="en-GB" sz="1200" b="1" dirty="0" smtClean="0"/>
              <a:t>Adult Social Care Message Service (ASCMS) Client Requirements               </a:t>
            </a:r>
            <a:r>
              <a:rPr lang="en-GB" sz="1200" b="1" dirty="0"/>
              <a:t>v1 – 19th July 2016</a:t>
            </a:r>
            <a:endParaRPr lang="en-GB" sz="1200" b="1" dirty="0"/>
          </a:p>
        </p:txBody>
      </p:sp>
      <p:sp>
        <p:nvSpPr>
          <p:cNvPr id="20" name="TextBox 19"/>
          <p:cNvSpPr txBox="1"/>
          <p:nvPr/>
        </p:nvSpPr>
        <p:spPr>
          <a:xfrm>
            <a:off x="3284944" y="9659942"/>
            <a:ext cx="343364" cy="261610"/>
          </a:xfrm>
          <a:prstGeom prst="rect">
            <a:avLst/>
          </a:prstGeom>
          <a:noFill/>
        </p:spPr>
        <p:txBody>
          <a:bodyPr wrap="none" rtlCol="0">
            <a:spAutoFit/>
          </a:bodyPr>
          <a:lstStyle/>
          <a:p>
            <a:r>
              <a:rPr lang="en-GB" sz="1100" dirty="0" smtClean="0"/>
              <a:t>(3)</a:t>
            </a:r>
            <a:endParaRPr lang="en-GB" sz="1100" dirty="0"/>
          </a:p>
        </p:txBody>
      </p:sp>
      <p:sp>
        <p:nvSpPr>
          <p:cNvPr id="21" name="TextBox 20"/>
          <p:cNvSpPr txBox="1"/>
          <p:nvPr/>
        </p:nvSpPr>
        <p:spPr>
          <a:xfrm>
            <a:off x="260649" y="4883303"/>
            <a:ext cx="6336703" cy="954107"/>
          </a:xfrm>
          <a:prstGeom prst="rect">
            <a:avLst/>
          </a:prstGeom>
          <a:noFill/>
        </p:spPr>
        <p:txBody>
          <a:bodyPr wrap="square" rtlCol="0">
            <a:spAutoFit/>
          </a:bodyPr>
          <a:lstStyle/>
          <a:p>
            <a:pPr marL="255588" algn="just"/>
            <a:r>
              <a:rPr lang="en-GB" sz="1400" dirty="0" smtClean="0"/>
              <a:t>The ASCMS service is implemented as a </a:t>
            </a:r>
            <a:r>
              <a:rPr lang="en-GB" sz="1400" dirty="0" err="1" smtClean="0"/>
              <a:t>RESTful</a:t>
            </a:r>
            <a:r>
              <a:rPr lang="en-GB" sz="1400" dirty="0"/>
              <a:t> (Representational State </a:t>
            </a:r>
            <a:r>
              <a:rPr lang="en-GB" sz="1400" dirty="0" smtClean="0"/>
              <a:t>Transfer) service. The ASC Client Provider interface process will receive service requests (GET), process these by interrogating the adult social care case management system database before supplying a response.</a:t>
            </a:r>
            <a:endParaRPr lang="en-GB" sz="1400" b="1" dirty="0"/>
          </a:p>
        </p:txBody>
      </p:sp>
      <p:sp>
        <p:nvSpPr>
          <p:cNvPr id="22" name="Rounded Rectangle 21"/>
          <p:cNvSpPr/>
          <p:nvPr/>
        </p:nvSpPr>
        <p:spPr>
          <a:xfrm>
            <a:off x="2852936" y="6038924"/>
            <a:ext cx="3168352" cy="3312982"/>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tx1"/>
              </a:solidFill>
              <a:latin typeface="Arial Black" panose="020B0A04020102020204" pitchFamily="34" charset="0"/>
            </a:endParaRPr>
          </a:p>
        </p:txBody>
      </p:sp>
      <p:sp>
        <p:nvSpPr>
          <p:cNvPr id="23" name="Oval 22"/>
          <p:cNvSpPr/>
          <p:nvPr/>
        </p:nvSpPr>
        <p:spPr>
          <a:xfrm>
            <a:off x="2132856" y="7671888"/>
            <a:ext cx="216024" cy="2120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2791426" y="6687610"/>
            <a:ext cx="169522" cy="2160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p:cNvCxnSpPr>
            <a:stCxn id="23" idx="6"/>
          </p:cNvCxnSpPr>
          <p:nvPr/>
        </p:nvCxnSpPr>
        <p:spPr>
          <a:xfrm>
            <a:off x="2348880" y="7777892"/>
            <a:ext cx="4320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56992" y="7244618"/>
            <a:ext cx="1104790" cy="400110"/>
          </a:xfrm>
          <a:prstGeom prst="rect">
            <a:avLst/>
          </a:prstGeom>
          <a:noFill/>
        </p:spPr>
        <p:txBody>
          <a:bodyPr wrap="none" rtlCol="0">
            <a:spAutoFit/>
          </a:bodyPr>
          <a:lstStyle/>
          <a:p>
            <a:r>
              <a:rPr lang="en-GB" sz="1000" dirty="0" smtClean="0">
                <a:latin typeface="Arial Black" panose="020B0A04020102020204" pitchFamily="34" charset="0"/>
              </a:rPr>
              <a:t>ASC Provider</a:t>
            </a:r>
          </a:p>
          <a:p>
            <a:pPr algn="ctr"/>
            <a:r>
              <a:rPr lang="en-GB" sz="1000" dirty="0" smtClean="0">
                <a:latin typeface="Arial Black" panose="020B0A04020102020204" pitchFamily="34" charset="0"/>
              </a:rPr>
              <a:t>Interface</a:t>
            </a:r>
            <a:endParaRPr lang="en-GB" sz="1000" dirty="0">
              <a:latin typeface="Arial Black" panose="020B0A04020102020204" pitchFamily="34" charset="0"/>
            </a:endParaRPr>
          </a:p>
        </p:txBody>
      </p:sp>
      <p:sp>
        <p:nvSpPr>
          <p:cNvPr id="41" name="Rectangle 40"/>
          <p:cNvSpPr/>
          <p:nvPr/>
        </p:nvSpPr>
        <p:spPr>
          <a:xfrm>
            <a:off x="5419015" y="6111546"/>
            <a:ext cx="170225" cy="28803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398120" y="629156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5396155" y="615997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ounded Rectangle 43"/>
          <p:cNvSpPr/>
          <p:nvPr/>
        </p:nvSpPr>
        <p:spPr>
          <a:xfrm>
            <a:off x="4565414" y="6522580"/>
            <a:ext cx="1277052" cy="2490300"/>
          </a:xfrm>
          <a:prstGeom prst="roundRect">
            <a:avLst/>
          </a:prstGeom>
          <a:solidFill>
            <a:schemeClr val="tx2">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latin typeface="Arial Black" panose="020B0A04020102020204" pitchFamily="34" charset="0"/>
              </a:rPr>
              <a:t>Adult Social Care</a:t>
            </a:r>
          </a:p>
          <a:p>
            <a:pPr algn="ctr"/>
            <a:r>
              <a:rPr lang="en-GB" sz="1200" b="1" dirty="0" smtClean="0">
                <a:solidFill>
                  <a:schemeClr val="tx1"/>
                </a:solidFill>
                <a:latin typeface="Arial Black" panose="020B0A04020102020204" pitchFamily="34" charset="0"/>
              </a:rPr>
              <a:t>Database</a:t>
            </a:r>
            <a:endParaRPr lang="en-GB" sz="1200" b="1" dirty="0">
              <a:solidFill>
                <a:schemeClr val="tx1"/>
              </a:solidFill>
              <a:latin typeface="Arial Black" panose="020B0A04020102020204" pitchFamily="34" charset="0"/>
            </a:endParaRPr>
          </a:p>
        </p:txBody>
      </p:sp>
      <p:sp>
        <p:nvSpPr>
          <p:cNvPr id="45" name="Rectangle 44"/>
          <p:cNvSpPr/>
          <p:nvPr/>
        </p:nvSpPr>
        <p:spPr>
          <a:xfrm>
            <a:off x="5524378" y="6636616"/>
            <a:ext cx="170225" cy="28803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5503483" y="681663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5501518" y="6685046"/>
            <a:ext cx="45719" cy="720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2996952" y="6111546"/>
            <a:ext cx="2421753" cy="461665"/>
          </a:xfrm>
          <a:prstGeom prst="rect">
            <a:avLst/>
          </a:prstGeom>
          <a:noFill/>
        </p:spPr>
        <p:txBody>
          <a:bodyPr wrap="none" rtlCol="0">
            <a:spAutoFit/>
          </a:bodyPr>
          <a:lstStyle/>
          <a:p>
            <a:r>
              <a:rPr lang="en-GB" sz="1200" b="1" dirty="0" smtClean="0">
                <a:latin typeface="Arial Black" panose="020B0A04020102020204" pitchFamily="34" charset="0"/>
              </a:rPr>
              <a:t>Adult Social Care</a:t>
            </a:r>
          </a:p>
          <a:p>
            <a:r>
              <a:rPr lang="en-GB" sz="1200" b="1" dirty="0" smtClean="0">
                <a:latin typeface="Arial Black" panose="020B0A04020102020204" pitchFamily="34" charset="0"/>
              </a:rPr>
              <a:t>Case Management System</a:t>
            </a:r>
            <a:endParaRPr lang="en-GB" sz="1200" b="1" dirty="0">
              <a:latin typeface="Arial Black" panose="020B0A04020102020204" pitchFamily="34" charset="0"/>
            </a:endParaRPr>
          </a:p>
        </p:txBody>
      </p:sp>
      <p:sp>
        <p:nvSpPr>
          <p:cNvPr id="49" name="Oval 48"/>
          <p:cNvSpPr/>
          <p:nvPr/>
        </p:nvSpPr>
        <p:spPr>
          <a:xfrm>
            <a:off x="3801201" y="7661726"/>
            <a:ext cx="216024" cy="2120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p:cNvCxnSpPr>
            <a:stCxn id="49" idx="6"/>
            <a:endCxn id="44" idx="1"/>
          </p:cNvCxnSpPr>
          <p:nvPr/>
        </p:nvCxnSpPr>
        <p:spPr>
          <a:xfrm>
            <a:off x="4017225" y="7767730"/>
            <a:ext cx="5481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3"/>
            <a:endCxn id="49" idx="2"/>
          </p:cNvCxnSpPr>
          <p:nvPr/>
        </p:nvCxnSpPr>
        <p:spPr>
          <a:xfrm>
            <a:off x="2960948" y="7767730"/>
            <a:ext cx="840253" cy="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54106" y="7654781"/>
            <a:ext cx="434734" cy="246221"/>
          </a:xfrm>
          <a:prstGeom prst="rect">
            <a:avLst/>
          </a:prstGeom>
          <a:noFill/>
        </p:spPr>
        <p:txBody>
          <a:bodyPr wrap="none" rtlCol="0">
            <a:spAutoFit/>
          </a:bodyPr>
          <a:lstStyle/>
          <a:p>
            <a:r>
              <a:rPr lang="en-GB" sz="1000" dirty="0" smtClean="0">
                <a:latin typeface="Arial Black" panose="020B0A04020102020204" pitchFamily="34" charset="0"/>
              </a:rPr>
              <a:t>Get</a:t>
            </a:r>
            <a:endParaRPr lang="en-GB" sz="1000" dirty="0">
              <a:latin typeface="Arial Black" panose="020B0A04020102020204" pitchFamily="34" charset="0"/>
            </a:endParaRPr>
          </a:p>
        </p:txBody>
      </p:sp>
    </p:spTree>
    <p:extLst>
      <p:ext uri="{BB962C8B-B14F-4D97-AF65-F5344CB8AC3E}">
        <p14:creationId xmlns:p14="http://schemas.microsoft.com/office/powerpoint/2010/main" val="387304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260649" y="629027"/>
            <a:ext cx="6336703" cy="8710077"/>
          </a:xfrm>
          <a:prstGeom prst="rect">
            <a:avLst/>
          </a:prstGeom>
          <a:noFill/>
        </p:spPr>
        <p:txBody>
          <a:bodyPr wrap="square" rtlCol="0">
            <a:spAutoFit/>
          </a:bodyPr>
          <a:lstStyle/>
          <a:p>
            <a:r>
              <a:rPr lang="en-GB" sz="1400" b="1" dirty="0" smtClean="0"/>
              <a:t>4) Service Definition</a:t>
            </a:r>
          </a:p>
          <a:p>
            <a:pPr algn="just"/>
            <a:r>
              <a:rPr lang="en-GB" sz="1400" dirty="0" smtClean="0"/>
              <a:t>The service will be implemented using </a:t>
            </a:r>
            <a:r>
              <a:rPr lang="en-GB" sz="1400" dirty="0"/>
              <a:t>the FHIR </a:t>
            </a:r>
            <a:r>
              <a:rPr lang="en-GB" sz="1400" dirty="0" smtClean="0"/>
              <a:t>Fast </a:t>
            </a:r>
            <a:r>
              <a:rPr lang="en-GB" sz="1400" dirty="0"/>
              <a:t>Healthcare Interoperability Resources (hl7.org/</a:t>
            </a:r>
            <a:r>
              <a:rPr lang="en-GB" sz="1400" dirty="0" err="1"/>
              <a:t>fhir</a:t>
            </a:r>
            <a:r>
              <a:rPr lang="en-GB" sz="1400" dirty="0"/>
              <a:t>) </a:t>
            </a:r>
            <a:r>
              <a:rPr lang="en-GB" sz="1400" dirty="0" smtClean="0"/>
              <a:t>standards </a:t>
            </a:r>
            <a:r>
              <a:rPr lang="en-GB" sz="1400" dirty="0"/>
              <a:t>framework created by HL7. </a:t>
            </a:r>
            <a:endParaRPr lang="en-GB" sz="1400" dirty="0" smtClean="0"/>
          </a:p>
          <a:p>
            <a:pPr algn="just"/>
            <a:endParaRPr lang="en-GB" sz="1400" dirty="0"/>
          </a:p>
          <a:p>
            <a:pPr algn="just"/>
            <a:r>
              <a:rPr lang="en-GB" sz="1400" dirty="0" smtClean="0"/>
              <a:t>The service will be invoke through the execution of the following statement:</a:t>
            </a:r>
          </a:p>
          <a:p>
            <a:pPr algn="just"/>
            <a:endParaRPr lang="en-GB" sz="1400" dirty="0"/>
          </a:p>
          <a:p>
            <a:pPr lvl="1" algn="just"/>
            <a:r>
              <a:rPr lang="en-GB" sz="1400" dirty="0" smtClean="0"/>
              <a:t>[</a:t>
            </a:r>
            <a:r>
              <a:rPr lang="en-GB" sz="1400" b="1" i="1" dirty="0" smtClean="0"/>
              <a:t>URL</a:t>
            </a:r>
            <a:r>
              <a:rPr lang="en-GB" sz="1400" dirty="0" smtClean="0"/>
              <a:t>]/</a:t>
            </a:r>
            <a:r>
              <a:rPr lang="en-GB" sz="1400" dirty="0" err="1" smtClean="0"/>
              <a:t>GetPatient?nhs</a:t>
            </a:r>
            <a:r>
              <a:rPr lang="en-GB" sz="1400" dirty="0" smtClean="0"/>
              <a:t>=[</a:t>
            </a:r>
            <a:r>
              <a:rPr lang="en-GB" sz="1400" b="1" i="1" dirty="0" smtClean="0"/>
              <a:t>NHS NUMBER</a:t>
            </a:r>
            <a:r>
              <a:rPr lang="en-GB" sz="1400" dirty="0" smtClean="0"/>
              <a:t>]</a:t>
            </a:r>
          </a:p>
          <a:p>
            <a:pPr lvl="1" algn="just"/>
            <a:endParaRPr lang="en-GB" sz="1400" dirty="0"/>
          </a:p>
          <a:p>
            <a:pPr algn="just"/>
            <a:r>
              <a:rPr lang="en-GB" sz="1400" dirty="0" smtClean="0"/>
              <a:t>The response will contain the following FHIR resources which map to the social care data model show on page 2 of this document as follows:</a:t>
            </a:r>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a:p>
          <a:p>
            <a:pPr algn="just"/>
            <a:endParaRPr lang="en-GB" sz="1400" dirty="0" smtClean="0"/>
          </a:p>
          <a:p>
            <a:pPr algn="just"/>
            <a:endParaRPr lang="en-GB" sz="1400" dirty="0" smtClean="0"/>
          </a:p>
          <a:p>
            <a:pPr algn="just"/>
            <a:endParaRPr lang="en-GB" sz="1400" dirty="0"/>
          </a:p>
          <a:p>
            <a:pPr algn="just"/>
            <a:endParaRPr lang="en-GB" sz="1400" dirty="0" smtClean="0"/>
          </a:p>
          <a:p>
            <a:pPr algn="just"/>
            <a:r>
              <a:rPr lang="en-GB" sz="1400" dirty="0" smtClean="0"/>
              <a:t>The attached document “ASCMS Data Mapping.xlsx” describes the rules for setting of values within each FHIR resource.</a:t>
            </a:r>
          </a:p>
          <a:p>
            <a:pPr algn="just"/>
            <a:endParaRPr lang="en-GB" sz="1400" dirty="0"/>
          </a:p>
          <a:p>
            <a:pPr algn="just"/>
            <a:r>
              <a:rPr lang="en-GB" sz="1400" dirty="0" smtClean="0"/>
              <a:t>The attached document “ASCMS Example.xml” provides an example xml response message format.</a:t>
            </a:r>
          </a:p>
          <a:p>
            <a:pPr marL="255588" lvl="0" algn="just"/>
            <a:endParaRPr lang="en-GB" sz="1400" dirty="0" smtClean="0">
              <a:solidFill>
                <a:prstClr val="black"/>
              </a:solidFill>
            </a:endParaRPr>
          </a:p>
          <a:p>
            <a:pPr marL="255588" lvl="0" algn="just"/>
            <a:endParaRPr lang="en-GB" sz="1400" dirty="0">
              <a:solidFill>
                <a:prstClr val="black"/>
              </a:solidFill>
            </a:endParaRPr>
          </a:p>
          <a:p>
            <a:pPr marL="827088" indent="-285750" algn="just">
              <a:buFont typeface="Arial" panose="020B0604020202020204" pitchFamily="34" charset="0"/>
              <a:buChar char="•"/>
            </a:pPr>
            <a:endParaRPr lang="en-GB" sz="1400" dirty="0"/>
          </a:p>
          <a:p>
            <a:pPr marL="541338" algn="just"/>
            <a:endParaRPr lang="en-GB" sz="1400" dirty="0" smtClean="0"/>
          </a:p>
          <a:p>
            <a:pPr marL="541338" algn="just"/>
            <a:endParaRPr lang="en-GB" sz="1400" dirty="0"/>
          </a:p>
        </p:txBody>
      </p:sp>
      <p:cxnSp>
        <p:nvCxnSpPr>
          <p:cNvPr id="89" name="Straight Connector 88"/>
          <p:cNvCxnSpPr/>
          <p:nvPr/>
        </p:nvCxnSpPr>
        <p:spPr>
          <a:xfrm>
            <a:off x="0" y="549479"/>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32656" y="200472"/>
            <a:ext cx="6020366" cy="276999"/>
          </a:xfrm>
          <a:prstGeom prst="rect">
            <a:avLst/>
          </a:prstGeom>
          <a:noFill/>
        </p:spPr>
        <p:txBody>
          <a:bodyPr wrap="none" rtlCol="0">
            <a:spAutoFit/>
          </a:bodyPr>
          <a:lstStyle/>
          <a:p>
            <a:r>
              <a:rPr lang="en-GB" sz="1200" b="1" dirty="0" smtClean="0"/>
              <a:t>Adult Social Care Message Service (ASCMS) Client Requirements               </a:t>
            </a:r>
            <a:r>
              <a:rPr lang="en-GB" sz="1200" b="1" dirty="0"/>
              <a:t>v1 – 19th July 2016</a:t>
            </a:r>
            <a:endParaRPr lang="en-GB" sz="1200" b="1" dirty="0"/>
          </a:p>
        </p:txBody>
      </p:sp>
      <p:sp>
        <p:nvSpPr>
          <p:cNvPr id="6" name="TextBox 5"/>
          <p:cNvSpPr txBox="1"/>
          <p:nvPr/>
        </p:nvSpPr>
        <p:spPr>
          <a:xfrm>
            <a:off x="3284944" y="9659942"/>
            <a:ext cx="343364" cy="261610"/>
          </a:xfrm>
          <a:prstGeom prst="rect">
            <a:avLst/>
          </a:prstGeom>
          <a:noFill/>
        </p:spPr>
        <p:txBody>
          <a:bodyPr wrap="none" rtlCol="0">
            <a:spAutoFit/>
          </a:bodyPr>
          <a:lstStyle/>
          <a:p>
            <a:r>
              <a:rPr lang="en-GB" sz="1100" dirty="0" smtClean="0"/>
              <a:t>(4)</a:t>
            </a:r>
            <a:endParaRPr lang="en-GB" sz="1100" dirty="0"/>
          </a:p>
        </p:txBody>
      </p:sp>
      <p:sp>
        <p:nvSpPr>
          <p:cNvPr id="7" name="TextBox 6"/>
          <p:cNvSpPr txBox="1"/>
          <p:nvPr/>
        </p:nvSpPr>
        <p:spPr>
          <a:xfrm>
            <a:off x="1278445" y="8616116"/>
            <a:ext cx="4310795" cy="369332"/>
          </a:xfrm>
          <a:prstGeom prst="rect">
            <a:avLst/>
          </a:prstGeom>
          <a:noFill/>
        </p:spPr>
        <p:txBody>
          <a:bodyPr wrap="none" rtlCol="0">
            <a:spAutoFit/>
          </a:bodyPr>
          <a:lstStyle/>
          <a:p>
            <a:r>
              <a:rPr lang="en-GB" dirty="0" smtClean="0"/>
              <a:t>--------------- END OF DOCUMENT ---------------</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4269409338"/>
              </p:ext>
            </p:extLst>
          </p:nvPr>
        </p:nvGraphicFramePr>
        <p:xfrm>
          <a:off x="908720" y="3008784"/>
          <a:ext cx="5040560" cy="3337560"/>
        </p:xfrm>
        <a:graphic>
          <a:graphicData uri="http://schemas.openxmlformats.org/drawingml/2006/table">
            <a:tbl>
              <a:tblPr firstRow="1" bandRow="1">
                <a:tableStyleId>{5C22544A-7EE6-4342-B048-85BDC9FD1C3A}</a:tableStyleId>
              </a:tblPr>
              <a:tblGrid>
                <a:gridCol w="2520280"/>
                <a:gridCol w="2520280"/>
              </a:tblGrid>
              <a:tr h="370840">
                <a:tc>
                  <a:txBody>
                    <a:bodyPr/>
                    <a:lstStyle/>
                    <a:p>
                      <a:r>
                        <a:rPr lang="en-GB" dirty="0" smtClean="0"/>
                        <a:t>FHIR</a:t>
                      </a:r>
                      <a:endParaRPr lang="en-GB" dirty="0"/>
                    </a:p>
                  </a:txBody>
                  <a:tcPr/>
                </a:tc>
                <a:tc>
                  <a:txBody>
                    <a:bodyPr/>
                    <a:lstStyle/>
                    <a:p>
                      <a:r>
                        <a:rPr lang="en-GB" dirty="0" smtClean="0"/>
                        <a:t>Data Standard</a:t>
                      </a:r>
                      <a:endParaRPr lang="en-GB" dirty="0"/>
                    </a:p>
                  </a:txBody>
                  <a:tcPr/>
                </a:tc>
              </a:tr>
              <a:tr h="370840">
                <a:tc>
                  <a:txBody>
                    <a:bodyPr/>
                    <a:lstStyle/>
                    <a:p>
                      <a:r>
                        <a:rPr lang="en-GB" dirty="0" smtClean="0"/>
                        <a:t>&lt;Patient&gt;</a:t>
                      </a:r>
                      <a:endParaRPr lang="en-GB" dirty="0"/>
                    </a:p>
                  </a:txBody>
                  <a:tcPr/>
                </a:tc>
                <a:tc>
                  <a:txBody>
                    <a:bodyPr/>
                    <a:lstStyle/>
                    <a:p>
                      <a:r>
                        <a:rPr lang="en-GB" dirty="0" smtClean="0"/>
                        <a:t>Patient</a:t>
                      </a:r>
                      <a:endParaRPr lang="en-GB" dirty="0"/>
                    </a:p>
                  </a:txBody>
                  <a:tcPr/>
                </a:tc>
              </a:tr>
              <a:tr h="370840">
                <a:tc>
                  <a:txBody>
                    <a:bodyPr/>
                    <a:lstStyle/>
                    <a:p>
                      <a:r>
                        <a:rPr lang="en-GB" dirty="0" smtClean="0"/>
                        <a:t>&lt;Carers&gt;</a:t>
                      </a:r>
                      <a:endParaRPr lang="en-GB" dirty="0"/>
                    </a:p>
                  </a:txBody>
                  <a:tcPr/>
                </a:tc>
                <a:tc>
                  <a:txBody>
                    <a:bodyPr/>
                    <a:lstStyle/>
                    <a:p>
                      <a:r>
                        <a:rPr lang="en-GB" dirty="0" smtClean="0"/>
                        <a:t>Carers</a:t>
                      </a:r>
                      <a:endParaRPr lang="en-GB" dirty="0"/>
                    </a:p>
                  </a:txBody>
                  <a:tcPr/>
                </a:tc>
              </a:tr>
              <a:tr h="370840">
                <a:tc>
                  <a:txBody>
                    <a:bodyPr/>
                    <a:lstStyle/>
                    <a:p>
                      <a:r>
                        <a:rPr lang="en-GB" dirty="0" smtClean="0"/>
                        <a:t>&lt;Allocations&gt;</a:t>
                      </a:r>
                      <a:endParaRPr lang="en-GB" dirty="0"/>
                    </a:p>
                  </a:txBody>
                  <a:tcPr/>
                </a:tc>
                <a:tc>
                  <a:txBody>
                    <a:bodyPr/>
                    <a:lstStyle/>
                    <a:p>
                      <a:r>
                        <a:rPr lang="en-GB" dirty="0" smtClean="0"/>
                        <a:t>Allocations</a:t>
                      </a:r>
                      <a:endParaRPr lang="en-GB" dirty="0"/>
                    </a:p>
                  </a:txBody>
                  <a:tcPr/>
                </a:tc>
              </a:tr>
              <a:tr h="370840">
                <a:tc>
                  <a:txBody>
                    <a:bodyPr/>
                    <a:lstStyle/>
                    <a:p>
                      <a:r>
                        <a:rPr lang="en-GB" dirty="0" smtClean="0"/>
                        <a:t>&lt;</a:t>
                      </a:r>
                      <a:r>
                        <a:rPr lang="en-GB" dirty="0" err="1" smtClean="0"/>
                        <a:t>ReferralRequest</a:t>
                      </a:r>
                      <a:r>
                        <a:rPr lang="en-GB" dirty="0" smtClean="0"/>
                        <a:t>&gt;</a:t>
                      </a:r>
                      <a:endParaRPr lang="en-GB" dirty="0"/>
                    </a:p>
                  </a:txBody>
                  <a:tcPr/>
                </a:tc>
                <a:tc>
                  <a:txBody>
                    <a:bodyPr/>
                    <a:lstStyle/>
                    <a:p>
                      <a:r>
                        <a:rPr lang="en-GB" dirty="0" smtClean="0"/>
                        <a:t>Referral</a:t>
                      </a:r>
                      <a:endParaRPr lang="en-GB" dirty="0"/>
                    </a:p>
                  </a:txBody>
                  <a:tcPr/>
                </a:tc>
              </a:tr>
              <a:tr h="370840">
                <a:tc>
                  <a:txBody>
                    <a:bodyPr/>
                    <a:lstStyle/>
                    <a:p>
                      <a:r>
                        <a:rPr lang="en-GB" dirty="0" smtClean="0"/>
                        <a:t>&lt;</a:t>
                      </a:r>
                      <a:r>
                        <a:rPr lang="en-GB" dirty="0" err="1" smtClean="0"/>
                        <a:t>SupportPlanServices</a:t>
                      </a:r>
                      <a:r>
                        <a:rPr lang="en-GB" dirty="0" smtClean="0"/>
                        <a:t>&gt;</a:t>
                      </a:r>
                      <a:endParaRPr lang="en-GB" dirty="0"/>
                    </a:p>
                  </a:txBody>
                  <a:tcPr/>
                </a:tc>
                <a:tc>
                  <a:txBody>
                    <a:bodyPr/>
                    <a:lstStyle/>
                    <a:p>
                      <a:r>
                        <a:rPr lang="en-GB" dirty="0" smtClean="0"/>
                        <a:t>Support Plan</a:t>
                      </a:r>
                      <a:endParaRPr lang="en-GB" dirty="0"/>
                    </a:p>
                  </a:txBody>
                  <a:tcPr/>
                </a:tc>
              </a:tr>
              <a:tr h="370840">
                <a:tc>
                  <a:txBody>
                    <a:bodyPr/>
                    <a:lstStyle/>
                    <a:p>
                      <a:r>
                        <a:rPr lang="en-GB" dirty="0" smtClean="0"/>
                        <a:t>&lt;</a:t>
                      </a:r>
                      <a:r>
                        <a:rPr lang="en-GB" dirty="0" err="1" smtClean="0"/>
                        <a:t>CarePlan</a:t>
                      </a:r>
                      <a:r>
                        <a:rPr lang="en-GB" dirty="0" smtClean="0"/>
                        <a:t>&gt;</a:t>
                      </a:r>
                      <a:endParaRPr lang="en-GB" dirty="0"/>
                    </a:p>
                  </a:txBody>
                  <a:tcPr/>
                </a:tc>
                <a:tc>
                  <a:txBody>
                    <a:bodyPr/>
                    <a:lstStyle/>
                    <a:p>
                      <a:r>
                        <a:rPr lang="en-GB" dirty="0" smtClean="0"/>
                        <a:t>Care Plan</a:t>
                      </a:r>
                      <a:endParaRPr lang="en-GB" dirty="0"/>
                    </a:p>
                  </a:txBody>
                  <a:tcPr/>
                </a:tc>
              </a:tr>
              <a:tr h="370840">
                <a:tc>
                  <a:txBody>
                    <a:bodyPr/>
                    <a:lstStyle/>
                    <a:p>
                      <a:r>
                        <a:rPr lang="en-GB" dirty="0" smtClean="0"/>
                        <a:t>&lt;Disabilities&gt;</a:t>
                      </a:r>
                      <a:endParaRPr lang="en-GB" dirty="0"/>
                    </a:p>
                  </a:txBody>
                  <a:tcPr/>
                </a:tc>
                <a:tc>
                  <a:txBody>
                    <a:bodyPr/>
                    <a:lstStyle/>
                    <a:p>
                      <a:r>
                        <a:rPr lang="en-GB" dirty="0" smtClean="0"/>
                        <a:t>Disabilities</a:t>
                      </a:r>
                      <a:endParaRPr lang="en-GB" dirty="0"/>
                    </a:p>
                  </a:txBody>
                  <a:tcPr/>
                </a:tc>
              </a:tr>
              <a:tr h="370840">
                <a:tc>
                  <a:txBody>
                    <a:bodyPr/>
                    <a:lstStyle/>
                    <a:p>
                      <a:r>
                        <a:rPr lang="en-GB" dirty="0" smtClean="0"/>
                        <a:t>&lt;</a:t>
                      </a:r>
                      <a:r>
                        <a:rPr lang="en-GB" dirty="0" err="1" smtClean="0"/>
                        <a:t>Allergey</a:t>
                      </a:r>
                      <a:r>
                        <a:rPr lang="en-GB" baseline="0" dirty="0" err="1" smtClean="0"/>
                        <a:t>Intolerance</a:t>
                      </a:r>
                      <a:r>
                        <a:rPr lang="en-GB" baseline="0" dirty="0" smtClean="0"/>
                        <a:t>&gt;</a:t>
                      </a:r>
                      <a:endParaRPr lang="en-GB" dirty="0"/>
                    </a:p>
                  </a:txBody>
                  <a:tcPr/>
                </a:tc>
                <a:tc>
                  <a:txBody>
                    <a:bodyPr/>
                    <a:lstStyle/>
                    <a:p>
                      <a:r>
                        <a:rPr lang="en-GB" dirty="0" smtClean="0"/>
                        <a:t>Occupational Therapy</a:t>
                      </a:r>
                      <a:endParaRPr lang="en-GB" dirty="0"/>
                    </a:p>
                  </a:txBody>
                  <a:tcPr/>
                </a:tc>
              </a:tr>
            </a:tbl>
          </a:graphicData>
        </a:graphic>
      </p:graphicFrame>
    </p:spTree>
    <p:extLst>
      <p:ext uri="{BB962C8B-B14F-4D97-AF65-F5344CB8AC3E}">
        <p14:creationId xmlns:p14="http://schemas.microsoft.com/office/powerpoint/2010/main" val="2136070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441</Words>
  <Application>Microsoft Office PowerPoint</Application>
  <PresentationFormat>A4 Paper (210x297 mm)</PresentationFormat>
  <Paragraphs>135</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Calderdale MBC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s016</dc:creator>
  <cp:lastModifiedBy>s016</cp:lastModifiedBy>
  <cp:revision>92</cp:revision>
  <dcterms:created xsi:type="dcterms:W3CDTF">2016-05-16T10:20:29Z</dcterms:created>
  <dcterms:modified xsi:type="dcterms:W3CDTF">2016-07-19T08:06:36Z</dcterms:modified>
</cp:coreProperties>
</file>