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44" r:id="rId2"/>
    <p:sldId id="448" r:id="rId3"/>
    <p:sldId id="446" r:id="rId4"/>
    <p:sldId id="447" r:id="rId5"/>
    <p:sldId id="449" r:id="rId6"/>
    <p:sldId id="450" r:id="rId7"/>
    <p:sldId id="445" r:id="rId8"/>
  </p:sldIdLst>
  <p:sldSz cx="9144000" cy="6858000" type="screen4x3"/>
  <p:notesSz cx="99314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">
          <p15:clr>
            <a:srgbClr val="A4A3A4"/>
          </p15:clr>
        </p15:guide>
        <p15:guide id="2" orient="horz" pos="3788">
          <p15:clr>
            <a:srgbClr val="A4A3A4"/>
          </p15:clr>
        </p15:guide>
        <p15:guide id="3" pos="219">
          <p15:clr>
            <a:srgbClr val="A4A3A4"/>
          </p15:clr>
        </p15:guide>
        <p15:guide id="4" pos="5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hmi Parag" initials="RP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8F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7" autoAdjust="0"/>
    <p:restoredTop sz="95113" autoAdjust="0"/>
  </p:normalViewPr>
  <p:slideViewPr>
    <p:cSldViewPr snapToGrid="0">
      <p:cViewPr>
        <p:scale>
          <a:sx n="108" d="100"/>
          <a:sy n="108" d="100"/>
        </p:scale>
        <p:origin x="-1136" y="40"/>
      </p:cViewPr>
      <p:guideLst>
        <p:guide orient="horz" pos="194"/>
        <p:guide orient="horz" pos="3788"/>
        <p:guide pos="219"/>
        <p:guide pos="55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54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69DD-ED56-417C-806D-56B8BBB61E6C}" type="datetimeFigureOut">
              <a:rPr lang="en-GB" smtClean="0"/>
              <a:t>01/03/17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2B97-95CA-4B7B-A455-738D0DABB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32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0A584-8B3E-4B5E-A806-1A46752A65F6}" type="datetimeFigureOut">
              <a:rPr lang="en-GB" smtClean="0"/>
              <a:t>01/03/17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49313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FC4F0-0FE0-486D-ABE3-40DBC9BD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9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4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04700"/>
            <a:ext cx="6953250" cy="874749"/>
          </a:xfrm>
        </p:spPr>
        <p:txBody>
          <a:bodyPr anchor="t">
            <a:no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4856127"/>
          </a:xfrm>
        </p:spPr>
        <p:txBody>
          <a:bodyPr/>
          <a:lstStyle>
            <a:lvl1pPr>
              <a:buClr>
                <a:srgbClr val="33CCCC"/>
              </a:buClr>
              <a:defRPr/>
            </a:lvl1pPr>
            <a:lvl2pPr>
              <a:buClr>
                <a:srgbClr val="33CCCC"/>
              </a:buClr>
              <a:defRPr/>
            </a:lvl2pPr>
            <a:lvl3pPr>
              <a:buClr>
                <a:srgbClr val="33CCCC"/>
              </a:buClr>
              <a:defRPr/>
            </a:lvl3pPr>
            <a:lvl4pPr>
              <a:buClr>
                <a:srgbClr val="33CCCC"/>
              </a:buClr>
              <a:defRPr/>
            </a:lvl4pPr>
            <a:lvl5pPr>
              <a:buClr>
                <a:srgbClr val="33CCCC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025" y="6507164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1D181-4E93-46C3-B835-E35B2B9C0FA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6493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0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43001"/>
            <a:ext cx="9144000" cy="571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dirty="0" smtClean="0"/>
              <a:t>  </a:t>
            </a:r>
            <a:endParaRPr lang="en-GB" sz="6600" dirty="0" smtClean="0">
              <a:solidFill>
                <a:schemeClr val="bg1"/>
              </a:solidFill>
            </a:endParaRPr>
          </a:p>
          <a:p>
            <a:endParaRPr lang="en-GB" sz="6600" dirty="0" smtClean="0">
              <a:solidFill>
                <a:schemeClr val="tx1"/>
              </a:solidFill>
            </a:endParaRPr>
          </a:p>
          <a:p>
            <a:endParaRPr lang="en-GB" sz="6600" dirty="0" smtClean="0">
              <a:solidFill>
                <a:schemeClr val="tx1"/>
              </a:solidFill>
            </a:endParaRPr>
          </a:p>
          <a:p>
            <a:endParaRPr lang="en-GB" sz="6600" dirty="0">
              <a:solidFill>
                <a:schemeClr val="tx1"/>
              </a:solidFill>
            </a:endParaRPr>
          </a:p>
          <a:p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02687" y="1676300"/>
            <a:ext cx="6953250" cy="874749"/>
          </a:xfrm>
        </p:spPr>
        <p:txBody>
          <a:bodyPr anchor="t">
            <a:noAutofit/>
          </a:bodyPr>
          <a:lstStyle>
            <a:lvl1pPr>
              <a:defRPr lang="en-US" sz="6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6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06 May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%23RANGE!90" TargetMode="External"/><Relationship Id="rId4" Type="http://schemas.openxmlformats.org/officeDocument/2006/relationships/hyperlink" Target="%23RANGE!14758" TargetMode="External"/><Relationship Id="rId5" Type="http://schemas.openxmlformats.org/officeDocument/2006/relationships/hyperlink" Target="%23RANGE!13901" TargetMode="External"/><Relationship Id="rId6" Type="http://schemas.openxmlformats.org/officeDocument/2006/relationships/hyperlink" Target="%23RANGE!148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%23RANGE!1389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%23RANGE!61" TargetMode="External"/><Relationship Id="rId4" Type="http://schemas.openxmlformats.org/officeDocument/2006/relationships/hyperlink" Target="%23RANGE!38" TargetMode="External"/><Relationship Id="rId5" Type="http://schemas.openxmlformats.org/officeDocument/2006/relationships/hyperlink" Target="%23RANGE!33934" TargetMode="External"/><Relationship Id="rId6" Type="http://schemas.openxmlformats.org/officeDocument/2006/relationships/hyperlink" Target="%23RANGE!3327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%23RANGE!5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4670425" cy="4856127"/>
          </a:xfrm>
        </p:spPr>
        <p:txBody>
          <a:bodyPr/>
          <a:lstStyle/>
          <a:p>
            <a:r>
              <a:rPr lang="en-GB" dirty="0"/>
              <a:t>Specifications for the Tests and Interventions of interest to us are extracted into catalogues in the same way as the Phenotypes domain model</a:t>
            </a:r>
          </a:p>
          <a:p>
            <a:r>
              <a:rPr lang="en-GB" dirty="0"/>
              <a:t>GMCs use standard codes from an agreed set to tell us what kind of data they are sending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40" y="1281049"/>
            <a:ext cx="3211519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2.0.0 </a:t>
            </a:r>
            <a:r>
              <a:rPr lang="mr-IN" dirty="0" smtClean="0"/>
              <a:t>–</a:t>
            </a:r>
            <a:r>
              <a:rPr lang="en-US" dirty="0" smtClean="0"/>
              <a:t> GEL Investigations and Interventions Catalogue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06 May 2016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41765"/>
              </p:ext>
            </p:extLst>
          </p:nvPr>
        </p:nvGraphicFramePr>
        <p:xfrm>
          <a:off x="393472" y="1819900"/>
          <a:ext cx="8037646" cy="1272519"/>
        </p:xfrm>
        <a:graphic>
          <a:graphicData uri="http://schemas.openxmlformats.org/drawingml/2006/table">
            <a:tbl>
              <a:tblPr/>
              <a:tblGrid>
                <a:gridCol w="1038394"/>
                <a:gridCol w="871934"/>
                <a:gridCol w="634134"/>
                <a:gridCol w="673767"/>
                <a:gridCol w="642061"/>
                <a:gridCol w="753034"/>
                <a:gridCol w="784740"/>
                <a:gridCol w="515233"/>
                <a:gridCol w="911568"/>
                <a:gridCol w="1212781"/>
              </a:tblGrid>
              <a:tr h="26063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Data for Growth </a:t>
                      </a:r>
                      <a:r>
                        <a:rPr 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Finding Type ID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Finding Type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Range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Unit of Measurement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Constraint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Patient Status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Assessment 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Report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Comments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Qualifiers</a:t>
                      </a:r>
                    </a:p>
                  </a:txBody>
                  <a:tcPr marL="6449" marR="6449" marT="6449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2308">
                <a:tc>
                  <a:txBody>
                    <a:bodyPr/>
                    <a:lstStyle/>
                    <a:p>
                      <a:pPr algn="r" fontAlgn="b"/>
                      <a:r>
                        <a:rPr lang="is-I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32935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Details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0-3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[cm,m]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xs:double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[14759: typeOfMeasurement]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28">
                <a:tc>
                  <a:txBody>
                    <a:bodyPr/>
                    <a:lstStyle/>
                    <a:p>
                      <a:pPr algn="r" fontAlgn="b"/>
                      <a:r>
                        <a:rPr lang="cs-CZ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32943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Details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0-2000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[kg,g]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xs:double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[14759: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08">
                <a:tc>
                  <a:txBody>
                    <a:bodyPr/>
                    <a:lstStyle/>
                    <a:p>
                      <a:pPr algn="r" fontAlgn="b"/>
                      <a:r>
                        <a:rPr lang="cs-CZ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32945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OFC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0-100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[cm,m]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xs:double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Optional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[14759: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6449" marR="6449" marT="644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67010"/>
              </p:ext>
            </p:extLst>
          </p:nvPr>
        </p:nvGraphicFramePr>
        <p:xfrm>
          <a:off x="399801" y="3364497"/>
          <a:ext cx="3880432" cy="1232980"/>
        </p:xfrm>
        <a:graphic>
          <a:graphicData uri="http://schemas.openxmlformats.org/drawingml/2006/table">
            <a:tbl>
              <a:tblPr/>
              <a:tblGrid>
                <a:gridCol w="1129637"/>
                <a:gridCol w="948550"/>
                <a:gridCol w="1802245"/>
              </a:tblGrid>
              <a:tr h="3030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Data for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Qualifiers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Qualifier 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Qualifier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Constraint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065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PatientReported:Patient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reported,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Measured:Measured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Unknown:Unknown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36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&lt;2.0.0 Model and Submission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06 May 2016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97685"/>
              </p:ext>
            </p:extLst>
          </p:nvPr>
        </p:nvGraphicFramePr>
        <p:xfrm>
          <a:off x="389082" y="1214193"/>
          <a:ext cx="4727205" cy="4523602"/>
        </p:xfrm>
        <a:graphic>
          <a:graphicData uri="http://schemas.openxmlformats.org/drawingml/2006/table">
            <a:tbl>
              <a:tblPr/>
              <a:tblGrid>
                <a:gridCol w="1602154"/>
                <a:gridCol w="1602154"/>
                <a:gridCol w="583117"/>
                <a:gridCol w="939780"/>
              </a:tblGrid>
              <a:tr h="2009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Parameters 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99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243F6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rgbClr val="243F60"/>
                          </a:solidFill>
                          <a:effectLst/>
                          <a:latin typeface="Calibri"/>
                        </a:rPr>
                        <a:t>Height Details (32935.2)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7891" marR="7891" marT="7891" marB="789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Multiplicity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80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(14755.3)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 height / length in metres to 2 decimal places. Height and weight to be used to calculate BMI as an indicator of the patient being overweight or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 action="ppaction://hlinkfile"/>
                        </a:rPr>
                        <a:t>personHeightInMetres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obese. Provide the most relevant information that will inform this.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measurement (14756.1)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When was the measurement taken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xs:date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measurement (14759.1)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was the measurement taken i.e. patient reported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typeOfMeasurement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Enumeration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PatientReported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:Patient reported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:Measured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:Unknown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243F60"/>
                          </a:solidFill>
                          <a:effectLst/>
                          <a:latin typeface="Calibri"/>
                        </a:rPr>
                        <a:t>Weight Details (32943.2)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7891" marR="7891" marT="7891" marB="789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Multiplicity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06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(14760.2)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in kg.  Height and weight to be used to calculate BMI as an indicator of the patient being overweight or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 action="ppaction://hlinkfile"/>
                        </a:rPr>
                        <a:t>personObservation(weight)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obese. Provide the most relevant information that will inform this.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measurement (14756.1)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When was the measurement taken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xs:date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measurement (14759.1)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was the measurement taken i.e. patient reported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typeOfMeasurement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Enumeration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PatientReported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:Patient reported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:Measured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:Unknown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243F6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700" b="0" i="0" u="none" strike="noStrike">
                          <a:solidFill>
                            <a:srgbClr val="243F60"/>
                          </a:solidFill>
                          <a:effectLst/>
                          <a:latin typeface="Calibri"/>
                        </a:rPr>
                        <a:t>OFC Details (32945.1)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7891" marR="7891" marT="7891" marB="789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Multiplicity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2660">
                <a:tc>
                  <a:txBody>
                    <a:bodyPr/>
                    <a:lstStyle/>
                    <a:p>
                      <a:pPr algn="l" fontAlgn="ctr"/>
                      <a:r>
                        <a:rPr lang="is-I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OFC (14761.2)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 circumference or occipitofrontal circumference in centimetres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 action="ppaction://hlinkfile"/>
                        </a:rPr>
                        <a:t>OFC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measurement (14756.1)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When was the measurement taken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xs:date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9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measurement (14759.1)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was the measurement taken i.e. patient reported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nb-NO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typeOfMeasurement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Enumeration</a:t>
                      </a: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PatientReported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:Patient reported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:Measured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:Unknown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91" marR="7891" marT="7891" marB="0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88837"/>
              </p:ext>
            </p:extLst>
          </p:nvPr>
        </p:nvGraphicFramePr>
        <p:xfrm>
          <a:off x="5309810" y="1208278"/>
          <a:ext cx="3265714" cy="3088104"/>
        </p:xfrm>
        <a:graphic>
          <a:graphicData uri="http://schemas.openxmlformats.org/drawingml/2006/table">
            <a:tbl>
              <a:tblPr firstRow="1"/>
              <a:tblGrid>
                <a:gridCol w="1752572"/>
                <a:gridCol w="1513142"/>
              </a:tblGrid>
              <a:tr h="2306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Parameters 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Submission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Height Details Date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Height Details Type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 Reported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Height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Weight Details Date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Weight Details Type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 Reported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Weightight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OFC Details Date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OFC Details Type of Measurement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OFC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24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2.0.0 </a:t>
            </a:r>
            <a:r>
              <a:rPr lang="mr-IN" dirty="0" smtClean="0"/>
              <a:t>–</a:t>
            </a:r>
            <a:r>
              <a:rPr lang="en-US" dirty="0" smtClean="0"/>
              <a:t> Generic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06 May 2016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22041"/>
              </p:ext>
            </p:extLst>
          </p:nvPr>
        </p:nvGraphicFramePr>
        <p:xfrm>
          <a:off x="360509" y="1552147"/>
          <a:ext cx="5354307" cy="4807910"/>
        </p:xfrm>
        <a:graphic>
          <a:graphicData uri="http://schemas.openxmlformats.org/drawingml/2006/table">
            <a:tbl>
              <a:tblPr/>
              <a:tblGrid>
                <a:gridCol w="1546212"/>
                <a:gridCol w="1546212"/>
                <a:gridCol w="1060258"/>
                <a:gridCol w="1201625"/>
              </a:tblGrid>
              <a:tr h="280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Finding: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Multiplicity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 Time (53791)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and time the event started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 action="ppaction://hlinkfile"/>
                        </a:rPr>
                        <a:t>xs:dateTime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(53792)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of clinical event i.e. duration of observation, lab test, procedure or therapy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xs:duration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Standard (53793)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data standard that the finding and coding corresponds to e.g. SNOMED CT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Standard Version (53794)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data standard version that the finding and coding corresponds to e.g. 21.0.0 RF2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 Type ID (53795)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Identifier or Code within the chosen data standard for the finding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 Type (53796)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 of the type of finding or type or laboratory test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 of Measurement (53797)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 of measurement for finding recorded as UCUM codes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18">
                <a:tc>
                  <a:txBody>
                    <a:bodyPr/>
                    <a:lstStyle/>
                    <a:p>
                      <a:pPr algn="l" fontAlgn="ctr"/>
                      <a:r>
                        <a:rPr lang="is-I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 (53798)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and Lower range of results for the finding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 (53799)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 additional comments related to the finding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Finding (53800)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Clinical finding or result of laboratory test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39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 Status (34004@0.0.1  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Represents the patient's status when test was performed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 action="ppaction://hlinkfile"/>
                        </a:rPr>
                        <a:t>patientStatus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758"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Assessment</a:t>
                      </a:r>
                      <a:r>
                        <a:rPr lang="it-IT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(29524@0.0.1  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Assessment of findings and clinical significance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 action="ppaction://hlinkfile"/>
                        </a:rPr>
                        <a:t>clinicalTestAbnormality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81">
                <a:tc>
                  <a:txBody>
                    <a:bodyPr/>
                    <a:lstStyle/>
                    <a:p>
                      <a:pPr algn="l" fontAlgn="ctr"/>
                      <a:r>
                        <a:rPr lang="mr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Report (29501@0.0.1  )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name of uploaded copy of clinical report - requested format [Participant ID]_[Local Report Identifier]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0..1</a:t>
                      </a: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755" marR="4755" marT="475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76053"/>
              </p:ext>
            </p:extLst>
          </p:nvPr>
        </p:nvGraphicFramePr>
        <p:xfrm>
          <a:off x="5997028" y="1551821"/>
          <a:ext cx="3009961" cy="3316094"/>
        </p:xfrm>
        <a:graphic>
          <a:graphicData uri="http://schemas.openxmlformats.org/drawingml/2006/table">
            <a:tbl>
              <a:tblPr/>
              <a:tblGrid>
                <a:gridCol w="555170"/>
                <a:gridCol w="1170540"/>
                <a:gridCol w="481594"/>
                <a:gridCol w="802657"/>
              </a:tblGrid>
              <a:tr h="2782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Qualifier: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Multiplicity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29BDCA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23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Standard (53793)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data standard that the finding and coding corresponds to e.g. SNOMED CT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Standard Version (53794)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data standard version that the finding and coding corresponds to e.g. 21.0.0 RF2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Qualifier Type ID (55340)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Identifier for the qualifier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Qualifier Type (55338)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 of the qualifier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Qualifier (55339)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 of the qualifier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 action="ppaction://hlinkfile"/>
                        </a:rPr>
                        <a:t>xs:string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1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2.0.0 Generic Submissions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06 May 2016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93657"/>
              </p:ext>
            </p:extLst>
          </p:nvPr>
        </p:nvGraphicFramePr>
        <p:xfrm>
          <a:off x="346437" y="1665875"/>
          <a:ext cx="8649107" cy="2449513"/>
        </p:xfrm>
        <a:graphic>
          <a:graphicData uri="http://schemas.openxmlformats.org/drawingml/2006/table">
            <a:tbl>
              <a:tblPr/>
              <a:tblGrid>
                <a:gridCol w="619043"/>
                <a:gridCol w="619043"/>
                <a:gridCol w="619043"/>
                <a:gridCol w="619043"/>
                <a:gridCol w="619043"/>
                <a:gridCol w="619043"/>
                <a:gridCol w="619043"/>
                <a:gridCol w="619043"/>
                <a:gridCol w="619043"/>
                <a:gridCol w="619043"/>
                <a:gridCol w="619043"/>
                <a:gridCol w="945959"/>
                <a:gridCol w="893675"/>
              </a:tblGrid>
              <a:tr h="599752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Start Date Time (53791)</a:t>
                      </a:r>
                    </a:p>
                  </a:txBody>
                  <a:tcPr marL="8952" marR="8952" marT="8952" marB="89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Data Standard (53793)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Data Standard Version (53794)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Finding Type ID (53795)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Finding Type (53796)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Unit of Measurement (53797)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Range (53798)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Finding (53800)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Qualifier Data Standard (53793)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QualifierData Standard Version (53794)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Qualifier Type ID (55340)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Qualifier Type (55338)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Qualifier (55339)</a:t>
                      </a:r>
                    </a:p>
                  </a:txBody>
                  <a:tcPr marL="8952" marR="8952" marT="895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6587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32935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Details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0-3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 Reported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87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32943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Details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0-2000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 Reported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87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12/01/16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32945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OFC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0-100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 England Investigations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2.0.0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typeOfMeasurement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6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06 May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4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Enumeration standardisation</a:t>
            </a:r>
          </a:p>
          <a:p>
            <a:pPr lvl="1"/>
            <a:r>
              <a:rPr lang="en-GB" dirty="0" smtClean="0"/>
              <a:t>Lowercase 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nderscore separated</a:t>
            </a:r>
          </a:p>
          <a:p>
            <a:pPr lvl="1"/>
            <a:r>
              <a:rPr lang="en-GB" dirty="0" smtClean="0"/>
              <a:t>Minimise special characters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Are new investigations and interventions models </a:t>
            </a:r>
            <a:r>
              <a:rPr lang="en-US" dirty="0" smtClean="0"/>
              <a:t>preferable?</a:t>
            </a:r>
            <a:endParaRPr lang="en-GB" dirty="0" smtClean="0"/>
          </a:p>
          <a:p>
            <a:r>
              <a:rPr lang="en-GB" dirty="0" smtClean="0"/>
              <a:t>What data standards would GMCs like us to use?</a:t>
            </a:r>
          </a:p>
          <a:p>
            <a:pPr lvl="1"/>
            <a:r>
              <a:rPr lang="en-GB" dirty="0" smtClean="0"/>
              <a:t>SNOMED CT, OMIM, OPCS, NICIP, ICD</a:t>
            </a:r>
          </a:p>
          <a:p>
            <a:pPr lvl="1"/>
            <a:r>
              <a:rPr lang="en-GB" dirty="0" smtClean="0"/>
              <a:t>Any others?</a:t>
            </a:r>
          </a:p>
          <a:p>
            <a:r>
              <a:rPr lang="en-GB" dirty="0" smtClean="0"/>
              <a:t>Versioning Events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1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6F8F8"/>
      </a:lt2>
      <a:accent1>
        <a:srgbClr val="33B8C8"/>
      </a:accent1>
      <a:accent2>
        <a:srgbClr val="0EAD84"/>
      </a:accent2>
      <a:accent3>
        <a:srgbClr val="AFDDE6"/>
      </a:accent3>
      <a:accent4>
        <a:srgbClr val="44546B"/>
      </a:accent4>
      <a:accent5>
        <a:srgbClr val="92C581"/>
      </a:accent5>
      <a:accent6>
        <a:srgbClr val="D4922D"/>
      </a:accent6>
      <a:hlink>
        <a:srgbClr val="33B8C8"/>
      </a:hlink>
      <a:folHlink>
        <a:srgbClr val="0099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2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00KP_General Slides August2015" id="{FD046115-236A-40B5-A2D1-3C0A03C1A0B7}" vid="{531274A9-C2DB-4013-9D96-B3F3B4821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Genomics England template_Sep15</Template>
  <TotalTime>4378</TotalTime>
  <Words>1141</Words>
  <Application>Microsoft Macintosh PowerPoint</Application>
  <PresentationFormat>On-screen Show (4:3)</PresentationFormat>
  <Paragraphs>301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Generic Model</vt:lpstr>
      <vt:lpstr>2.0.0 – GEL Investigations and Interventions Catalogue</vt:lpstr>
      <vt:lpstr>&lt;2.0.0 Model and Submission</vt:lpstr>
      <vt:lpstr>2.0.0 – Generic Model</vt:lpstr>
      <vt:lpstr>2.0.0 Generic Submissions</vt:lpstr>
      <vt:lpstr>Document walkthrough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Dinh</dc:creator>
  <cp:lastModifiedBy>Adam Milward</cp:lastModifiedBy>
  <cp:revision>781</cp:revision>
  <cp:lastPrinted>2016-11-21T09:06:26Z</cp:lastPrinted>
  <dcterms:created xsi:type="dcterms:W3CDTF">2015-12-10T10:36:27Z</dcterms:created>
  <dcterms:modified xsi:type="dcterms:W3CDTF">2017-03-01T11:32:39Z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