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29" r:id="rId2"/>
    <p:sldId id="359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</p:sldIdLst>
  <p:sldSz cx="9144000" cy="6858000" type="screen4x3"/>
  <p:notesSz cx="9931400" cy="6794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">
          <p15:clr>
            <a:srgbClr val="A4A3A4"/>
          </p15:clr>
        </p15:guide>
        <p15:guide id="2" orient="horz" pos="3788">
          <p15:clr>
            <a:srgbClr val="A4A3A4"/>
          </p15:clr>
        </p15:guide>
        <p15:guide id="3" pos="219">
          <p15:clr>
            <a:srgbClr val="A4A3A4"/>
          </p15:clr>
        </p15:guide>
        <p15:guide id="4" pos="5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shmi Parag" initials="RP" lastIdx="2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08F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7" autoAdjust="0"/>
    <p:restoredTop sz="95113" autoAdjust="0"/>
  </p:normalViewPr>
  <p:slideViewPr>
    <p:cSldViewPr snapToGrid="0">
      <p:cViewPr varScale="1">
        <p:scale>
          <a:sx n="75" d="100"/>
          <a:sy n="75" d="100"/>
        </p:scale>
        <p:origin x="1422" y="78"/>
      </p:cViewPr>
      <p:guideLst>
        <p:guide orient="horz" pos="194"/>
        <p:guide orient="horz" pos="3788"/>
        <p:guide pos="219"/>
        <p:guide pos="55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549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606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5497" y="0"/>
            <a:ext cx="4303606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969DD-ED56-417C-806D-56B8BBB61E6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3596"/>
            <a:ext cx="4303606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5497" y="6453596"/>
            <a:ext cx="4303606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2B97-95CA-4B7B-A455-738D0DABB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832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606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5497" y="0"/>
            <a:ext cx="4303606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0A584-8B3E-4B5E-A806-1A46752A65F6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6938" y="849313"/>
            <a:ext cx="3057525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140" y="3269853"/>
            <a:ext cx="7945120" cy="2675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3596"/>
            <a:ext cx="4303606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5497" y="6453596"/>
            <a:ext cx="4303606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FC4F0-0FE0-486D-ABE3-40DBC9BD5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39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7550" y="922338"/>
            <a:ext cx="3322638" cy="249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985DB-ABB5-4EFD-AFAB-9E2A60D65733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74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FC4F0-0FE0-486D-ABE3-40DBC9BD55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5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54558-3EA7-4343-8803-CD9BEA7EFBA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04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FC4F0-0FE0-486D-ABE3-40DBC9BD55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442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FC4F0-0FE0-486D-ABE3-40DBC9BD557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68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1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06 May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44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937" y="230190"/>
            <a:ext cx="1470564" cy="75548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89700"/>
            <a:ext cx="9144000" cy="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04700"/>
            <a:ext cx="6953250" cy="874749"/>
          </a:xfrm>
        </p:spPr>
        <p:txBody>
          <a:bodyPr anchor="t">
            <a:noAutofit/>
          </a:bodyPr>
          <a:lstStyle>
            <a:lvl1pPr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1373224"/>
            <a:ext cx="8569326" cy="4856127"/>
          </a:xfrm>
        </p:spPr>
        <p:txBody>
          <a:bodyPr/>
          <a:lstStyle>
            <a:lvl1pPr>
              <a:buClr>
                <a:srgbClr val="33CCCC"/>
              </a:buClr>
              <a:defRPr/>
            </a:lvl1pPr>
            <a:lvl2pPr>
              <a:buClr>
                <a:srgbClr val="33CCCC"/>
              </a:buClr>
              <a:defRPr/>
            </a:lvl2pPr>
            <a:lvl3pPr>
              <a:buClr>
                <a:srgbClr val="33CCCC"/>
              </a:buClr>
              <a:defRPr/>
            </a:lvl3pPr>
            <a:lvl4pPr>
              <a:buClr>
                <a:srgbClr val="33CCCC"/>
              </a:buClr>
              <a:defRPr/>
            </a:lvl4pPr>
            <a:lvl5pPr>
              <a:buClr>
                <a:srgbClr val="33CCCC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1025" y="6507164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D1D181-4E93-46C3-B835-E35B2B9C0FA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64930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06 May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0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43001"/>
            <a:ext cx="9144000" cy="5714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dirty="0"/>
              <a:t> </a:t>
            </a:r>
            <a:r>
              <a:rPr lang="en-GB" sz="4800" dirty="0" smtClean="0"/>
              <a:t>  </a:t>
            </a:r>
            <a:endParaRPr lang="en-GB" sz="6600" dirty="0" smtClean="0">
              <a:solidFill>
                <a:schemeClr val="bg1"/>
              </a:solidFill>
            </a:endParaRPr>
          </a:p>
          <a:p>
            <a:endParaRPr lang="en-GB" sz="6600" dirty="0" smtClean="0">
              <a:solidFill>
                <a:schemeClr val="tx1"/>
              </a:solidFill>
            </a:endParaRPr>
          </a:p>
          <a:p>
            <a:endParaRPr lang="en-GB" sz="6600" dirty="0" smtClean="0">
              <a:solidFill>
                <a:schemeClr val="tx1"/>
              </a:solidFill>
            </a:endParaRPr>
          </a:p>
          <a:p>
            <a:endParaRPr lang="en-GB" sz="6600" dirty="0">
              <a:solidFill>
                <a:schemeClr val="tx1"/>
              </a:solidFill>
            </a:endParaRPr>
          </a:p>
          <a:p>
            <a:endParaRPr lang="en-GB" sz="48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937" y="230190"/>
            <a:ext cx="1470564" cy="75548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02687" y="1676300"/>
            <a:ext cx="6953250" cy="874749"/>
          </a:xfrm>
        </p:spPr>
        <p:txBody>
          <a:bodyPr anchor="t">
            <a:noAutofit/>
          </a:bodyPr>
          <a:lstStyle>
            <a:lvl1pPr>
              <a:defRPr lang="en-US" sz="6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New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60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06 May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1D181-4E93-46C3-B835-E35B2B9C0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18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1728" y="1961711"/>
            <a:ext cx="6401002" cy="1792123"/>
          </a:xfrm>
          <a:prstGeom prst="rect">
            <a:avLst/>
          </a:prstGeom>
          <a:solidFill>
            <a:srgbClr val="2FB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 smtClean="0"/>
              <a:t>The 100,000 Genomes </a:t>
            </a:r>
            <a:r>
              <a:rPr lang="en-GB" sz="4000" dirty="0"/>
              <a:t>P</a:t>
            </a:r>
            <a:r>
              <a:rPr lang="en-GB" sz="4000" dirty="0" smtClean="0"/>
              <a:t>roject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2221929" y="3853956"/>
            <a:ext cx="6400800" cy="1189039"/>
          </a:xfrm>
          <a:prstGeom prst="rect">
            <a:avLst/>
          </a:prstGeom>
          <a:solidFill>
            <a:schemeClr val="accent1">
              <a:tint val="20000"/>
            </a:schemeClr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GB" sz="2400" dirty="0" smtClean="0">
                <a:solidFill>
                  <a:schemeClr val="accent2"/>
                </a:solidFill>
              </a:rPr>
              <a:t>Rare Disease 2.0.0</a:t>
            </a:r>
          </a:p>
          <a:p>
            <a:pPr>
              <a:buNone/>
            </a:pPr>
            <a:r>
              <a:rPr lang="en-GB" sz="2400" dirty="0" smtClean="0">
                <a:solidFill>
                  <a:schemeClr val="accent2"/>
                </a:solidFill>
              </a:rPr>
              <a:t>1 March 2017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z="2400" dirty="0">
              <a:solidFill>
                <a:schemeClr val="accent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040" y="197833"/>
            <a:ext cx="2081284" cy="10692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55329" y="0"/>
            <a:ext cx="1441480" cy="6861355"/>
            <a:chOff x="316361" y="-12880"/>
            <a:chExt cx="1441480" cy="686135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361" y="3350651"/>
              <a:ext cx="1441480" cy="34978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67"/>
            <a:stretch/>
          </p:blipFill>
          <p:spPr>
            <a:xfrm>
              <a:off x="316361" y="-12880"/>
              <a:ext cx="1441480" cy="3373055"/>
            </a:xfrm>
            <a:prstGeom prst="rect">
              <a:avLst/>
            </a:prstGeom>
          </p:spPr>
        </p:pic>
      </p:grpSp>
      <p:sp>
        <p:nvSpPr>
          <p:cNvPr id="3" name="AutoShape 2" descr="Image result for thumbs up and dow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119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Information required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991087"/>
            <a:ext cx="8569326" cy="4856127"/>
          </a:xfrm>
        </p:spPr>
        <p:txBody>
          <a:bodyPr/>
          <a:lstStyle/>
          <a:p>
            <a:r>
              <a:rPr lang="en-GB" dirty="0" smtClean="0"/>
              <a:t>Not a new announcement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866804" y="1540088"/>
            <a:ext cx="5814092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All participants: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Essential data set including details of consent and diagnoses</a:t>
            </a:r>
            <a:br>
              <a:rPr lang="en-GB" dirty="0"/>
            </a:br>
            <a:r>
              <a:rPr lang="en-GB" dirty="0"/>
              <a:t>Updates on changes to consent status and death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7797" y="2807313"/>
            <a:ext cx="203351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All </a:t>
            </a:r>
            <a:r>
              <a:rPr lang="en-GB" b="1" dirty="0" err="1"/>
              <a:t>probands</a:t>
            </a:r>
            <a:r>
              <a:rPr lang="en-GB" b="1" dirty="0"/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 pedigree data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309" y="3815889"/>
            <a:ext cx="4268541" cy="203132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Affected participants (including </a:t>
            </a:r>
            <a:r>
              <a:rPr lang="en-GB" b="1" dirty="0" err="1"/>
              <a:t>probands</a:t>
            </a:r>
            <a:r>
              <a:rPr lang="en-GB" b="1" dirty="0"/>
              <a:t>):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The core data set including:</a:t>
            </a:r>
            <a:br>
              <a:rPr lang="en-GB" dirty="0"/>
            </a:br>
            <a:r>
              <a:rPr lang="en-GB" dirty="0"/>
              <a:t>At least one set of ‘general observations’</a:t>
            </a:r>
            <a:br>
              <a:rPr lang="en-GB" dirty="0"/>
            </a:br>
            <a:r>
              <a:rPr lang="en-GB" dirty="0"/>
              <a:t>At least one phenotyping report* </a:t>
            </a:r>
            <a:br>
              <a:rPr lang="en-GB" dirty="0"/>
            </a:br>
            <a:r>
              <a:rPr lang="en-GB" dirty="0"/>
              <a:t>Details of previous genetic investigations</a:t>
            </a:r>
            <a:br>
              <a:rPr lang="en-GB" dirty="0"/>
            </a:br>
            <a:r>
              <a:rPr lang="en-GB" dirty="0"/>
              <a:t>Clinical test data*</a:t>
            </a:r>
            <a:br>
              <a:rPr lang="en-GB" dirty="0"/>
            </a:br>
            <a:r>
              <a:rPr lang="en-GB" dirty="0"/>
              <a:t>Reports of clinical events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4583" y="2979895"/>
            <a:ext cx="3452883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Unaffected participants: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The following components of the core data set:</a:t>
            </a:r>
            <a:br>
              <a:rPr lang="en-GB" dirty="0"/>
            </a:br>
            <a:r>
              <a:rPr lang="en-GB" dirty="0"/>
              <a:t>At least one set of ‘general observations’</a:t>
            </a:r>
            <a:br>
              <a:rPr lang="en-GB" dirty="0"/>
            </a:br>
            <a:r>
              <a:rPr lang="en-GB" dirty="0"/>
              <a:t>Phenotyping report(s) if clinically relevant**</a:t>
            </a:r>
            <a:br>
              <a:rPr lang="en-GB" dirty="0"/>
            </a:br>
            <a:r>
              <a:rPr lang="en-GB" dirty="0"/>
              <a:t>Clinical test data if clinically relevant***</a:t>
            </a:r>
            <a:br>
              <a:rPr lang="en-GB" dirty="0"/>
            </a:br>
            <a:r>
              <a:rPr lang="en-GB" dirty="0"/>
              <a:t>Any other elements of the core data set that are relevant to that participant</a:t>
            </a:r>
          </a:p>
        </p:txBody>
      </p:sp>
      <p:cxnSp>
        <p:nvCxnSpPr>
          <p:cNvPr id="13" name="Straight Arrow Connector 12"/>
          <p:cNvCxnSpPr>
            <a:stCxn id="7" idx="0"/>
          </p:cNvCxnSpPr>
          <p:nvPr/>
        </p:nvCxnSpPr>
        <p:spPr>
          <a:xfrm flipV="1">
            <a:off x="1644555" y="2463418"/>
            <a:ext cx="1194179" cy="3438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06597" y="3453644"/>
            <a:ext cx="0" cy="3622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991969" y="2454242"/>
            <a:ext cx="13648" cy="13524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357818" y="2458358"/>
            <a:ext cx="1" cy="5164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19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Reorganisation and </a:t>
            </a:r>
            <a:r>
              <a:rPr lang="en-GB" dirty="0" err="1" smtClean="0"/>
              <a:t>cleanup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information taken at registration is now grouped under Registration except for core participant identifiers</a:t>
            </a:r>
          </a:p>
          <a:p>
            <a:r>
              <a:rPr lang="en-GB" dirty="0" smtClean="0"/>
              <a:t>Information now collected as part of Pedigree has been removed to avoid duplication</a:t>
            </a:r>
          </a:p>
          <a:p>
            <a:r>
              <a:rPr lang="en-GB" dirty="0"/>
              <a:t>Withdrawal and Consent Update moved to core </a:t>
            </a:r>
            <a:r>
              <a:rPr lang="en-GB" dirty="0" smtClean="0"/>
              <a:t>data</a:t>
            </a:r>
          </a:p>
          <a:p>
            <a:r>
              <a:rPr lang="en-GB" dirty="0" smtClean="0"/>
              <a:t>Consent information is now more strictly specified, similar to the in the Cancer model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81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Minor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Foetal Participant indicator added</a:t>
            </a:r>
          </a:p>
          <a:p>
            <a:r>
              <a:rPr lang="en-GB" dirty="0" smtClean="0"/>
              <a:t>Person Identifier numbers for Devolved Nations participants added</a:t>
            </a:r>
          </a:p>
          <a:p>
            <a:r>
              <a:rPr lang="en-GB" dirty="0" smtClean="0"/>
              <a:t>Number of participants in family now collected as well as group type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919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Data</a:t>
            </a:r>
            <a:endParaRPr lang="en-GB" dirty="0"/>
          </a:p>
        </p:txBody>
      </p:sp>
      <p:sp>
        <p:nvSpPr>
          <p:cNvPr id="3" name="Subtitle 2"/>
          <p:cNvSpPr txBox="1">
            <a:spLocks/>
          </p:cNvSpPr>
          <p:nvPr/>
        </p:nvSpPr>
        <p:spPr bwMode="auto">
          <a:xfrm>
            <a:off x="519646" y="2678257"/>
            <a:ext cx="6400800" cy="61745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endParaRPr lang="en-GB" sz="24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GB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Longitudinal </a:t>
            </a:r>
            <a:r>
              <a:rPr lang="en-GB" dirty="0"/>
              <a:t>u</a:t>
            </a:r>
            <a:r>
              <a:rPr lang="en-GB" dirty="0" smtClean="0"/>
              <a:t>pdates to essential data are now all in Core, e.g. Withdrawal, Death, Disease Update. </a:t>
            </a:r>
          </a:p>
          <a:p>
            <a:r>
              <a:rPr lang="en-GB" dirty="0" smtClean="0"/>
              <a:t>Pedigree Data has been revised to support the new tool</a:t>
            </a:r>
          </a:p>
          <a:p>
            <a:r>
              <a:rPr lang="en-GB" dirty="0" smtClean="0"/>
              <a:t>Interventions and Investigations converted to generic model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00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revision converts Investigations and Interventions to a more generic model</a:t>
            </a:r>
          </a:p>
          <a:p>
            <a:r>
              <a:rPr lang="en-GB" dirty="0" smtClean="0"/>
              <a:t>Rather than specifying a unique XML structure for each type of test, we provide generic ways of sending e.g. Findings (results) and Qualifiers (information about the test)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07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1373224"/>
            <a:ext cx="4670425" cy="4856127"/>
          </a:xfrm>
        </p:spPr>
        <p:txBody>
          <a:bodyPr/>
          <a:lstStyle/>
          <a:p>
            <a:r>
              <a:rPr lang="en-GB" dirty="0"/>
              <a:t>Specifications for the Tests and Interventions of interest to us are extracted into catalogues in the same way as the Phenotypes domain model</a:t>
            </a:r>
          </a:p>
          <a:p>
            <a:r>
              <a:rPr lang="en-GB" dirty="0"/>
              <a:t>GMCs use standard codes from an agreed set to tell us what kind of data they are sending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440" y="1281049"/>
            <a:ext cx="3211519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42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Pedigree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Previous pedigree model based on manual data entry has been replaced by a pedigree model designed to support upload of an electronic pedigree diagram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61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Subtitle 2"/>
          <p:cNvSpPr txBox="1">
            <a:spLocks/>
          </p:cNvSpPr>
          <p:nvPr/>
        </p:nvSpPr>
        <p:spPr bwMode="auto">
          <a:xfrm>
            <a:off x="519646" y="2678257"/>
            <a:ext cx="6400800" cy="61745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endParaRPr lang="en-GB" sz="24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GB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3337" y="215580"/>
            <a:ext cx="6953250" cy="5990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B8C8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Introduction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33B8C8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3970" y="697684"/>
            <a:ext cx="7270676" cy="4429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800" dirty="0">
              <a:solidFill>
                <a:srgbClr val="E6F8F8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workshop is a consultation by Genomics England about proposed changes to the Rare Disease data model (version 2.0)</a:t>
            </a:r>
          </a:p>
          <a:p>
            <a:r>
              <a:rPr lang="en-GB" dirty="0" smtClean="0"/>
              <a:t>The objectives of these changes are:</a:t>
            </a:r>
          </a:p>
          <a:p>
            <a:pPr lvl="1"/>
            <a:r>
              <a:rPr lang="en-GB" dirty="0" smtClean="0"/>
              <a:t>Improvements to the existing model</a:t>
            </a:r>
          </a:p>
          <a:p>
            <a:pPr lvl="1"/>
            <a:r>
              <a:rPr lang="en-GB" dirty="0" smtClean="0"/>
              <a:t>Alignment with Cancer Model 3.0</a:t>
            </a:r>
          </a:p>
          <a:p>
            <a:pPr lvl="1"/>
            <a:r>
              <a:rPr lang="en-GB" dirty="0" smtClean="0"/>
              <a:t>Generalized of the model for easier maintenance</a:t>
            </a:r>
          </a:p>
          <a:p>
            <a:pPr lvl="1"/>
            <a:r>
              <a:rPr lang="en-GB" dirty="0" smtClean="0"/>
              <a:t>Standardization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6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Model, Improved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Evolution</a:t>
            </a:r>
            <a:r>
              <a:rPr lang="en-GB" dirty="0" smtClean="0"/>
              <a:t>. The model has changed to support the way the programme has changed, e.g.:</a:t>
            </a:r>
          </a:p>
          <a:p>
            <a:pPr lvl="1"/>
            <a:r>
              <a:rPr lang="en-GB" dirty="0" smtClean="0"/>
              <a:t>pedigrees are now collected using a tool, so the need to collect family history information is reduced</a:t>
            </a:r>
          </a:p>
          <a:p>
            <a:pPr lvl="1"/>
            <a:r>
              <a:rPr lang="en-GB" dirty="0" smtClean="0"/>
              <a:t>support for devolved nations</a:t>
            </a:r>
          </a:p>
          <a:p>
            <a:r>
              <a:rPr lang="en-GB" b="1" dirty="0" smtClean="0"/>
              <a:t>Feedback.</a:t>
            </a:r>
            <a:r>
              <a:rPr lang="en-GB" dirty="0" smtClean="0"/>
              <a:t> Changes have been made following feedback:</a:t>
            </a:r>
          </a:p>
          <a:p>
            <a:pPr lvl="1"/>
            <a:r>
              <a:rPr lang="en-GB" dirty="0" smtClean="0"/>
              <a:t>from GMC users</a:t>
            </a:r>
          </a:p>
          <a:p>
            <a:pPr lvl="1"/>
            <a:r>
              <a:rPr lang="en-GB" dirty="0" smtClean="0"/>
              <a:t>from within Genomics England</a:t>
            </a:r>
          </a:p>
          <a:p>
            <a:r>
              <a:rPr lang="en-GB" b="1" dirty="0" smtClean="0"/>
              <a:t>Bug Fixes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17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Alignment with Cancer Model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Cancer model 3.0 published in Dec 2016</a:t>
            </a:r>
          </a:p>
          <a:p>
            <a:r>
              <a:rPr lang="en-GB" dirty="0" smtClean="0"/>
              <a:t>Aim to bring Rare Disease model in line with Cancer</a:t>
            </a:r>
          </a:p>
          <a:p>
            <a:r>
              <a:rPr lang="en-GB" dirty="0" smtClean="0"/>
              <a:t>Incorporates ideas from Cancer model, e.g. finer-grain event model</a:t>
            </a:r>
          </a:p>
          <a:p>
            <a:r>
              <a:rPr lang="en-GB" dirty="0" smtClean="0"/>
              <a:t>The release pack will contain similar materials to Cancer releases – appendices and separate documentation for sample tracking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74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Generalized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New, highly generalized structure for Investigations and Interventions</a:t>
            </a:r>
          </a:p>
          <a:p>
            <a:r>
              <a:rPr lang="en-GB" dirty="0" smtClean="0"/>
              <a:t>Separates regular maintenance changes to content from actual changes to the model, similar to phenotype and new disease changes</a:t>
            </a:r>
          </a:p>
          <a:p>
            <a:r>
              <a:rPr lang="en-GB" dirty="0" smtClean="0"/>
              <a:t>Aims to allow submission of laboratory test data in a form more convenient to GMCs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9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Internal Standardization</a:t>
            </a:r>
          </a:p>
          <a:p>
            <a:pPr lvl="1"/>
            <a:r>
              <a:rPr lang="en-GB" dirty="0" smtClean="0"/>
              <a:t>Model restructured to use uniform patterns, e.g. for event granularity, submission of Intervention and Investigation events, and enumerations</a:t>
            </a:r>
          </a:p>
          <a:p>
            <a:r>
              <a:rPr lang="en-GB" dirty="0" smtClean="0"/>
              <a:t>External Standardization</a:t>
            </a:r>
          </a:p>
          <a:p>
            <a:pPr lvl="1"/>
            <a:r>
              <a:rPr lang="en-GB" dirty="0" smtClean="0"/>
              <a:t>Expanded acceptance of test results and treatment information coded according to external standards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6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Essential Data</a:t>
            </a:r>
            <a:endParaRPr lang="en-GB" dirty="0"/>
          </a:p>
        </p:txBody>
      </p:sp>
      <p:sp>
        <p:nvSpPr>
          <p:cNvPr id="3" name="Subtitle 2"/>
          <p:cNvSpPr txBox="1">
            <a:spLocks/>
          </p:cNvSpPr>
          <p:nvPr/>
        </p:nvSpPr>
        <p:spPr bwMode="auto">
          <a:xfrm>
            <a:off x="519646" y="2678257"/>
            <a:ext cx="6400800" cy="61745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endParaRPr lang="en-GB" sz="24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GB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4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Front matter provides additional guidance on the data needed for different types of participant</a:t>
            </a:r>
          </a:p>
          <a:p>
            <a:r>
              <a:rPr lang="en-GB" dirty="0" smtClean="0"/>
              <a:t>Essential data section significantly restructured</a:t>
            </a:r>
          </a:p>
          <a:p>
            <a:pPr lvl="1"/>
            <a:r>
              <a:rPr lang="en-GB" dirty="0" smtClean="0"/>
              <a:t>Registration and consent become events in order to more cleanly capture corrections</a:t>
            </a:r>
          </a:p>
          <a:p>
            <a:pPr lvl="1"/>
            <a:r>
              <a:rPr lang="en-GB" dirty="0" smtClean="0"/>
              <a:t>Clean up to more systematically group information</a:t>
            </a:r>
          </a:p>
          <a:p>
            <a:pPr lvl="1"/>
            <a:r>
              <a:rPr lang="en-GB" dirty="0"/>
              <a:t>Sample Metadata separated into another </a:t>
            </a:r>
            <a:r>
              <a:rPr lang="en-GB" dirty="0" smtClean="0"/>
              <a:t>document</a:t>
            </a:r>
          </a:p>
          <a:p>
            <a:pPr lvl="1"/>
            <a:r>
              <a:rPr lang="en-GB" dirty="0" smtClean="0"/>
              <a:t>Withdrawal and Consent Update moved to core data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53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6F8F8"/>
      </a:lt2>
      <a:accent1>
        <a:srgbClr val="33B8C8"/>
      </a:accent1>
      <a:accent2>
        <a:srgbClr val="0EAD84"/>
      </a:accent2>
      <a:accent3>
        <a:srgbClr val="AFDDE6"/>
      </a:accent3>
      <a:accent4>
        <a:srgbClr val="44546B"/>
      </a:accent4>
      <a:accent5>
        <a:srgbClr val="92C581"/>
      </a:accent5>
      <a:accent6>
        <a:srgbClr val="D4922D"/>
      </a:accent6>
      <a:hlink>
        <a:srgbClr val="33B8C8"/>
      </a:hlink>
      <a:folHlink>
        <a:srgbClr val="0099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2"/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100KP_General Slides August2015" id="{FD046115-236A-40B5-A2D1-3C0A03C1A0B7}" vid="{531274A9-C2DB-4013-9D96-B3F3B48217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Genomics England template_Sep15</Template>
  <TotalTime>4265</TotalTime>
  <Words>585</Words>
  <Application>Microsoft Office PowerPoint</Application>
  <PresentationFormat>On-screen Show (4:3)</PresentationFormat>
  <Paragraphs>95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Overview</vt:lpstr>
      <vt:lpstr>PowerPoint Presentation</vt:lpstr>
      <vt:lpstr>Existing Model, Improved</vt:lpstr>
      <vt:lpstr>Alignment with Cancer Model 3</vt:lpstr>
      <vt:lpstr>Generalized Model</vt:lpstr>
      <vt:lpstr>Standardization</vt:lpstr>
      <vt:lpstr>Essential Data</vt:lpstr>
      <vt:lpstr>Major Changes</vt:lpstr>
      <vt:lpstr>Information required</vt:lpstr>
      <vt:lpstr>Reorganisation and cleanup</vt:lpstr>
      <vt:lpstr>Minor Changes</vt:lpstr>
      <vt:lpstr>Core Data</vt:lpstr>
      <vt:lpstr>Major Changes</vt:lpstr>
      <vt:lpstr>Generic Model</vt:lpstr>
      <vt:lpstr>Generic Model</vt:lpstr>
      <vt:lpstr>Pedigree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Dinh</dc:creator>
  <cp:lastModifiedBy>Samuel Hubble</cp:lastModifiedBy>
  <cp:revision>764</cp:revision>
  <cp:lastPrinted>2016-11-21T09:06:26Z</cp:lastPrinted>
  <dcterms:created xsi:type="dcterms:W3CDTF">2015-12-10T10:36:27Z</dcterms:created>
  <dcterms:modified xsi:type="dcterms:W3CDTF">2017-02-28T17:33:59Z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