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12192000"/>
  <p:notesSz cx="6858000" cy="9144000"/>
  <p:embeddedFontLst>
    <p:embeddedFont>
      <p:font typeface="Quattrocento Sans"/>
      <p:regular r:id="rId26"/>
      <p:bold r:id="rId27"/>
      <p:italic r:id="rId28"/>
      <p:boldItalic r:id="rId29"/>
    </p:embeddedFont>
    <p:embeddedFont>
      <p:font typeface="Century Gothic"/>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28">
          <p15:clr>
            <a:srgbClr val="A4A3A4"/>
          </p15:clr>
        </p15:guide>
        <p15:guide id="2" pos="3864">
          <p15:clr>
            <a:srgbClr val="A4A3A4"/>
          </p15:clr>
        </p15:guide>
        <p15:guide id="3" pos="7512">
          <p15:clr>
            <a:srgbClr val="A4A3A4"/>
          </p15:clr>
        </p15:guide>
        <p15:guide id="4" pos="144">
          <p15:clr>
            <a:srgbClr val="A4A3A4"/>
          </p15:clr>
        </p15:guide>
        <p15:guide id="5" orient="horz" pos="624">
          <p15:clr>
            <a:srgbClr val="A4A3A4"/>
          </p15:clr>
        </p15:guide>
        <p15:guide id="6" orient="horz" pos="40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6EDD42D-9C93-4D88-A69B-9F4AD465CFEF}">
  <a:tblStyle styleId="{86EDD42D-9C93-4D88-A69B-9F4AD465CFE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28" orient="horz"/>
        <p:guide pos="3864"/>
        <p:guide pos="7512"/>
        <p:guide pos="144"/>
        <p:guide pos="624" orient="horz"/>
        <p:guide pos="405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QuattrocentoSans-regular.fntdata"/><Relationship Id="rId25" Type="http://schemas.openxmlformats.org/officeDocument/2006/relationships/slide" Target="slides/slide19.xml"/><Relationship Id="rId28" Type="http://schemas.openxmlformats.org/officeDocument/2006/relationships/font" Target="fonts/QuattrocentoSans-italic.fntdata"/><Relationship Id="rId27" Type="http://schemas.openxmlformats.org/officeDocument/2006/relationships/font" Target="fonts/QuattrocentoSans-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QuattrocentoSans-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enturyGothic-bold.fntdata"/><Relationship Id="rId30" Type="http://schemas.openxmlformats.org/officeDocument/2006/relationships/font" Target="fonts/CenturyGothic-regular.fntdata"/><Relationship Id="rId11" Type="http://schemas.openxmlformats.org/officeDocument/2006/relationships/slide" Target="slides/slide5.xml"/><Relationship Id="rId33" Type="http://schemas.openxmlformats.org/officeDocument/2006/relationships/font" Target="fonts/CenturyGothic-boldItalic.fntdata"/><Relationship Id="rId10" Type="http://schemas.openxmlformats.org/officeDocument/2006/relationships/slide" Target="slides/slide4.xml"/><Relationship Id="rId32" Type="http://schemas.openxmlformats.org/officeDocument/2006/relationships/font" Target="fonts/CenturyGothic-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entury Gothic"/>
              <a:buNone/>
              <a:defRPr b="0" i="0" sz="4400" u="none" cap="none" strike="noStrik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Quattrocento Sans"/>
                <a:ea typeface="Quattrocento Sans"/>
                <a:cs typeface="Quattrocento Sans"/>
                <a:sym typeface="Quattrocento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1pPr>
            <a:lvl2pPr indent="0" lvl="1"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2pPr>
            <a:lvl3pPr indent="0" lvl="2"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3pPr>
            <a:lvl4pPr indent="0" lvl="3"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4pPr>
            <a:lvl5pPr indent="0" lvl="4"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5pPr>
            <a:lvl6pPr indent="0" lvl="5"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6pPr>
            <a:lvl7pPr indent="0" lvl="6"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7pPr>
            <a:lvl8pPr indent="0" lvl="7"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8pPr>
            <a:lvl9pPr indent="0" lvl="8"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www.researchgate.net/" TargetMode="External"/><Relationship Id="rId4" Type="http://schemas.openxmlformats.org/officeDocument/2006/relationships/hyperlink" Target="https://www.analyticsvidhya.com/blog/2018/11/introduction-text-summarization-textrank-python/" TargetMode="External"/><Relationship Id="rId5" Type="http://schemas.openxmlformats.org/officeDocument/2006/relationships/hyperlink" Target="https://towardsdatascience.com/how-to-create-simple-news-summarization-from-scratch-using-python-83adc33a409c" TargetMode="External"/><Relationship Id="rId6" Type="http://schemas.openxmlformats.org/officeDocument/2006/relationships/hyperlink" Target="https://machinelearningmastery.com/prepare-news-articles-text-summarization/" TargetMode="External"/><Relationship Id="rId7" Type="http://schemas.openxmlformats.org/officeDocument/2006/relationships/hyperlink" Target="https://stackabuse.com/text-summarization-with-nltk-in-pytho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85763"/>
        </a:solidFill>
      </p:bgPr>
    </p:bg>
    <p:spTree>
      <p:nvGrpSpPr>
        <p:cNvPr id="88" name="Shape 88"/>
        <p:cNvGrpSpPr/>
        <p:nvPr/>
      </p:nvGrpSpPr>
      <p:grpSpPr>
        <a:xfrm>
          <a:off x="0" y="0"/>
          <a:ext cx="0" cy="0"/>
          <a:chOff x="0" y="0"/>
          <a:chExt cx="0" cy="0"/>
        </a:xfrm>
      </p:grpSpPr>
      <p:pic>
        <p:nvPicPr>
          <p:cNvPr descr="Comparing Text Summarization Techniques | by Madhav Thaker | Towards Data  Science" id="89" name="Google Shape;89;p13"/>
          <p:cNvPicPr preferRelativeResize="0"/>
          <p:nvPr/>
        </p:nvPicPr>
        <p:blipFill rotWithShape="1">
          <a:blip r:embed="rId3">
            <a:alphaModFix/>
          </a:blip>
          <a:srcRect b="0" l="0" r="0" t="0"/>
          <a:stretch/>
        </p:blipFill>
        <p:spPr>
          <a:xfrm>
            <a:off x="3550767" y="1054484"/>
            <a:ext cx="5090466" cy="2374516"/>
          </a:xfrm>
          <a:prstGeom prst="rect">
            <a:avLst/>
          </a:prstGeom>
          <a:noFill/>
          <a:ln>
            <a:noFill/>
          </a:ln>
        </p:spPr>
      </p:pic>
      <p:sp>
        <p:nvSpPr>
          <p:cNvPr id="90" name="Google Shape;90;p13"/>
          <p:cNvSpPr txBox="1"/>
          <p:nvPr>
            <p:ph type="ctrTitle"/>
          </p:nvPr>
        </p:nvSpPr>
        <p:spPr>
          <a:xfrm>
            <a:off x="1524000" y="3883104"/>
            <a:ext cx="9144000" cy="2215991"/>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lt1"/>
              </a:buClr>
              <a:buSzPts val="6000"/>
              <a:buFont typeface="Century Gothic"/>
              <a:buNone/>
            </a:pPr>
            <a:r>
              <a:rPr b="1" lang="en-US">
                <a:solidFill>
                  <a:schemeClr val="lt1"/>
                </a:solidFill>
              </a:rPr>
              <a:t>NLP Based Article Summarization</a:t>
            </a:r>
            <a:br>
              <a:rPr lang="en-US">
                <a:solidFill>
                  <a:schemeClr val="lt1"/>
                </a:solidFill>
              </a:rPr>
            </a:br>
            <a:r>
              <a:rPr lang="en-US" sz="4000">
                <a:solidFill>
                  <a:schemeClr val="accent4"/>
                </a:solidFill>
              </a:rPr>
              <a:t>[Group no 6]</a:t>
            </a:r>
            <a:endParaRPr>
              <a:solidFill>
                <a:schemeClr val="accent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85763"/>
        </a:solidFill>
      </p:bgPr>
    </p:bg>
    <p:spTree>
      <p:nvGrpSpPr>
        <p:cNvPr id="156" name="Shape 156"/>
        <p:cNvGrpSpPr/>
        <p:nvPr/>
      </p:nvGrpSpPr>
      <p:grpSpPr>
        <a:xfrm>
          <a:off x="0" y="0"/>
          <a:ext cx="0" cy="0"/>
          <a:chOff x="0" y="0"/>
          <a:chExt cx="0" cy="0"/>
        </a:xfrm>
      </p:grpSpPr>
      <p:sp>
        <p:nvSpPr>
          <p:cNvPr id="157" name="Google Shape;157;p22"/>
          <p:cNvSpPr txBox="1"/>
          <p:nvPr>
            <p:ph type="ctrTitle"/>
          </p:nvPr>
        </p:nvSpPr>
        <p:spPr>
          <a:xfrm>
            <a:off x="1524000" y="407105"/>
            <a:ext cx="9144000" cy="553998"/>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rgbClr val="FFC000"/>
              </a:buClr>
              <a:buSzPts val="4000"/>
              <a:buFont typeface="Century Gothic"/>
              <a:buNone/>
            </a:pPr>
            <a:r>
              <a:rPr b="1" lang="en-US" sz="4000">
                <a:solidFill>
                  <a:srgbClr val="FFC000"/>
                </a:solidFill>
              </a:rPr>
              <a:t>SURVEY OF EXISTING METHODS</a:t>
            </a:r>
            <a:endParaRPr sz="4000">
              <a:solidFill>
                <a:srgbClr val="FFC000"/>
              </a:solidFill>
            </a:endParaRPr>
          </a:p>
        </p:txBody>
      </p:sp>
      <p:sp>
        <p:nvSpPr>
          <p:cNvPr id="158" name="Google Shape;158;p22"/>
          <p:cNvSpPr txBox="1"/>
          <p:nvPr/>
        </p:nvSpPr>
        <p:spPr>
          <a:xfrm>
            <a:off x="409576" y="1151959"/>
            <a:ext cx="11782424"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000">
              <a:solidFill>
                <a:schemeClr val="lt1"/>
              </a:solidFill>
              <a:latin typeface="Century Gothic"/>
              <a:ea typeface="Century Gothic"/>
              <a:cs typeface="Century Gothic"/>
              <a:sym typeface="Century Gothic"/>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entury Gothic"/>
                <a:ea typeface="Century Gothic"/>
                <a:cs typeface="Century Gothic"/>
                <a:sym typeface="Century Gothic"/>
              </a:rPr>
              <a:t>Extractive summaries have been more frequently generated and used in practical applications </a:t>
            </a:r>
            <a:endParaRPr/>
          </a:p>
          <a:p>
            <a:pPr indent="0" lvl="0" marL="0" marR="0" rtl="0" algn="l">
              <a:spcBef>
                <a:spcPts val="0"/>
              </a:spcBef>
              <a:spcAft>
                <a:spcPts val="0"/>
              </a:spcAft>
              <a:buNone/>
            </a:pPr>
            <a:r>
              <a:t/>
            </a:r>
            <a:endParaRPr sz="24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t/>
            </a:r>
            <a:endParaRPr sz="2400">
              <a:solidFill>
                <a:schemeClr val="lt1"/>
              </a:solidFill>
              <a:latin typeface="Century Gothic"/>
              <a:ea typeface="Century Gothic"/>
              <a:cs typeface="Century Gothic"/>
              <a:sym typeface="Century Gothic"/>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entury Gothic"/>
                <a:ea typeface="Century Gothic"/>
                <a:cs typeface="Century Gothic"/>
                <a:sym typeface="Century Gothic"/>
              </a:rPr>
              <a:t>Some methods used to generate extractive summaries are:</a:t>
            </a:r>
            <a:endParaRPr/>
          </a:p>
          <a:p>
            <a:pPr indent="0" lvl="0" marL="0" marR="0" rtl="0" algn="l">
              <a:spcBef>
                <a:spcPts val="0"/>
              </a:spcBef>
              <a:spcAft>
                <a:spcPts val="0"/>
              </a:spcAft>
              <a:buNone/>
            </a:pPr>
            <a:r>
              <a:t/>
            </a:r>
            <a:endParaRPr sz="24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US" sz="2400">
                <a:solidFill>
                  <a:schemeClr val="lt1"/>
                </a:solidFill>
                <a:latin typeface="Century Gothic"/>
                <a:ea typeface="Century Gothic"/>
                <a:cs typeface="Century Gothic"/>
                <a:sym typeface="Century Gothic"/>
              </a:rPr>
              <a:t>     1. Statistical-based methods		 4. Topic-based methods</a:t>
            </a:r>
            <a:endParaRPr/>
          </a:p>
          <a:p>
            <a:pPr indent="0" lvl="0" marL="0" marR="0" rtl="0" algn="l">
              <a:spcBef>
                <a:spcPts val="0"/>
              </a:spcBef>
              <a:spcAft>
                <a:spcPts val="0"/>
              </a:spcAft>
              <a:buNone/>
            </a:pPr>
            <a:r>
              <a:t/>
            </a:r>
            <a:endParaRPr sz="24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US" sz="2400">
                <a:solidFill>
                  <a:schemeClr val="lt1"/>
                </a:solidFill>
                <a:latin typeface="Century Gothic"/>
                <a:ea typeface="Century Gothic"/>
                <a:cs typeface="Century Gothic"/>
                <a:sym typeface="Century Gothic"/>
              </a:rPr>
              <a:t>     2. Graph based methods 		 5. Machine learning based methods </a:t>
            </a:r>
            <a:endParaRPr/>
          </a:p>
          <a:p>
            <a:pPr indent="0" lvl="0" marL="0" marR="0" rtl="0" algn="l">
              <a:spcBef>
                <a:spcPts val="0"/>
              </a:spcBef>
              <a:spcAft>
                <a:spcPts val="0"/>
              </a:spcAft>
              <a:buNone/>
            </a:pPr>
            <a:r>
              <a:t/>
            </a:r>
            <a:endParaRPr sz="24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US" sz="2400">
                <a:solidFill>
                  <a:schemeClr val="lt1"/>
                </a:solidFill>
                <a:latin typeface="Century Gothic"/>
                <a:ea typeface="Century Gothic"/>
                <a:cs typeface="Century Gothic"/>
                <a:sym typeface="Century Gothic"/>
              </a:rPr>
              <a:t>     3. Discourse based methods		 6. Optimization based methods </a:t>
            </a:r>
            <a:endParaRPr/>
          </a:p>
          <a:p>
            <a:pPr indent="0" lvl="0" marL="0" marR="0" rtl="0" algn="l">
              <a:spcBef>
                <a:spcPts val="0"/>
              </a:spcBef>
              <a:spcAft>
                <a:spcPts val="0"/>
              </a:spcAft>
              <a:buNone/>
            </a:pPr>
            <a:r>
              <a:t/>
            </a:r>
            <a:endParaRPr sz="20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US" sz="2000">
                <a:solidFill>
                  <a:schemeClr val="lt1"/>
                </a:solidFill>
                <a:latin typeface="Century Gothic"/>
                <a:ea typeface="Century Gothic"/>
                <a:cs typeface="Century Gothic"/>
                <a:sym typeface="Century Gothic"/>
              </a:rPr>
              <a:t>	</a:t>
            </a:r>
            <a:endParaRPr sz="2000">
              <a:solidFill>
                <a:schemeClr val="lt1"/>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85763"/>
        </a:solidFill>
      </p:bgPr>
    </p:bg>
    <p:spTree>
      <p:nvGrpSpPr>
        <p:cNvPr id="163" name="Shape 163"/>
        <p:cNvGrpSpPr/>
        <p:nvPr/>
      </p:nvGrpSpPr>
      <p:grpSpPr>
        <a:xfrm>
          <a:off x="0" y="0"/>
          <a:ext cx="0" cy="0"/>
          <a:chOff x="0" y="0"/>
          <a:chExt cx="0" cy="0"/>
        </a:xfrm>
      </p:grpSpPr>
      <p:sp>
        <p:nvSpPr>
          <p:cNvPr id="164" name="Google Shape;164;p23"/>
          <p:cNvSpPr txBox="1"/>
          <p:nvPr>
            <p:ph type="ctrTitle"/>
          </p:nvPr>
        </p:nvSpPr>
        <p:spPr>
          <a:xfrm>
            <a:off x="1524000" y="407105"/>
            <a:ext cx="9144000" cy="553998"/>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rgbClr val="FFC000"/>
              </a:buClr>
              <a:buSzPts val="4000"/>
              <a:buFont typeface="Century Gothic"/>
              <a:buNone/>
            </a:pPr>
            <a:r>
              <a:rPr b="1" lang="en-US" sz="4000">
                <a:solidFill>
                  <a:srgbClr val="FFC000"/>
                </a:solidFill>
              </a:rPr>
              <a:t>PROPOSED SYSTEM</a:t>
            </a:r>
            <a:endParaRPr sz="4000">
              <a:solidFill>
                <a:srgbClr val="FFC000"/>
              </a:solidFill>
            </a:endParaRPr>
          </a:p>
        </p:txBody>
      </p:sp>
      <p:sp>
        <p:nvSpPr>
          <p:cNvPr id="165" name="Google Shape;165;p23"/>
          <p:cNvSpPr txBox="1"/>
          <p:nvPr/>
        </p:nvSpPr>
        <p:spPr>
          <a:xfrm>
            <a:off x="1247775" y="1333172"/>
            <a:ext cx="10115550" cy="452431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entury Gothic"/>
                <a:ea typeface="Century Gothic"/>
                <a:cs typeface="Century Gothic"/>
                <a:sym typeface="Century Gothic"/>
              </a:rPr>
              <a:t>Extractive summarization is used to generate summaries by encountering the important sentence from original document and then combining them.</a:t>
            </a:r>
            <a:endParaRPr/>
          </a:p>
          <a:p>
            <a:pPr indent="-190500" lvl="0" marL="342900" marR="0" rtl="0" algn="l">
              <a:spcBef>
                <a:spcPts val="0"/>
              </a:spcBef>
              <a:spcAft>
                <a:spcPts val="0"/>
              </a:spcAft>
              <a:buClr>
                <a:schemeClr val="dk1"/>
              </a:buClr>
              <a:buSzPts val="2400"/>
              <a:buFont typeface="Noto Sans Symbols"/>
              <a:buNone/>
            </a:pPr>
            <a:r>
              <a:t/>
            </a:r>
            <a:endParaRPr sz="2400">
              <a:solidFill>
                <a:schemeClr val="lt1"/>
              </a:solidFill>
              <a:latin typeface="Century Gothic"/>
              <a:ea typeface="Century Gothic"/>
              <a:cs typeface="Century Gothic"/>
              <a:sym typeface="Century Gothic"/>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entury Gothic"/>
                <a:ea typeface="Century Gothic"/>
                <a:cs typeface="Century Gothic"/>
                <a:sym typeface="Century Gothic"/>
              </a:rPr>
              <a:t>The summarization system consists of 3 steps</a:t>
            </a:r>
            <a:endParaRPr/>
          </a:p>
          <a:p>
            <a:pPr indent="0" lvl="0" marL="0" marR="0" rtl="0" algn="l">
              <a:spcBef>
                <a:spcPts val="0"/>
              </a:spcBef>
              <a:spcAft>
                <a:spcPts val="0"/>
              </a:spcAft>
              <a:buNone/>
            </a:pPr>
            <a:r>
              <a:rPr lang="en-US" sz="2400">
                <a:solidFill>
                  <a:schemeClr val="lt1"/>
                </a:solidFill>
                <a:latin typeface="Century Gothic"/>
                <a:ea typeface="Century Gothic"/>
                <a:cs typeface="Century Gothic"/>
                <a:sym typeface="Century Gothic"/>
              </a:rPr>
              <a:t>	</a:t>
            </a:r>
            <a:endParaRPr/>
          </a:p>
          <a:p>
            <a:pPr indent="0" lvl="0" marL="0" marR="0" rtl="0" algn="l">
              <a:spcBef>
                <a:spcPts val="0"/>
              </a:spcBef>
              <a:spcAft>
                <a:spcPts val="0"/>
              </a:spcAft>
              <a:buNone/>
            </a:pPr>
            <a:r>
              <a:rPr lang="en-US" sz="2400">
                <a:solidFill>
                  <a:schemeClr val="lt1"/>
                </a:solidFill>
                <a:latin typeface="Century Gothic"/>
                <a:ea typeface="Century Gothic"/>
                <a:cs typeface="Century Gothic"/>
                <a:sym typeface="Century Gothic"/>
              </a:rPr>
              <a:t>	1. Pre-processing </a:t>
            </a:r>
            <a:endParaRPr/>
          </a:p>
          <a:p>
            <a:pPr indent="0" lvl="0" marL="0" marR="0" rtl="0" algn="l">
              <a:spcBef>
                <a:spcPts val="0"/>
              </a:spcBef>
              <a:spcAft>
                <a:spcPts val="0"/>
              </a:spcAft>
              <a:buNone/>
            </a:pPr>
            <a:r>
              <a:rPr lang="en-US" sz="2400">
                <a:solidFill>
                  <a:schemeClr val="lt1"/>
                </a:solidFill>
                <a:latin typeface="Century Gothic"/>
                <a:ea typeface="Century Gothic"/>
                <a:cs typeface="Century Gothic"/>
                <a:sym typeface="Century Gothic"/>
              </a:rPr>
              <a:t>	</a:t>
            </a:r>
            <a:endParaRPr/>
          </a:p>
          <a:p>
            <a:pPr indent="0" lvl="0" marL="0" marR="0" rtl="0" algn="l">
              <a:spcBef>
                <a:spcPts val="0"/>
              </a:spcBef>
              <a:spcAft>
                <a:spcPts val="0"/>
              </a:spcAft>
              <a:buNone/>
            </a:pPr>
            <a:r>
              <a:rPr lang="en-US" sz="2400">
                <a:solidFill>
                  <a:schemeClr val="lt1"/>
                </a:solidFill>
                <a:latin typeface="Century Gothic"/>
                <a:ea typeface="Century Gothic"/>
                <a:cs typeface="Century Gothic"/>
                <a:sym typeface="Century Gothic"/>
              </a:rPr>
              <a:t>	2. Feature terms extraction</a:t>
            </a:r>
            <a:endParaRPr/>
          </a:p>
          <a:p>
            <a:pPr indent="-190500" lvl="0" marL="342900" marR="0" rtl="0" algn="l">
              <a:spcBef>
                <a:spcPts val="0"/>
              </a:spcBef>
              <a:spcAft>
                <a:spcPts val="0"/>
              </a:spcAft>
              <a:buClr>
                <a:schemeClr val="dk1"/>
              </a:buClr>
              <a:buSzPts val="2400"/>
              <a:buFont typeface="Noto Sans Symbols"/>
              <a:buNone/>
            </a:pPr>
            <a:r>
              <a:t/>
            </a:r>
            <a:endParaRPr sz="24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US" sz="2400">
                <a:solidFill>
                  <a:schemeClr val="lt1"/>
                </a:solidFill>
                <a:latin typeface="Century Gothic"/>
                <a:ea typeface="Century Gothic"/>
                <a:cs typeface="Century Gothic"/>
                <a:sym typeface="Century Gothic"/>
              </a:rPr>
              <a:t>	3. Sentence ranking based on optimized weight</a:t>
            </a:r>
            <a:endParaRPr/>
          </a:p>
          <a:p>
            <a:pPr indent="0" lvl="0" marL="0" marR="0" rtl="0" algn="l">
              <a:spcBef>
                <a:spcPts val="0"/>
              </a:spcBef>
              <a:spcAft>
                <a:spcPts val="0"/>
              </a:spcAft>
              <a:buNone/>
            </a:pPr>
            <a:r>
              <a:rPr b="0" i="0" lang="en-US" sz="2400" u="none" strike="noStrike">
                <a:solidFill>
                  <a:srgbClr val="000000"/>
                </a:solidFill>
                <a:latin typeface="Times New Roman"/>
                <a:ea typeface="Times New Roman"/>
                <a:cs typeface="Times New Roman"/>
                <a:sym typeface="Times New Roman"/>
              </a:rPr>
              <a:t> </a:t>
            </a:r>
            <a:endParaRPr sz="2400">
              <a:solidFill>
                <a:schemeClr val="lt1"/>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85763"/>
        </a:solidFill>
      </p:bgPr>
    </p:bg>
    <p:spTree>
      <p:nvGrpSpPr>
        <p:cNvPr id="170" name="Shape 170"/>
        <p:cNvGrpSpPr/>
        <p:nvPr/>
      </p:nvGrpSpPr>
      <p:grpSpPr>
        <a:xfrm>
          <a:off x="0" y="0"/>
          <a:ext cx="0" cy="0"/>
          <a:chOff x="0" y="0"/>
          <a:chExt cx="0" cy="0"/>
        </a:xfrm>
      </p:grpSpPr>
      <p:sp>
        <p:nvSpPr>
          <p:cNvPr id="171" name="Google Shape;171;p24"/>
          <p:cNvSpPr txBox="1"/>
          <p:nvPr>
            <p:ph type="ctrTitle"/>
          </p:nvPr>
        </p:nvSpPr>
        <p:spPr>
          <a:xfrm>
            <a:off x="1524000" y="407105"/>
            <a:ext cx="9144000" cy="553998"/>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rgbClr val="FFC000"/>
              </a:buClr>
              <a:buSzPts val="4000"/>
              <a:buFont typeface="Century Gothic"/>
              <a:buNone/>
            </a:pPr>
            <a:r>
              <a:rPr b="1" lang="en-US" sz="4000">
                <a:solidFill>
                  <a:srgbClr val="FFC000"/>
                </a:solidFill>
              </a:rPr>
              <a:t>BLOCK DIAGRAM</a:t>
            </a:r>
            <a:endParaRPr sz="4000">
              <a:solidFill>
                <a:srgbClr val="FFC000"/>
              </a:solidFill>
            </a:endParaRPr>
          </a:p>
        </p:txBody>
      </p:sp>
      <p:pic>
        <p:nvPicPr>
          <p:cNvPr id="172" name="Google Shape;172;p24"/>
          <p:cNvPicPr preferRelativeResize="0"/>
          <p:nvPr/>
        </p:nvPicPr>
        <p:blipFill rotWithShape="1">
          <a:blip r:embed="rId3">
            <a:alphaModFix/>
          </a:blip>
          <a:srcRect b="0" l="0" r="0" t="0"/>
          <a:stretch/>
        </p:blipFill>
        <p:spPr>
          <a:xfrm>
            <a:off x="1903397" y="1134540"/>
            <a:ext cx="8385206" cy="522575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85763"/>
        </a:solidFill>
      </p:bgPr>
    </p:bg>
    <p:spTree>
      <p:nvGrpSpPr>
        <p:cNvPr id="177" name="Shape 177"/>
        <p:cNvGrpSpPr/>
        <p:nvPr/>
      </p:nvGrpSpPr>
      <p:grpSpPr>
        <a:xfrm>
          <a:off x="0" y="0"/>
          <a:ext cx="0" cy="0"/>
          <a:chOff x="0" y="0"/>
          <a:chExt cx="0" cy="0"/>
        </a:xfrm>
      </p:grpSpPr>
      <p:sp>
        <p:nvSpPr>
          <p:cNvPr id="178" name="Google Shape;178;p25"/>
          <p:cNvSpPr txBox="1"/>
          <p:nvPr>
            <p:ph type="ctrTitle"/>
          </p:nvPr>
        </p:nvSpPr>
        <p:spPr>
          <a:xfrm>
            <a:off x="1523999" y="121355"/>
            <a:ext cx="9144000" cy="553998"/>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rgbClr val="FFC000"/>
              </a:buClr>
              <a:buSzPts val="4000"/>
              <a:buFont typeface="Century Gothic"/>
              <a:buNone/>
            </a:pPr>
            <a:r>
              <a:rPr b="1" lang="en-US" sz="4000">
                <a:solidFill>
                  <a:srgbClr val="FFC000"/>
                </a:solidFill>
              </a:rPr>
              <a:t>PROCESS DESIGN</a:t>
            </a:r>
            <a:endParaRPr sz="4000">
              <a:solidFill>
                <a:srgbClr val="FFC000"/>
              </a:solidFill>
            </a:endParaRPr>
          </a:p>
        </p:txBody>
      </p:sp>
      <p:pic>
        <p:nvPicPr>
          <p:cNvPr id="179" name="Google Shape;179;p25"/>
          <p:cNvPicPr preferRelativeResize="0"/>
          <p:nvPr/>
        </p:nvPicPr>
        <p:blipFill rotWithShape="1">
          <a:blip r:embed="rId3">
            <a:alphaModFix/>
          </a:blip>
          <a:srcRect b="0" l="0" r="0" t="0"/>
          <a:stretch/>
        </p:blipFill>
        <p:spPr>
          <a:xfrm>
            <a:off x="985837" y="675353"/>
            <a:ext cx="10220325" cy="595880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85763"/>
        </a:solidFill>
      </p:bgPr>
    </p:bg>
    <p:spTree>
      <p:nvGrpSpPr>
        <p:cNvPr id="184" name="Shape 184"/>
        <p:cNvGrpSpPr/>
        <p:nvPr/>
      </p:nvGrpSpPr>
      <p:grpSpPr>
        <a:xfrm>
          <a:off x="0" y="0"/>
          <a:ext cx="0" cy="0"/>
          <a:chOff x="0" y="0"/>
          <a:chExt cx="0" cy="0"/>
        </a:xfrm>
      </p:grpSpPr>
      <p:sp>
        <p:nvSpPr>
          <p:cNvPr id="185" name="Google Shape;185;p26"/>
          <p:cNvSpPr txBox="1"/>
          <p:nvPr>
            <p:ph type="ctrTitle"/>
          </p:nvPr>
        </p:nvSpPr>
        <p:spPr>
          <a:xfrm>
            <a:off x="1524000" y="407105"/>
            <a:ext cx="9144000" cy="553998"/>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rgbClr val="FFC000"/>
              </a:buClr>
              <a:buSzPts val="4000"/>
              <a:buFont typeface="Century Gothic"/>
              <a:buNone/>
            </a:pPr>
            <a:r>
              <a:rPr b="1" lang="en-US" sz="4000">
                <a:solidFill>
                  <a:srgbClr val="FFC000"/>
                </a:solidFill>
              </a:rPr>
              <a:t>Homepage</a:t>
            </a:r>
            <a:endParaRPr sz="4000">
              <a:solidFill>
                <a:srgbClr val="FFC000"/>
              </a:solidFill>
            </a:endParaRPr>
          </a:p>
        </p:txBody>
      </p:sp>
      <p:pic>
        <p:nvPicPr>
          <p:cNvPr id="186" name="Google Shape;186;p26"/>
          <p:cNvPicPr preferRelativeResize="0"/>
          <p:nvPr/>
        </p:nvPicPr>
        <p:blipFill rotWithShape="1">
          <a:blip r:embed="rId3">
            <a:alphaModFix/>
          </a:blip>
          <a:srcRect b="0" l="0" r="0" t="0"/>
          <a:stretch/>
        </p:blipFill>
        <p:spPr>
          <a:xfrm>
            <a:off x="0" y="1127464"/>
            <a:ext cx="12192000" cy="573053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85763"/>
        </a:solidFill>
      </p:bgPr>
    </p:bg>
    <p:spTree>
      <p:nvGrpSpPr>
        <p:cNvPr id="191" name="Shape 191"/>
        <p:cNvGrpSpPr/>
        <p:nvPr/>
      </p:nvGrpSpPr>
      <p:grpSpPr>
        <a:xfrm>
          <a:off x="0" y="0"/>
          <a:ext cx="0" cy="0"/>
          <a:chOff x="0" y="0"/>
          <a:chExt cx="0" cy="0"/>
        </a:xfrm>
      </p:grpSpPr>
      <p:sp>
        <p:nvSpPr>
          <p:cNvPr id="192" name="Google Shape;192;p27"/>
          <p:cNvSpPr txBox="1"/>
          <p:nvPr>
            <p:ph type="ctrTitle"/>
          </p:nvPr>
        </p:nvSpPr>
        <p:spPr>
          <a:xfrm>
            <a:off x="1524000" y="407105"/>
            <a:ext cx="9144000" cy="553998"/>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rgbClr val="FFC000"/>
              </a:buClr>
              <a:buSzPts val="4000"/>
              <a:buFont typeface="Century Gothic"/>
              <a:buNone/>
            </a:pPr>
            <a:r>
              <a:rPr b="1" lang="en-US" sz="4000">
                <a:solidFill>
                  <a:srgbClr val="FFC000"/>
                </a:solidFill>
              </a:rPr>
              <a:t>IMPLEMENTATION</a:t>
            </a:r>
            <a:endParaRPr sz="4000">
              <a:solidFill>
                <a:srgbClr val="FFC000"/>
              </a:solidFill>
            </a:endParaRPr>
          </a:p>
        </p:txBody>
      </p:sp>
      <p:pic>
        <p:nvPicPr>
          <p:cNvPr id="193" name="Google Shape;193;p27"/>
          <p:cNvPicPr preferRelativeResize="0"/>
          <p:nvPr/>
        </p:nvPicPr>
        <p:blipFill rotWithShape="1">
          <a:blip r:embed="rId3">
            <a:alphaModFix/>
          </a:blip>
          <a:srcRect b="0" l="0" r="0" t="0"/>
          <a:stretch/>
        </p:blipFill>
        <p:spPr>
          <a:xfrm>
            <a:off x="0" y="1109709"/>
            <a:ext cx="12192000" cy="574829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85763"/>
        </a:solidFill>
      </p:bgPr>
    </p:bg>
    <p:spTree>
      <p:nvGrpSpPr>
        <p:cNvPr id="198" name="Shape 198"/>
        <p:cNvGrpSpPr/>
        <p:nvPr/>
      </p:nvGrpSpPr>
      <p:grpSpPr>
        <a:xfrm>
          <a:off x="0" y="0"/>
          <a:ext cx="0" cy="0"/>
          <a:chOff x="0" y="0"/>
          <a:chExt cx="0" cy="0"/>
        </a:xfrm>
      </p:grpSpPr>
      <p:sp>
        <p:nvSpPr>
          <p:cNvPr id="199" name="Google Shape;199;p28"/>
          <p:cNvSpPr txBox="1"/>
          <p:nvPr>
            <p:ph type="ctrTitle"/>
          </p:nvPr>
        </p:nvSpPr>
        <p:spPr>
          <a:xfrm>
            <a:off x="1524000" y="407105"/>
            <a:ext cx="9144000" cy="553998"/>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rgbClr val="FFC000"/>
              </a:buClr>
              <a:buSzPts val="4000"/>
              <a:buFont typeface="Century Gothic"/>
              <a:buNone/>
            </a:pPr>
            <a:r>
              <a:rPr b="1" lang="en-US" sz="4000">
                <a:solidFill>
                  <a:srgbClr val="FFC000"/>
                </a:solidFill>
              </a:rPr>
              <a:t>CONCLUSION</a:t>
            </a:r>
            <a:endParaRPr sz="4000">
              <a:solidFill>
                <a:srgbClr val="FFC000"/>
              </a:solidFill>
            </a:endParaRPr>
          </a:p>
        </p:txBody>
      </p:sp>
      <p:sp>
        <p:nvSpPr>
          <p:cNvPr id="200" name="Google Shape;200;p28"/>
          <p:cNvSpPr txBox="1"/>
          <p:nvPr/>
        </p:nvSpPr>
        <p:spPr>
          <a:xfrm>
            <a:off x="1040606" y="1494383"/>
            <a:ext cx="10110787" cy="452431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400"/>
              <a:buFont typeface="Noto Sans Symbols"/>
              <a:buChar char="⮚"/>
            </a:pPr>
            <a:r>
              <a:rPr b="0" i="0" lang="en-US" sz="2400" u="none" strike="noStrike">
                <a:solidFill>
                  <a:schemeClr val="lt1"/>
                </a:solidFill>
                <a:latin typeface="Century Gothic"/>
                <a:ea typeface="Century Gothic"/>
                <a:cs typeface="Century Gothic"/>
                <a:sym typeface="Century Gothic"/>
              </a:rPr>
              <a:t>Text summarization is one of the major problems in the field of Natural Language Processing</a:t>
            </a:r>
            <a:r>
              <a:rPr lang="en-US" sz="2400">
                <a:solidFill>
                  <a:schemeClr val="lt1"/>
                </a:solidFill>
                <a:latin typeface="Century Gothic"/>
                <a:ea typeface="Century Gothic"/>
                <a:cs typeface="Century Gothic"/>
                <a:sym typeface="Century Gothic"/>
              </a:rPr>
              <a:t> </a:t>
            </a:r>
            <a:endParaRPr/>
          </a:p>
          <a:p>
            <a:pPr indent="-190500" lvl="0" marL="342900" marR="0" rtl="0" algn="l">
              <a:spcBef>
                <a:spcPts val="0"/>
              </a:spcBef>
              <a:spcAft>
                <a:spcPts val="0"/>
              </a:spcAft>
              <a:buClr>
                <a:schemeClr val="dk1"/>
              </a:buClr>
              <a:buSzPts val="2400"/>
              <a:buFont typeface="Noto Sans Symbols"/>
              <a:buNone/>
            </a:pPr>
            <a:r>
              <a:t/>
            </a:r>
            <a:endParaRPr sz="2400">
              <a:solidFill>
                <a:schemeClr val="lt1"/>
              </a:solidFill>
              <a:latin typeface="Century Gothic"/>
              <a:ea typeface="Century Gothic"/>
              <a:cs typeface="Century Gothic"/>
              <a:sym typeface="Century Gothic"/>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entury Gothic"/>
                <a:ea typeface="Century Gothic"/>
                <a:cs typeface="Century Gothic"/>
                <a:sym typeface="Century Gothic"/>
              </a:rPr>
              <a:t> Extractive summarization is used for summarizing</a:t>
            </a:r>
            <a:endParaRPr/>
          </a:p>
          <a:p>
            <a:pPr indent="-190500" lvl="0" marL="342900" marR="0" rtl="0" algn="l">
              <a:spcBef>
                <a:spcPts val="0"/>
              </a:spcBef>
              <a:spcAft>
                <a:spcPts val="0"/>
              </a:spcAft>
              <a:buClr>
                <a:schemeClr val="dk1"/>
              </a:buClr>
              <a:buSzPts val="2400"/>
              <a:buFont typeface="Noto Sans Symbols"/>
              <a:buNone/>
            </a:pPr>
            <a:r>
              <a:t/>
            </a:r>
            <a:endParaRPr sz="2400">
              <a:solidFill>
                <a:schemeClr val="lt1"/>
              </a:solidFill>
              <a:latin typeface="Century Gothic"/>
              <a:ea typeface="Century Gothic"/>
              <a:cs typeface="Century Gothic"/>
              <a:sym typeface="Century Gothic"/>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entury Gothic"/>
                <a:ea typeface="Century Gothic"/>
                <a:cs typeface="Century Gothic"/>
                <a:sym typeface="Century Gothic"/>
              </a:rPr>
              <a:t>T</a:t>
            </a:r>
            <a:r>
              <a:rPr b="0" i="0" lang="en-US" sz="2400" u="none" strike="noStrike">
                <a:solidFill>
                  <a:schemeClr val="lt1"/>
                </a:solidFill>
                <a:latin typeface="Century Gothic"/>
                <a:ea typeface="Century Gothic"/>
                <a:cs typeface="Century Gothic"/>
                <a:sym typeface="Century Gothic"/>
              </a:rPr>
              <a:t>he project uses various libraries to provide a summary of the given text while preserving the original meaning of the input document</a:t>
            </a:r>
            <a:endParaRPr/>
          </a:p>
          <a:p>
            <a:pPr indent="-190500" lvl="0" marL="342900" marR="0" rtl="0" algn="l">
              <a:spcBef>
                <a:spcPts val="0"/>
              </a:spcBef>
              <a:spcAft>
                <a:spcPts val="0"/>
              </a:spcAft>
              <a:buClr>
                <a:schemeClr val="dk1"/>
              </a:buClr>
              <a:buSzPts val="2400"/>
              <a:buFont typeface="Noto Sans Symbols"/>
              <a:buNone/>
            </a:pPr>
            <a:r>
              <a:t/>
            </a:r>
            <a:endParaRPr sz="2400">
              <a:solidFill>
                <a:schemeClr val="lt1"/>
              </a:solidFill>
              <a:latin typeface="Century Gothic"/>
              <a:ea typeface="Century Gothic"/>
              <a:cs typeface="Century Gothic"/>
              <a:sym typeface="Century Gothic"/>
            </a:endParaRPr>
          </a:p>
          <a:p>
            <a:pPr indent="-285750" lvl="0" marL="285750" marR="0" rtl="0" algn="l">
              <a:spcBef>
                <a:spcPts val="0"/>
              </a:spcBef>
              <a:spcAft>
                <a:spcPts val="0"/>
              </a:spcAft>
              <a:buClr>
                <a:schemeClr val="lt1"/>
              </a:buClr>
              <a:buSzPts val="2400"/>
              <a:buFont typeface="Noto Sans Symbols"/>
              <a:buChar char="⮚"/>
            </a:pPr>
            <a:r>
              <a:rPr lang="en-US" sz="2400">
                <a:solidFill>
                  <a:schemeClr val="lt1"/>
                </a:solidFill>
                <a:latin typeface="Century Gothic"/>
                <a:ea typeface="Century Gothic"/>
                <a:cs typeface="Century Gothic"/>
                <a:sym typeface="Century Gothic"/>
              </a:rPr>
              <a:t>To speed up the summary generation, a preprocessing approach is introduced</a:t>
            </a:r>
            <a:endParaRPr/>
          </a:p>
          <a:p>
            <a:pPr indent="-133350" lvl="0" marL="285750" marR="0" rtl="0" algn="l">
              <a:spcBef>
                <a:spcPts val="0"/>
              </a:spcBef>
              <a:spcAft>
                <a:spcPts val="0"/>
              </a:spcAft>
              <a:buClr>
                <a:schemeClr val="dk1"/>
              </a:buClr>
              <a:buSzPts val="2400"/>
              <a:buFont typeface="Noto Sans Symbols"/>
              <a:buNone/>
            </a:pPr>
            <a:r>
              <a:t/>
            </a:r>
            <a:endParaRPr sz="2400">
              <a:solidFill>
                <a:schemeClr val="lt1"/>
              </a:solidFill>
              <a:latin typeface="Century Gothic"/>
              <a:ea typeface="Century Gothic"/>
              <a:cs typeface="Century Gothic"/>
              <a:sym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85763"/>
        </a:solidFill>
      </p:bgPr>
    </p:bg>
    <p:spTree>
      <p:nvGrpSpPr>
        <p:cNvPr id="205" name="Shape 205"/>
        <p:cNvGrpSpPr/>
        <p:nvPr/>
      </p:nvGrpSpPr>
      <p:grpSpPr>
        <a:xfrm>
          <a:off x="0" y="0"/>
          <a:ext cx="0" cy="0"/>
          <a:chOff x="0" y="0"/>
          <a:chExt cx="0" cy="0"/>
        </a:xfrm>
      </p:grpSpPr>
      <p:sp>
        <p:nvSpPr>
          <p:cNvPr id="206" name="Google Shape;206;p29"/>
          <p:cNvSpPr txBox="1"/>
          <p:nvPr>
            <p:ph type="ctrTitle"/>
          </p:nvPr>
        </p:nvSpPr>
        <p:spPr>
          <a:xfrm>
            <a:off x="1524000" y="407105"/>
            <a:ext cx="9144000" cy="553998"/>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rgbClr val="FFC000"/>
              </a:buClr>
              <a:buSzPts val="4000"/>
              <a:buFont typeface="Century Gothic"/>
              <a:buNone/>
            </a:pPr>
            <a:r>
              <a:rPr b="1" lang="en-US" sz="4000">
                <a:solidFill>
                  <a:srgbClr val="FFC000"/>
                </a:solidFill>
              </a:rPr>
              <a:t>FUTURE SCOPE</a:t>
            </a:r>
            <a:endParaRPr sz="4000">
              <a:solidFill>
                <a:srgbClr val="FFC000"/>
              </a:solidFill>
            </a:endParaRPr>
          </a:p>
        </p:txBody>
      </p:sp>
      <p:sp>
        <p:nvSpPr>
          <p:cNvPr id="207" name="Google Shape;207;p29"/>
          <p:cNvSpPr txBox="1"/>
          <p:nvPr/>
        </p:nvSpPr>
        <p:spPr>
          <a:xfrm>
            <a:off x="1038225" y="1414492"/>
            <a:ext cx="10477500" cy="489364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400"/>
              <a:buFont typeface="Noto Sans Symbols"/>
              <a:buChar char="⮚"/>
            </a:pPr>
            <a:r>
              <a:rPr b="0" i="0" lang="en-US" sz="2400" u="none" strike="noStrike">
                <a:solidFill>
                  <a:schemeClr val="lt1"/>
                </a:solidFill>
                <a:latin typeface="Quattrocento Sans"/>
                <a:ea typeface="Quattrocento Sans"/>
                <a:cs typeface="Quattrocento Sans"/>
                <a:sym typeface="Quattrocento Sans"/>
              </a:rPr>
              <a:t> </a:t>
            </a:r>
            <a:r>
              <a:rPr b="0" i="0" lang="en-US" sz="2400" u="none" strike="noStrike">
                <a:solidFill>
                  <a:schemeClr val="lt1"/>
                </a:solidFill>
                <a:latin typeface="Century Gothic"/>
                <a:ea typeface="Century Gothic"/>
                <a:cs typeface="Century Gothic"/>
                <a:sym typeface="Century Gothic"/>
              </a:rPr>
              <a:t>Summarizing news article from multiple sources </a:t>
            </a:r>
            <a:endParaRPr/>
          </a:p>
          <a:p>
            <a:pPr indent="-190500" lvl="0" marL="342900" marR="0" rtl="0" algn="l">
              <a:spcBef>
                <a:spcPts val="0"/>
              </a:spcBef>
              <a:spcAft>
                <a:spcPts val="0"/>
              </a:spcAft>
              <a:buClr>
                <a:schemeClr val="dk1"/>
              </a:buClr>
              <a:buSzPts val="2400"/>
              <a:buFont typeface="Noto Sans Symbols"/>
              <a:buNone/>
            </a:pPr>
            <a:r>
              <a:t/>
            </a:r>
            <a:endParaRPr sz="2400">
              <a:solidFill>
                <a:schemeClr val="lt1"/>
              </a:solidFill>
              <a:latin typeface="Century Gothic"/>
              <a:ea typeface="Century Gothic"/>
              <a:cs typeface="Century Gothic"/>
              <a:sym typeface="Century Gothic"/>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entury Gothic"/>
                <a:ea typeface="Century Gothic"/>
                <a:cs typeface="Century Gothic"/>
                <a:sym typeface="Century Gothic"/>
              </a:rPr>
              <a:t> Applying Sentiment Analysis to summarized news articles</a:t>
            </a:r>
            <a:endParaRPr/>
          </a:p>
          <a:p>
            <a:pPr indent="0" lvl="0" marL="0" marR="0" rtl="0" algn="l">
              <a:spcBef>
                <a:spcPts val="0"/>
              </a:spcBef>
              <a:spcAft>
                <a:spcPts val="0"/>
              </a:spcAft>
              <a:buNone/>
            </a:pPr>
            <a:r>
              <a:t/>
            </a:r>
            <a:endParaRPr sz="2400">
              <a:solidFill>
                <a:schemeClr val="lt1"/>
              </a:solidFill>
              <a:latin typeface="Century Gothic"/>
              <a:ea typeface="Century Gothic"/>
              <a:cs typeface="Century Gothic"/>
              <a:sym typeface="Century Gothic"/>
            </a:endParaRPr>
          </a:p>
          <a:p>
            <a:pPr indent="-285750" lvl="0" marL="285750" marR="0" rtl="0" algn="l">
              <a:spcBef>
                <a:spcPts val="0"/>
              </a:spcBef>
              <a:spcAft>
                <a:spcPts val="0"/>
              </a:spcAft>
              <a:buClr>
                <a:schemeClr val="lt1"/>
              </a:buClr>
              <a:buSzPts val="2400"/>
              <a:buFont typeface="Noto Sans Symbols"/>
              <a:buChar char="⮚"/>
            </a:pPr>
            <a:r>
              <a:rPr b="0" i="0" lang="en-US" sz="2400" u="none" strike="noStrike">
                <a:solidFill>
                  <a:schemeClr val="lt1"/>
                </a:solidFill>
                <a:latin typeface="Century Gothic"/>
                <a:ea typeface="Century Gothic"/>
                <a:cs typeface="Century Gothic"/>
                <a:sym typeface="Century Gothic"/>
              </a:rPr>
              <a:t>  Combining </a:t>
            </a:r>
            <a:r>
              <a:rPr lang="en-US" sz="2400">
                <a:solidFill>
                  <a:schemeClr val="lt1"/>
                </a:solidFill>
                <a:latin typeface="Century Gothic"/>
                <a:ea typeface="Century Gothic"/>
                <a:cs typeface="Century Gothic"/>
                <a:sym typeface="Century Gothic"/>
              </a:rPr>
              <a:t>E</a:t>
            </a:r>
            <a:r>
              <a:rPr b="0" i="0" lang="en-US" sz="2400" u="none" strike="noStrike">
                <a:solidFill>
                  <a:schemeClr val="lt1"/>
                </a:solidFill>
                <a:latin typeface="Century Gothic"/>
                <a:ea typeface="Century Gothic"/>
                <a:cs typeface="Century Gothic"/>
                <a:sym typeface="Century Gothic"/>
              </a:rPr>
              <a:t>xtractive and </a:t>
            </a:r>
            <a:r>
              <a:rPr lang="en-US" sz="2400">
                <a:solidFill>
                  <a:schemeClr val="lt1"/>
                </a:solidFill>
                <a:latin typeface="Century Gothic"/>
                <a:ea typeface="Century Gothic"/>
                <a:cs typeface="Century Gothic"/>
                <a:sym typeface="Century Gothic"/>
              </a:rPr>
              <a:t>A</a:t>
            </a:r>
            <a:r>
              <a:rPr b="0" i="0" lang="en-US" sz="2400" u="none" strike="noStrike">
                <a:solidFill>
                  <a:schemeClr val="lt1"/>
                </a:solidFill>
                <a:latin typeface="Century Gothic"/>
                <a:ea typeface="Century Gothic"/>
                <a:cs typeface="Century Gothic"/>
                <a:sym typeface="Century Gothic"/>
              </a:rPr>
              <a:t>bstractive methods</a:t>
            </a:r>
            <a:endParaRPr/>
          </a:p>
          <a:p>
            <a:pPr indent="-133350" lvl="0" marL="285750" marR="0" rtl="0" algn="l">
              <a:spcBef>
                <a:spcPts val="0"/>
              </a:spcBef>
              <a:spcAft>
                <a:spcPts val="0"/>
              </a:spcAft>
              <a:buClr>
                <a:schemeClr val="dk1"/>
              </a:buClr>
              <a:buSzPts val="2400"/>
              <a:buFont typeface="Noto Sans Symbols"/>
              <a:buNone/>
            </a:pPr>
            <a:r>
              <a:t/>
            </a:r>
            <a:endParaRPr sz="2400">
              <a:solidFill>
                <a:schemeClr val="lt1"/>
              </a:solidFill>
              <a:latin typeface="Century Gothic"/>
              <a:ea typeface="Century Gothic"/>
              <a:cs typeface="Century Gothic"/>
              <a:sym typeface="Century Gothic"/>
            </a:endParaRPr>
          </a:p>
          <a:p>
            <a:pPr indent="-285750" lvl="0" marL="285750" marR="0" rtl="0" algn="l">
              <a:spcBef>
                <a:spcPts val="0"/>
              </a:spcBef>
              <a:spcAft>
                <a:spcPts val="0"/>
              </a:spcAft>
              <a:buClr>
                <a:schemeClr val="lt1"/>
              </a:buClr>
              <a:buSzPts val="2400"/>
              <a:buFont typeface="Noto Sans Symbols"/>
              <a:buChar char="⮚"/>
            </a:pPr>
            <a:r>
              <a:rPr lang="en-US" sz="2400">
                <a:solidFill>
                  <a:schemeClr val="lt1"/>
                </a:solidFill>
                <a:latin typeface="Century Gothic"/>
                <a:ea typeface="Century Gothic"/>
                <a:cs typeface="Century Gothic"/>
                <a:sym typeface="Century Gothic"/>
              </a:rPr>
              <a:t>  Translating the summary to multiple languages</a:t>
            </a:r>
            <a:endParaRPr/>
          </a:p>
          <a:p>
            <a:pPr indent="-133350" lvl="0" marL="285750" marR="0" rtl="0" algn="l">
              <a:spcBef>
                <a:spcPts val="0"/>
              </a:spcBef>
              <a:spcAft>
                <a:spcPts val="0"/>
              </a:spcAft>
              <a:buClr>
                <a:schemeClr val="dk1"/>
              </a:buClr>
              <a:buSzPts val="2400"/>
              <a:buFont typeface="Noto Sans Symbols"/>
              <a:buNone/>
            </a:pPr>
            <a:r>
              <a:t/>
            </a:r>
            <a:endParaRPr sz="2400">
              <a:solidFill>
                <a:schemeClr val="lt1"/>
              </a:solidFill>
              <a:latin typeface="Century Gothic"/>
              <a:ea typeface="Century Gothic"/>
              <a:cs typeface="Century Gothic"/>
              <a:sym typeface="Century Gothic"/>
            </a:endParaRPr>
          </a:p>
          <a:p>
            <a:pPr indent="-285750" lvl="0" marL="285750" marR="0" rtl="0" algn="l">
              <a:spcBef>
                <a:spcPts val="0"/>
              </a:spcBef>
              <a:spcAft>
                <a:spcPts val="0"/>
              </a:spcAft>
              <a:buClr>
                <a:schemeClr val="lt1"/>
              </a:buClr>
              <a:buSzPts val="2400"/>
              <a:buFont typeface="Noto Sans Symbols"/>
              <a:buChar char="⮚"/>
            </a:pPr>
            <a:r>
              <a:rPr lang="en-US" sz="2400">
                <a:solidFill>
                  <a:schemeClr val="lt1"/>
                </a:solidFill>
                <a:latin typeface="Century Gothic"/>
                <a:ea typeface="Century Gothic"/>
                <a:cs typeface="Century Gothic"/>
                <a:sym typeface="Century Gothic"/>
              </a:rPr>
              <a:t>  Integrating with other news websites</a:t>
            </a:r>
            <a:endParaRPr/>
          </a:p>
          <a:p>
            <a:pPr indent="-133350" lvl="0" marL="285750" marR="0" rtl="0" algn="l">
              <a:spcBef>
                <a:spcPts val="0"/>
              </a:spcBef>
              <a:spcAft>
                <a:spcPts val="0"/>
              </a:spcAft>
              <a:buClr>
                <a:schemeClr val="dk1"/>
              </a:buClr>
              <a:buSzPts val="2400"/>
              <a:buFont typeface="Noto Sans Symbols"/>
              <a:buNone/>
            </a:pPr>
            <a:r>
              <a:t/>
            </a:r>
            <a:endParaRPr sz="2400">
              <a:solidFill>
                <a:schemeClr val="lt1"/>
              </a:solidFill>
              <a:latin typeface="Century Gothic"/>
              <a:ea typeface="Century Gothic"/>
              <a:cs typeface="Century Gothic"/>
              <a:sym typeface="Century Gothic"/>
            </a:endParaRPr>
          </a:p>
          <a:p>
            <a:pPr indent="-285750" lvl="0" marL="285750" marR="0" rtl="0" algn="l">
              <a:spcBef>
                <a:spcPts val="0"/>
              </a:spcBef>
              <a:spcAft>
                <a:spcPts val="0"/>
              </a:spcAft>
              <a:buClr>
                <a:schemeClr val="lt1"/>
              </a:buClr>
              <a:buSzPts val="2400"/>
              <a:buFont typeface="Noto Sans Symbols"/>
              <a:buChar char="⮚"/>
            </a:pPr>
            <a:r>
              <a:rPr lang="en-US" sz="2400">
                <a:solidFill>
                  <a:schemeClr val="lt1"/>
                </a:solidFill>
                <a:latin typeface="Century Gothic"/>
                <a:ea typeface="Century Gothic"/>
                <a:cs typeface="Century Gothic"/>
                <a:sym typeface="Century Gothic"/>
              </a:rPr>
              <a:t>  Two Level Summary</a:t>
            </a:r>
            <a:endParaRPr/>
          </a:p>
          <a:p>
            <a:pPr indent="-133350" lvl="0" marL="285750" marR="0" rtl="0" algn="l">
              <a:spcBef>
                <a:spcPts val="0"/>
              </a:spcBef>
              <a:spcAft>
                <a:spcPts val="0"/>
              </a:spcAft>
              <a:buClr>
                <a:schemeClr val="dk1"/>
              </a:buClr>
              <a:buSzPts val="2400"/>
              <a:buFont typeface="Noto Sans Symbols"/>
              <a:buNone/>
            </a:pPr>
            <a:r>
              <a:t/>
            </a:r>
            <a:endParaRPr sz="2400">
              <a:solidFill>
                <a:schemeClr val="lt1"/>
              </a:solidFill>
              <a:latin typeface="Quattrocento Sans"/>
              <a:ea typeface="Quattrocento Sans"/>
              <a:cs typeface="Quattrocento Sans"/>
              <a:sym typeface="Quattrocento Sans"/>
            </a:endParaRPr>
          </a:p>
          <a:p>
            <a:pPr indent="-133350" lvl="0" marL="285750" marR="0" rtl="0" algn="l">
              <a:spcBef>
                <a:spcPts val="0"/>
              </a:spcBef>
              <a:spcAft>
                <a:spcPts val="0"/>
              </a:spcAft>
              <a:buClr>
                <a:schemeClr val="dk1"/>
              </a:buClr>
              <a:buSzPts val="2400"/>
              <a:buFont typeface="Noto Sans Symbols"/>
              <a:buNone/>
            </a:pPr>
            <a:r>
              <a:t/>
            </a:r>
            <a:endParaRPr sz="24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85763"/>
        </a:solidFill>
      </p:bgPr>
    </p:bg>
    <p:spTree>
      <p:nvGrpSpPr>
        <p:cNvPr id="212" name="Shape 212"/>
        <p:cNvGrpSpPr/>
        <p:nvPr/>
      </p:nvGrpSpPr>
      <p:grpSpPr>
        <a:xfrm>
          <a:off x="0" y="0"/>
          <a:ext cx="0" cy="0"/>
          <a:chOff x="0" y="0"/>
          <a:chExt cx="0" cy="0"/>
        </a:xfrm>
      </p:grpSpPr>
      <p:sp>
        <p:nvSpPr>
          <p:cNvPr id="213" name="Google Shape;213;p30"/>
          <p:cNvSpPr txBox="1"/>
          <p:nvPr>
            <p:ph type="ctrTitle"/>
          </p:nvPr>
        </p:nvSpPr>
        <p:spPr>
          <a:xfrm>
            <a:off x="1524000" y="407105"/>
            <a:ext cx="9144000" cy="553998"/>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rgbClr val="FFC000"/>
              </a:buClr>
              <a:buSzPts val="4000"/>
              <a:buFont typeface="Century Gothic"/>
              <a:buNone/>
            </a:pPr>
            <a:r>
              <a:rPr b="1" lang="en-US" sz="4000">
                <a:solidFill>
                  <a:srgbClr val="FFC000"/>
                </a:solidFill>
              </a:rPr>
              <a:t>REFERENCES</a:t>
            </a:r>
            <a:endParaRPr sz="4000">
              <a:solidFill>
                <a:srgbClr val="FFC000"/>
              </a:solidFill>
            </a:endParaRPr>
          </a:p>
        </p:txBody>
      </p:sp>
      <p:sp>
        <p:nvSpPr>
          <p:cNvPr id="214" name="Google Shape;214;p30"/>
          <p:cNvSpPr txBox="1"/>
          <p:nvPr/>
        </p:nvSpPr>
        <p:spPr>
          <a:xfrm>
            <a:off x="1038225" y="1382286"/>
            <a:ext cx="10115550" cy="4093428"/>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000"/>
              <a:buFont typeface="Noto Sans Symbols"/>
              <a:buChar char="⮚"/>
            </a:pPr>
            <a:r>
              <a:rPr lang="en-US" sz="2000" u="sng">
                <a:solidFill>
                  <a:schemeClr val="hlink"/>
                </a:solidFill>
                <a:latin typeface="Century Gothic"/>
                <a:ea typeface="Century Gothic"/>
                <a:cs typeface="Century Gothic"/>
                <a:sym typeface="Century Gothic"/>
                <a:hlinkClick r:id="rId3"/>
              </a:rPr>
              <a:t>https://www.researchgate.net/</a:t>
            </a:r>
            <a:endParaRPr sz="20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t/>
            </a:r>
            <a:endParaRPr sz="2000">
              <a:solidFill>
                <a:schemeClr val="lt1"/>
              </a:solidFill>
              <a:latin typeface="Century Gothic"/>
              <a:ea typeface="Century Gothic"/>
              <a:cs typeface="Century Gothic"/>
              <a:sym typeface="Century Gothic"/>
            </a:endParaRPr>
          </a:p>
          <a:p>
            <a:pPr indent="-342900" lvl="0" marL="342900" marR="0" rtl="0" algn="l">
              <a:spcBef>
                <a:spcPts val="0"/>
              </a:spcBef>
              <a:spcAft>
                <a:spcPts val="0"/>
              </a:spcAft>
              <a:buClr>
                <a:schemeClr val="lt1"/>
              </a:buClr>
              <a:buSzPts val="2000"/>
              <a:buFont typeface="Noto Sans Symbols"/>
              <a:buChar char="⮚"/>
            </a:pPr>
            <a:r>
              <a:rPr lang="en-US" sz="2000" u="sng">
                <a:solidFill>
                  <a:schemeClr val="hlink"/>
                </a:solidFill>
                <a:latin typeface="Century Gothic"/>
                <a:ea typeface="Century Gothic"/>
                <a:cs typeface="Century Gothic"/>
                <a:sym typeface="Century Gothic"/>
                <a:hlinkClick r:id="rId4"/>
              </a:rPr>
              <a:t>https://www.analyticsvidhya.com/blog/2018/11/introduction-text-summarization-textrank-python/</a:t>
            </a:r>
            <a:endParaRPr sz="20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t/>
            </a:r>
            <a:endParaRPr sz="2000">
              <a:solidFill>
                <a:schemeClr val="lt1"/>
              </a:solidFill>
              <a:latin typeface="Century Gothic"/>
              <a:ea typeface="Century Gothic"/>
              <a:cs typeface="Century Gothic"/>
              <a:sym typeface="Century Gothic"/>
            </a:endParaRPr>
          </a:p>
          <a:p>
            <a:pPr indent="-285750" lvl="0" marL="285750" marR="0" rtl="0" algn="l">
              <a:spcBef>
                <a:spcPts val="0"/>
              </a:spcBef>
              <a:spcAft>
                <a:spcPts val="0"/>
              </a:spcAft>
              <a:buClr>
                <a:schemeClr val="lt1"/>
              </a:buClr>
              <a:buSzPts val="2000"/>
              <a:buFont typeface="Noto Sans Symbols"/>
              <a:buChar char="⮚"/>
            </a:pPr>
            <a:r>
              <a:rPr b="0" i="0" lang="en-US" sz="2000" u="sng" strike="noStrike">
                <a:solidFill>
                  <a:schemeClr val="hlink"/>
                </a:solidFill>
                <a:latin typeface="Century Gothic"/>
                <a:ea typeface="Century Gothic"/>
                <a:cs typeface="Century Gothic"/>
                <a:sym typeface="Century Gothic"/>
                <a:hlinkClick r:id="rId5"/>
              </a:rPr>
              <a:t>https://towardsdatascience.com/how-to-create-simple-news-summarization-from-scratch-using-python-83adc33a409c</a:t>
            </a:r>
            <a:endParaRPr b="0" i="0" sz="2000" u="none" strike="noStrike">
              <a:solidFill>
                <a:schemeClr val="lt1"/>
              </a:solidFill>
              <a:latin typeface="Century Gothic"/>
              <a:ea typeface="Century Gothic"/>
              <a:cs typeface="Century Gothic"/>
              <a:sym typeface="Century Gothic"/>
            </a:endParaRPr>
          </a:p>
          <a:p>
            <a:pPr indent="-158750" lvl="0" marL="285750" marR="0" rtl="0" algn="l">
              <a:spcBef>
                <a:spcPts val="0"/>
              </a:spcBef>
              <a:spcAft>
                <a:spcPts val="0"/>
              </a:spcAft>
              <a:buClr>
                <a:schemeClr val="dk1"/>
              </a:buClr>
              <a:buSzPts val="2000"/>
              <a:buFont typeface="Noto Sans Symbols"/>
              <a:buNone/>
            </a:pPr>
            <a:r>
              <a:t/>
            </a:r>
            <a:endParaRPr sz="2000">
              <a:solidFill>
                <a:schemeClr val="lt1"/>
              </a:solidFill>
              <a:latin typeface="Century Gothic"/>
              <a:ea typeface="Century Gothic"/>
              <a:cs typeface="Century Gothic"/>
              <a:sym typeface="Century Gothic"/>
            </a:endParaRPr>
          </a:p>
          <a:p>
            <a:pPr indent="-285750" lvl="0" marL="285750" marR="0" rtl="0" algn="l">
              <a:spcBef>
                <a:spcPts val="0"/>
              </a:spcBef>
              <a:spcAft>
                <a:spcPts val="0"/>
              </a:spcAft>
              <a:buClr>
                <a:schemeClr val="lt1"/>
              </a:buClr>
              <a:buSzPts val="2000"/>
              <a:buFont typeface="Noto Sans Symbols"/>
              <a:buChar char="⮚"/>
            </a:pPr>
            <a:r>
              <a:rPr lang="en-US" sz="2000" u="sng">
                <a:solidFill>
                  <a:schemeClr val="hlink"/>
                </a:solidFill>
                <a:latin typeface="Century Gothic"/>
                <a:ea typeface="Century Gothic"/>
                <a:cs typeface="Century Gothic"/>
                <a:sym typeface="Century Gothic"/>
                <a:hlinkClick r:id="rId6"/>
              </a:rPr>
              <a:t>https://machinelearningmastery.com/prepare-news-articles-text-summarization/</a:t>
            </a:r>
            <a:endParaRPr sz="2000">
              <a:solidFill>
                <a:schemeClr val="lt1"/>
              </a:solidFill>
              <a:latin typeface="Century Gothic"/>
              <a:ea typeface="Century Gothic"/>
              <a:cs typeface="Century Gothic"/>
              <a:sym typeface="Century Gothic"/>
            </a:endParaRPr>
          </a:p>
          <a:p>
            <a:pPr indent="-158750" lvl="0" marL="285750" marR="0" rtl="0" algn="l">
              <a:spcBef>
                <a:spcPts val="0"/>
              </a:spcBef>
              <a:spcAft>
                <a:spcPts val="0"/>
              </a:spcAft>
              <a:buClr>
                <a:schemeClr val="dk1"/>
              </a:buClr>
              <a:buSzPts val="2000"/>
              <a:buFont typeface="Noto Sans Symbols"/>
              <a:buNone/>
            </a:pPr>
            <a:r>
              <a:t/>
            </a:r>
            <a:endParaRPr sz="2000">
              <a:solidFill>
                <a:schemeClr val="lt1"/>
              </a:solidFill>
              <a:latin typeface="Century Gothic"/>
              <a:ea typeface="Century Gothic"/>
              <a:cs typeface="Century Gothic"/>
              <a:sym typeface="Century Gothic"/>
            </a:endParaRPr>
          </a:p>
          <a:p>
            <a:pPr indent="-285750" lvl="0" marL="285750" marR="0" rtl="0" algn="l">
              <a:spcBef>
                <a:spcPts val="0"/>
              </a:spcBef>
              <a:spcAft>
                <a:spcPts val="0"/>
              </a:spcAft>
              <a:buClr>
                <a:schemeClr val="lt1"/>
              </a:buClr>
              <a:buSzPts val="2000"/>
              <a:buFont typeface="Noto Sans Symbols"/>
              <a:buChar char="⮚"/>
            </a:pPr>
            <a:r>
              <a:rPr lang="en-US" sz="2000" u="sng">
                <a:solidFill>
                  <a:schemeClr val="hlink"/>
                </a:solidFill>
                <a:latin typeface="Century Gothic"/>
                <a:ea typeface="Century Gothic"/>
                <a:cs typeface="Century Gothic"/>
                <a:sym typeface="Century Gothic"/>
                <a:hlinkClick r:id="rId7"/>
              </a:rPr>
              <a:t>https://stackabuse.com/text-summarization-with-nltk-in-python/</a:t>
            </a:r>
            <a:endParaRPr sz="20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t/>
            </a:r>
            <a:endParaRPr sz="2000">
              <a:solidFill>
                <a:schemeClr val="lt1"/>
              </a:solidFill>
              <a:latin typeface="Century Gothic"/>
              <a:ea typeface="Century Gothic"/>
              <a:cs typeface="Century Gothic"/>
              <a:sym typeface="Century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85763"/>
        </a:solidFill>
      </p:bgPr>
    </p:bg>
    <p:spTree>
      <p:nvGrpSpPr>
        <p:cNvPr id="219" name="Shape 219"/>
        <p:cNvGrpSpPr/>
        <p:nvPr/>
      </p:nvGrpSpPr>
      <p:grpSpPr>
        <a:xfrm>
          <a:off x="0" y="0"/>
          <a:ext cx="0" cy="0"/>
          <a:chOff x="0" y="0"/>
          <a:chExt cx="0" cy="0"/>
        </a:xfrm>
      </p:grpSpPr>
      <p:grpSp>
        <p:nvGrpSpPr>
          <p:cNvPr id="220" name="Google Shape;220;p31"/>
          <p:cNvGrpSpPr/>
          <p:nvPr/>
        </p:nvGrpSpPr>
        <p:grpSpPr>
          <a:xfrm>
            <a:off x="4325258" y="1544068"/>
            <a:ext cx="3541486" cy="3769865"/>
            <a:chOff x="4325258" y="1229517"/>
            <a:chExt cx="3541486" cy="3769865"/>
          </a:xfrm>
        </p:grpSpPr>
        <p:sp>
          <p:nvSpPr>
            <p:cNvPr id="221" name="Google Shape;221;p31"/>
            <p:cNvSpPr/>
            <p:nvPr/>
          </p:nvSpPr>
          <p:spPr>
            <a:xfrm>
              <a:off x="4792319" y="2392018"/>
              <a:ext cx="2607364" cy="2607364"/>
            </a:xfrm>
            <a:prstGeom prst="diamond">
              <a:avLst/>
            </a:prstGeom>
            <a:no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222" name="Google Shape;222;p31"/>
            <p:cNvSpPr/>
            <p:nvPr/>
          </p:nvSpPr>
          <p:spPr>
            <a:xfrm>
              <a:off x="4325258" y="1229517"/>
              <a:ext cx="3541486" cy="3541486"/>
            </a:xfrm>
            <a:prstGeom prst="diamond">
              <a:avLst/>
            </a:pr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grpSp>
      <p:sp>
        <p:nvSpPr>
          <p:cNvPr id="223" name="Google Shape;223;p31"/>
          <p:cNvSpPr txBox="1"/>
          <p:nvPr>
            <p:ph type="ctrTitle"/>
          </p:nvPr>
        </p:nvSpPr>
        <p:spPr>
          <a:xfrm>
            <a:off x="1524000" y="2930403"/>
            <a:ext cx="9144000" cy="997196"/>
          </a:xfrm>
          <a:prstGeom prst="rect">
            <a:avLst/>
          </a:prstGeom>
          <a:noFill/>
          <a:ln>
            <a:noFill/>
          </a:ln>
        </p:spPr>
        <p:txBody>
          <a:bodyPr anchorCtr="0" anchor="ctr" bIns="0" lIns="0" spcFirstLastPara="1" rIns="0" wrap="square" tIns="0">
            <a:spAutoFit/>
          </a:bodyPr>
          <a:lstStyle/>
          <a:p>
            <a:pPr indent="0" lvl="0" marL="0" rtl="0" algn="ctr">
              <a:lnSpc>
                <a:spcPct val="90000"/>
              </a:lnSpc>
              <a:spcBef>
                <a:spcPts val="0"/>
              </a:spcBef>
              <a:spcAft>
                <a:spcPts val="0"/>
              </a:spcAft>
              <a:buClr>
                <a:schemeClr val="lt1"/>
              </a:buClr>
              <a:buSzPts val="7200"/>
              <a:buFont typeface="Century Gothic"/>
              <a:buNone/>
            </a:pPr>
            <a:r>
              <a:rPr b="1" lang="en-US" sz="7200">
                <a:solidFill>
                  <a:schemeClr val="lt1"/>
                </a:solidFill>
              </a:rPr>
              <a:t>Thank You</a:t>
            </a:r>
            <a:endParaRPr sz="7200">
              <a:solidFill>
                <a:schemeClr val="accent4"/>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85763"/>
        </a:solidFill>
      </p:bgPr>
    </p:bg>
    <p:spTree>
      <p:nvGrpSpPr>
        <p:cNvPr id="95" name="Shape 95"/>
        <p:cNvGrpSpPr/>
        <p:nvPr/>
      </p:nvGrpSpPr>
      <p:grpSpPr>
        <a:xfrm>
          <a:off x="0" y="0"/>
          <a:ext cx="0" cy="0"/>
          <a:chOff x="0" y="0"/>
          <a:chExt cx="0" cy="0"/>
        </a:xfrm>
      </p:grpSpPr>
      <p:sp>
        <p:nvSpPr>
          <p:cNvPr id="96" name="Google Shape;96;p14"/>
          <p:cNvSpPr txBox="1"/>
          <p:nvPr>
            <p:ph type="ctrTitle"/>
          </p:nvPr>
        </p:nvSpPr>
        <p:spPr>
          <a:xfrm>
            <a:off x="1523999" y="513733"/>
            <a:ext cx="9144000" cy="609398"/>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rgbClr val="FFC000"/>
              </a:buClr>
              <a:buSzPts val="4400"/>
              <a:buFont typeface="Century Gothic"/>
              <a:buNone/>
            </a:pPr>
            <a:r>
              <a:rPr b="1" lang="en-US" sz="4400">
                <a:solidFill>
                  <a:srgbClr val="FFC000"/>
                </a:solidFill>
              </a:rPr>
              <a:t>Group Members and Guide</a:t>
            </a:r>
            <a:endParaRPr sz="4400">
              <a:solidFill>
                <a:srgbClr val="FFC000"/>
              </a:solidFill>
            </a:endParaRPr>
          </a:p>
        </p:txBody>
      </p:sp>
      <p:sp>
        <p:nvSpPr>
          <p:cNvPr id="97" name="Google Shape;97;p14"/>
          <p:cNvSpPr txBox="1"/>
          <p:nvPr/>
        </p:nvSpPr>
        <p:spPr>
          <a:xfrm flipH="1">
            <a:off x="2314572" y="1895475"/>
            <a:ext cx="8220077" cy="3693319"/>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chemeClr val="lt1"/>
              </a:buClr>
              <a:buSzPts val="1800"/>
              <a:buFont typeface="Arial"/>
              <a:buChar char="•"/>
            </a:pPr>
            <a:r>
              <a:rPr b="0" i="0" lang="en-US" sz="1800" u="none" cap="none" strike="noStrike">
                <a:solidFill>
                  <a:schemeClr val="lt1"/>
                </a:solidFill>
                <a:latin typeface="Times New Roman"/>
                <a:ea typeface="Times New Roman"/>
                <a:cs typeface="Times New Roman"/>
                <a:sym typeface="Times New Roman"/>
              </a:rPr>
              <a:t> </a:t>
            </a:r>
            <a:r>
              <a:rPr b="0" i="0" lang="en-US" sz="2400" u="none" cap="none" strike="noStrike">
                <a:solidFill>
                  <a:schemeClr val="lt1"/>
                </a:solidFill>
                <a:latin typeface="Times New Roman"/>
                <a:ea typeface="Times New Roman"/>
                <a:cs typeface="Times New Roman"/>
                <a:sym typeface="Times New Roman"/>
              </a:rPr>
              <a:t>GUIDE :                        SHWETA . A . PATIL</a:t>
            </a:r>
            <a:endParaRPr/>
          </a:p>
          <a:p>
            <a:pPr indent="0" lvl="0" marL="0" marR="0" rtl="0" algn="l">
              <a:spcBef>
                <a:spcPts val="0"/>
              </a:spcBef>
              <a:spcAft>
                <a:spcPts val="0"/>
              </a:spcAft>
              <a:buClr>
                <a:schemeClr val="dk1"/>
              </a:buClr>
              <a:buSzPts val="2400"/>
              <a:buFont typeface="Arial"/>
              <a:buNone/>
            </a:pPr>
            <a:r>
              <a:t/>
            </a:r>
            <a:endParaRPr b="0" i="0" sz="2400" u="none" cap="none" strike="noStrike">
              <a:solidFill>
                <a:schemeClr val="lt1"/>
              </a:solidFill>
              <a:latin typeface="Noto Sans Symbols"/>
              <a:ea typeface="Noto Sans Symbols"/>
              <a:cs typeface="Noto Sans Symbols"/>
              <a:sym typeface="Noto Sans Symbols"/>
            </a:endParaRPr>
          </a:p>
          <a:p>
            <a:pPr indent="-152400" lvl="0" marL="0" marR="0" rtl="0" algn="l">
              <a:spcBef>
                <a:spcPts val="0"/>
              </a:spcBef>
              <a:spcAft>
                <a:spcPts val="0"/>
              </a:spcAft>
              <a:buClr>
                <a:schemeClr val="lt1"/>
              </a:buClr>
              <a:buSzPts val="2400"/>
              <a:buFont typeface="Arial"/>
              <a:buChar char="•"/>
            </a:pPr>
            <a:r>
              <a:rPr b="0" i="0" lang="en-US" sz="2400" u="none" cap="none" strike="noStrike">
                <a:solidFill>
                  <a:schemeClr val="lt1"/>
                </a:solidFill>
                <a:latin typeface="Times New Roman"/>
                <a:ea typeface="Times New Roman"/>
                <a:cs typeface="Times New Roman"/>
                <a:sym typeface="Times New Roman"/>
              </a:rPr>
              <a:t> MEMBER 1 : 	     FRESHIN FRANCIS</a:t>
            </a:r>
            <a:endParaRPr/>
          </a:p>
          <a:p>
            <a:pPr indent="0" lvl="0" marL="0" marR="0" rtl="0" algn="l">
              <a:spcBef>
                <a:spcPts val="0"/>
              </a:spcBef>
              <a:spcAft>
                <a:spcPts val="0"/>
              </a:spcAft>
              <a:buNone/>
            </a:pPr>
            <a:r>
              <a:t/>
            </a:r>
            <a:endParaRPr b="0" i="0" sz="2400" u="none" cap="none" strike="noStrike">
              <a:solidFill>
                <a:schemeClr val="lt1"/>
              </a:solidFill>
              <a:latin typeface="Noto Sans Symbols"/>
              <a:ea typeface="Noto Sans Symbols"/>
              <a:cs typeface="Noto Sans Symbols"/>
              <a:sym typeface="Noto Sans Symbols"/>
            </a:endParaRPr>
          </a:p>
          <a:p>
            <a:pPr indent="-152400" lvl="0" marL="0" marR="0" rtl="0" algn="l">
              <a:spcBef>
                <a:spcPts val="0"/>
              </a:spcBef>
              <a:spcAft>
                <a:spcPts val="0"/>
              </a:spcAft>
              <a:buClr>
                <a:schemeClr val="lt1"/>
              </a:buClr>
              <a:buSzPts val="2400"/>
              <a:buFont typeface="Arial"/>
              <a:buChar char="•"/>
            </a:pPr>
            <a:r>
              <a:rPr b="0" i="0" lang="en-US" sz="2400" u="none" cap="none" strike="noStrike">
                <a:solidFill>
                  <a:schemeClr val="lt1"/>
                </a:solidFill>
                <a:latin typeface="Times New Roman"/>
                <a:ea typeface="Times New Roman"/>
                <a:cs typeface="Times New Roman"/>
                <a:sym typeface="Times New Roman"/>
              </a:rPr>
              <a:t> MEMBER 2 :                ABIN VARGHESE JACOB</a:t>
            </a:r>
            <a:endParaRPr/>
          </a:p>
          <a:p>
            <a:pPr indent="0" lvl="0" marL="0" marR="0" rtl="0" algn="l">
              <a:spcBef>
                <a:spcPts val="0"/>
              </a:spcBef>
              <a:spcAft>
                <a:spcPts val="0"/>
              </a:spcAft>
              <a:buNone/>
            </a:pPr>
            <a:r>
              <a:t/>
            </a:r>
            <a:endParaRPr b="0" i="0" sz="2400" u="none" cap="none" strike="noStrike">
              <a:solidFill>
                <a:schemeClr val="lt1"/>
              </a:solidFill>
              <a:latin typeface="Noto Sans Symbols"/>
              <a:ea typeface="Noto Sans Symbols"/>
              <a:cs typeface="Noto Sans Symbols"/>
              <a:sym typeface="Noto Sans Symbols"/>
            </a:endParaRPr>
          </a:p>
          <a:p>
            <a:pPr indent="-152400" lvl="0" marL="0" marR="0" rtl="0" algn="l">
              <a:spcBef>
                <a:spcPts val="0"/>
              </a:spcBef>
              <a:spcAft>
                <a:spcPts val="0"/>
              </a:spcAft>
              <a:buClr>
                <a:schemeClr val="lt1"/>
              </a:buClr>
              <a:buSzPts val="2400"/>
              <a:buFont typeface="Arial"/>
              <a:buChar char="•"/>
            </a:pPr>
            <a:r>
              <a:rPr b="0" i="0" lang="en-US" sz="2400" u="none" cap="none" strike="noStrike">
                <a:solidFill>
                  <a:schemeClr val="lt1"/>
                </a:solidFill>
                <a:latin typeface="Times New Roman"/>
                <a:ea typeface="Times New Roman"/>
                <a:cs typeface="Times New Roman"/>
                <a:sym typeface="Times New Roman"/>
              </a:rPr>
              <a:t> MEMBER 3 :                GAIKAR PRATEEK BALU</a:t>
            </a:r>
            <a:endParaRPr/>
          </a:p>
          <a:p>
            <a:pPr indent="0" lvl="0" marL="0" marR="0" rtl="0" algn="l">
              <a:spcBef>
                <a:spcPts val="0"/>
              </a:spcBef>
              <a:spcAft>
                <a:spcPts val="0"/>
              </a:spcAft>
              <a:buNone/>
            </a:pPr>
            <a:r>
              <a:t/>
            </a:r>
            <a:endParaRPr b="0" i="0" sz="2400" u="none" cap="none" strike="noStrike">
              <a:solidFill>
                <a:schemeClr val="lt1"/>
              </a:solidFill>
              <a:latin typeface="Noto Sans Symbols"/>
              <a:ea typeface="Noto Sans Symbols"/>
              <a:cs typeface="Noto Sans Symbols"/>
              <a:sym typeface="Noto Sans Symbols"/>
            </a:endParaRPr>
          </a:p>
          <a:p>
            <a:pPr indent="-152400" lvl="0" marL="0" marR="0" rtl="0" algn="l">
              <a:spcBef>
                <a:spcPts val="0"/>
              </a:spcBef>
              <a:spcAft>
                <a:spcPts val="0"/>
              </a:spcAft>
              <a:buClr>
                <a:schemeClr val="lt1"/>
              </a:buClr>
              <a:buSzPts val="2400"/>
              <a:buFont typeface="Arial"/>
              <a:buChar char="•"/>
            </a:pPr>
            <a:r>
              <a:rPr b="0" i="0" lang="en-US" sz="2400" u="none" cap="none" strike="noStrike">
                <a:solidFill>
                  <a:schemeClr val="lt1"/>
                </a:solidFill>
                <a:latin typeface="Times New Roman"/>
                <a:ea typeface="Times New Roman"/>
                <a:cs typeface="Times New Roman"/>
                <a:sym typeface="Times New Roman"/>
              </a:rPr>
              <a:t> MEMBER 4 :                VETTITHANAM ALEX SEBASTIAN</a:t>
            </a:r>
            <a:endParaRPr b="0" i="0" sz="2400" u="none" cap="none" strike="noStrike">
              <a:solidFill>
                <a:schemeClr val="lt1"/>
              </a:solidFill>
              <a:latin typeface="Noto Sans Symbols"/>
              <a:ea typeface="Noto Sans Symbols"/>
              <a:cs typeface="Noto Sans Symbols"/>
              <a:sym typeface="Noto Sans Symbols"/>
            </a:endParaRPr>
          </a:p>
          <a:p>
            <a:pPr indent="0" lvl="0" marL="0" marR="0" rtl="0" algn="l">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85763"/>
        </a:solidFill>
      </p:bgPr>
    </p:bg>
    <p:spTree>
      <p:nvGrpSpPr>
        <p:cNvPr id="102" name="Shape 102"/>
        <p:cNvGrpSpPr/>
        <p:nvPr/>
      </p:nvGrpSpPr>
      <p:grpSpPr>
        <a:xfrm>
          <a:off x="0" y="0"/>
          <a:ext cx="0" cy="0"/>
          <a:chOff x="0" y="0"/>
          <a:chExt cx="0" cy="0"/>
        </a:xfrm>
      </p:grpSpPr>
      <p:sp>
        <p:nvSpPr>
          <p:cNvPr id="103" name="Google Shape;103;p15"/>
          <p:cNvSpPr/>
          <p:nvPr/>
        </p:nvSpPr>
        <p:spPr>
          <a:xfrm>
            <a:off x="1471459" y="1444625"/>
            <a:ext cx="3968750" cy="396875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04" name="Google Shape;104;p15"/>
          <p:cNvSpPr/>
          <p:nvPr/>
        </p:nvSpPr>
        <p:spPr>
          <a:xfrm>
            <a:off x="2095805" y="2093440"/>
            <a:ext cx="2666797" cy="2671119"/>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Century Gothic"/>
                <a:ea typeface="Century Gothic"/>
                <a:cs typeface="Century Gothic"/>
                <a:sym typeface="Century Gothic"/>
              </a:rPr>
              <a:t>CONTENTS</a:t>
            </a:r>
            <a:endParaRPr/>
          </a:p>
        </p:txBody>
      </p:sp>
      <p:sp>
        <p:nvSpPr>
          <p:cNvPr id="105" name="Google Shape;105;p15"/>
          <p:cNvSpPr/>
          <p:nvPr/>
        </p:nvSpPr>
        <p:spPr>
          <a:xfrm>
            <a:off x="6751893" y="676046"/>
            <a:ext cx="3660775" cy="740997"/>
          </a:xfrm>
          <a:prstGeom prst="roundRect">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Quattrocento Sans"/>
                <a:ea typeface="Quattrocento Sans"/>
                <a:cs typeface="Quattrocento Sans"/>
                <a:sym typeface="Quattrocento Sans"/>
              </a:rPr>
              <a:t> INTRODUCTION</a:t>
            </a:r>
            <a:endParaRPr/>
          </a:p>
        </p:txBody>
      </p:sp>
      <p:sp>
        <p:nvSpPr>
          <p:cNvPr id="106" name="Google Shape;106;p15"/>
          <p:cNvSpPr/>
          <p:nvPr/>
        </p:nvSpPr>
        <p:spPr>
          <a:xfrm>
            <a:off x="6751792" y="1608748"/>
            <a:ext cx="3660775" cy="740997"/>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Quattrocento Sans"/>
                <a:ea typeface="Quattrocento Sans"/>
                <a:cs typeface="Quattrocento Sans"/>
                <a:sym typeface="Quattrocento Sans"/>
              </a:rPr>
              <a:t>PROBLEM STATEMENT</a:t>
            </a:r>
            <a:endParaRPr/>
          </a:p>
        </p:txBody>
      </p:sp>
      <p:sp>
        <p:nvSpPr>
          <p:cNvPr id="107" name="Google Shape;107;p15"/>
          <p:cNvSpPr/>
          <p:nvPr/>
        </p:nvSpPr>
        <p:spPr>
          <a:xfrm>
            <a:off x="6751792" y="2541450"/>
            <a:ext cx="3660775" cy="740997"/>
          </a:xfrm>
          <a:prstGeom prst="roundRect">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Quattrocento Sans"/>
                <a:ea typeface="Quattrocento Sans"/>
                <a:cs typeface="Quattrocento Sans"/>
                <a:sym typeface="Quattrocento Sans"/>
              </a:rPr>
              <a:t>LITERATURE REVIEW</a:t>
            </a:r>
            <a:endParaRPr/>
          </a:p>
        </p:txBody>
      </p:sp>
      <p:sp>
        <p:nvSpPr>
          <p:cNvPr id="108" name="Google Shape;108;p15"/>
          <p:cNvSpPr/>
          <p:nvPr/>
        </p:nvSpPr>
        <p:spPr>
          <a:xfrm>
            <a:off x="6751791" y="5484512"/>
            <a:ext cx="3660775" cy="740997"/>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Quattrocento Sans"/>
                <a:ea typeface="Quattrocento Sans"/>
                <a:cs typeface="Quattrocento Sans"/>
                <a:sym typeface="Quattrocento Sans"/>
              </a:rPr>
              <a:t>CONCLUSION AND FUTURE SCOPE</a:t>
            </a:r>
            <a:endParaRPr/>
          </a:p>
        </p:txBody>
      </p:sp>
      <p:sp>
        <p:nvSpPr>
          <p:cNvPr id="109" name="Google Shape;109;p15"/>
          <p:cNvSpPr/>
          <p:nvPr/>
        </p:nvSpPr>
        <p:spPr>
          <a:xfrm>
            <a:off x="6751792" y="4479332"/>
            <a:ext cx="3660775" cy="740997"/>
          </a:xfrm>
          <a:prstGeom prst="roundRect">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Quattrocento Sans"/>
                <a:ea typeface="Quattrocento Sans"/>
                <a:cs typeface="Quattrocento Sans"/>
                <a:sym typeface="Quattrocento Sans"/>
              </a:rPr>
              <a:t>PROPOSED SYSTEM</a:t>
            </a:r>
            <a:endParaRPr/>
          </a:p>
        </p:txBody>
      </p:sp>
      <p:sp>
        <p:nvSpPr>
          <p:cNvPr id="110" name="Google Shape;110;p15"/>
          <p:cNvSpPr/>
          <p:nvPr/>
        </p:nvSpPr>
        <p:spPr>
          <a:xfrm>
            <a:off x="6751792" y="3474152"/>
            <a:ext cx="3660775" cy="740997"/>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Quattrocento Sans"/>
                <a:ea typeface="Quattrocento Sans"/>
                <a:cs typeface="Quattrocento Sans"/>
                <a:sym typeface="Quattrocento Sans"/>
              </a:rPr>
              <a:t>EXISTING METHODS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85763"/>
        </a:solidFill>
      </p:bgPr>
    </p:bg>
    <p:spTree>
      <p:nvGrpSpPr>
        <p:cNvPr id="115" name="Shape 115"/>
        <p:cNvGrpSpPr/>
        <p:nvPr/>
      </p:nvGrpSpPr>
      <p:grpSpPr>
        <a:xfrm>
          <a:off x="0" y="0"/>
          <a:ext cx="0" cy="0"/>
          <a:chOff x="0" y="0"/>
          <a:chExt cx="0" cy="0"/>
        </a:xfrm>
      </p:grpSpPr>
      <p:sp>
        <p:nvSpPr>
          <p:cNvPr id="116" name="Google Shape;116;p16"/>
          <p:cNvSpPr txBox="1"/>
          <p:nvPr>
            <p:ph type="ctrTitle"/>
          </p:nvPr>
        </p:nvSpPr>
        <p:spPr>
          <a:xfrm>
            <a:off x="1524000" y="407105"/>
            <a:ext cx="9144000" cy="553998"/>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rgbClr val="FFC000"/>
              </a:buClr>
              <a:buSzPts val="4000"/>
              <a:buFont typeface="Century Gothic"/>
              <a:buNone/>
            </a:pPr>
            <a:r>
              <a:rPr b="1" lang="en-US" sz="4000">
                <a:solidFill>
                  <a:srgbClr val="FFC000"/>
                </a:solidFill>
              </a:rPr>
              <a:t>INTRODUCTION</a:t>
            </a:r>
            <a:endParaRPr sz="4000">
              <a:solidFill>
                <a:srgbClr val="FFC000"/>
              </a:solidFill>
            </a:endParaRPr>
          </a:p>
        </p:txBody>
      </p:sp>
      <p:sp>
        <p:nvSpPr>
          <p:cNvPr id="117" name="Google Shape;117;p16"/>
          <p:cNvSpPr txBox="1"/>
          <p:nvPr/>
        </p:nvSpPr>
        <p:spPr>
          <a:xfrm flipH="1">
            <a:off x="759234" y="1012954"/>
            <a:ext cx="10673532" cy="4832092"/>
          </a:xfrm>
          <a:prstGeom prst="rect">
            <a:avLst/>
          </a:prstGeom>
          <a:noFill/>
          <a:ln>
            <a:noFill/>
          </a:ln>
        </p:spPr>
        <p:txBody>
          <a:bodyPr anchorCtr="0" anchor="t" bIns="45700" lIns="91425" spcFirstLastPara="1" rIns="91425" wrap="square" tIns="45700">
            <a:spAutoFit/>
          </a:bodyPr>
          <a:lstStyle/>
          <a:p>
            <a:pPr indent="0" lvl="0" marL="36894" marR="0" rtl="0" algn="l">
              <a:spcBef>
                <a:spcPts val="0"/>
              </a:spcBef>
              <a:spcAft>
                <a:spcPts val="0"/>
              </a:spcAft>
              <a:buNone/>
            </a:pPr>
            <a:r>
              <a:t/>
            </a:r>
            <a:endParaRPr b="0" sz="2000">
              <a:solidFill>
                <a:schemeClr val="lt1"/>
              </a:solidFill>
              <a:latin typeface="Century Gothic"/>
              <a:ea typeface="Century Gothic"/>
              <a:cs typeface="Century Gothic"/>
              <a:sym typeface="Century Gothic"/>
            </a:endParaRPr>
          </a:p>
          <a:p>
            <a:pPr indent="-342900" lvl="0" marL="379794" marR="0" rtl="0" algn="l">
              <a:spcBef>
                <a:spcPts val="0"/>
              </a:spcBef>
              <a:spcAft>
                <a:spcPts val="0"/>
              </a:spcAft>
              <a:buClr>
                <a:schemeClr val="lt1"/>
              </a:buClr>
              <a:buSzPts val="2400"/>
              <a:buFont typeface="Noto Sans Symbols"/>
              <a:buChar char="⮚"/>
            </a:pPr>
            <a:r>
              <a:rPr b="0" i="0" lang="en-US" sz="2400" u="none" strike="noStrike">
                <a:solidFill>
                  <a:schemeClr val="lt1"/>
                </a:solidFill>
                <a:latin typeface="Century Gothic"/>
                <a:ea typeface="Century Gothic"/>
                <a:cs typeface="Century Gothic"/>
                <a:sym typeface="Century Gothic"/>
              </a:rPr>
              <a:t>A summary condenses a lengthy document by highlighting salient features</a:t>
            </a:r>
            <a:endParaRPr/>
          </a:p>
          <a:p>
            <a:pPr indent="0" lvl="0" marL="36894" marR="0" rtl="0" algn="l">
              <a:spcBef>
                <a:spcPts val="0"/>
              </a:spcBef>
              <a:spcAft>
                <a:spcPts val="0"/>
              </a:spcAft>
              <a:buNone/>
            </a:pPr>
            <a:r>
              <a:t/>
            </a:r>
            <a:endParaRPr b="0" i="0" sz="2400" u="none" strike="noStrike">
              <a:solidFill>
                <a:schemeClr val="lt1"/>
              </a:solidFill>
              <a:latin typeface="Century Gothic"/>
              <a:ea typeface="Century Gothic"/>
              <a:cs typeface="Century Gothic"/>
              <a:sym typeface="Century Gothic"/>
            </a:endParaRPr>
          </a:p>
          <a:p>
            <a:pPr indent="-342900" lvl="0" marL="379794" marR="0" rtl="0" algn="l">
              <a:spcBef>
                <a:spcPts val="0"/>
              </a:spcBef>
              <a:spcAft>
                <a:spcPts val="0"/>
              </a:spcAft>
              <a:buClr>
                <a:schemeClr val="lt1"/>
              </a:buClr>
              <a:buSzPts val="2400"/>
              <a:buFont typeface="Noto Sans Symbols"/>
              <a:buChar char="⮚"/>
            </a:pPr>
            <a:r>
              <a:rPr b="0" i="0" lang="en-US" sz="2400" u="none" strike="noStrike">
                <a:solidFill>
                  <a:schemeClr val="lt1"/>
                </a:solidFill>
                <a:latin typeface="Century Gothic"/>
                <a:ea typeface="Century Gothic"/>
                <a:cs typeface="Century Gothic"/>
                <a:sym typeface="Century Gothic"/>
              </a:rPr>
              <a:t>The main goal of news article summary is, the readers to walk away with knowledge on what the article is all about without the need to read the entire article </a:t>
            </a:r>
            <a:endParaRPr/>
          </a:p>
          <a:p>
            <a:pPr indent="-190500" lvl="0" marL="379794" marR="0" rtl="0" algn="l">
              <a:spcBef>
                <a:spcPts val="0"/>
              </a:spcBef>
              <a:spcAft>
                <a:spcPts val="0"/>
              </a:spcAft>
              <a:buClr>
                <a:schemeClr val="dk1"/>
              </a:buClr>
              <a:buSzPts val="2400"/>
              <a:buFont typeface="Noto Sans Symbols"/>
              <a:buNone/>
            </a:pPr>
            <a:r>
              <a:t/>
            </a:r>
            <a:endParaRPr sz="2400">
              <a:solidFill>
                <a:schemeClr val="lt1"/>
              </a:solidFill>
              <a:latin typeface="Century Gothic"/>
              <a:ea typeface="Century Gothic"/>
              <a:cs typeface="Century Gothic"/>
              <a:sym typeface="Century Gothic"/>
            </a:endParaRPr>
          </a:p>
          <a:p>
            <a:pPr indent="-342900" lvl="0" marL="379794" marR="0" rtl="0" algn="l">
              <a:spcBef>
                <a:spcPts val="0"/>
              </a:spcBef>
              <a:spcAft>
                <a:spcPts val="0"/>
              </a:spcAft>
              <a:buClr>
                <a:schemeClr val="lt1"/>
              </a:buClr>
              <a:buSzPts val="2400"/>
              <a:buFont typeface="Noto Sans Symbols"/>
              <a:buChar char="⮚"/>
            </a:pPr>
            <a:r>
              <a:rPr b="0" i="0" lang="en-US" sz="2400" u="none" strike="noStrike">
                <a:solidFill>
                  <a:schemeClr val="lt1"/>
                </a:solidFill>
                <a:latin typeface="Century Gothic"/>
                <a:ea typeface="Century Gothic"/>
                <a:cs typeface="Century Gothic"/>
                <a:sym typeface="Century Gothic"/>
              </a:rPr>
              <a:t>This proposes a article summarization system </a:t>
            </a:r>
            <a:endParaRPr/>
          </a:p>
          <a:p>
            <a:pPr indent="-190500" lvl="0" marL="379794" marR="0" rtl="0" algn="l">
              <a:spcBef>
                <a:spcPts val="0"/>
              </a:spcBef>
              <a:spcAft>
                <a:spcPts val="0"/>
              </a:spcAft>
              <a:buClr>
                <a:schemeClr val="dk1"/>
              </a:buClr>
              <a:buSzPts val="2400"/>
              <a:buFont typeface="Noto Sans Symbols"/>
              <a:buNone/>
            </a:pPr>
            <a:r>
              <a:t/>
            </a:r>
            <a:endParaRPr sz="2400">
              <a:solidFill>
                <a:schemeClr val="lt1"/>
              </a:solidFill>
              <a:latin typeface="Century Gothic"/>
              <a:ea typeface="Century Gothic"/>
              <a:cs typeface="Century Gothic"/>
              <a:sym typeface="Century Gothic"/>
            </a:endParaRPr>
          </a:p>
          <a:p>
            <a:pPr indent="-342900" lvl="0" marL="379794" marR="0" rtl="0" algn="l">
              <a:spcBef>
                <a:spcPts val="0"/>
              </a:spcBef>
              <a:spcAft>
                <a:spcPts val="0"/>
              </a:spcAft>
              <a:buClr>
                <a:schemeClr val="lt1"/>
              </a:buClr>
              <a:buSzPts val="2400"/>
              <a:buFont typeface="Noto Sans Symbols"/>
              <a:buChar char="⮚"/>
            </a:pPr>
            <a:r>
              <a:rPr b="0" i="0" lang="en-US" sz="2400" u="none" strike="noStrike">
                <a:solidFill>
                  <a:schemeClr val="lt1"/>
                </a:solidFill>
                <a:latin typeface="Century Gothic"/>
                <a:ea typeface="Century Gothic"/>
                <a:cs typeface="Century Gothic"/>
                <a:sym typeface="Century Gothic"/>
              </a:rPr>
              <a:t>The summarization process involves filtering, highlighting and organizing information which is concise, coherent and faithful to the original document </a:t>
            </a:r>
            <a:endParaRPr sz="2400">
              <a:solidFill>
                <a:schemeClr val="lt1"/>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85763"/>
        </a:solidFill>
      </p:bgPr>
    </p:bg>
    <p:spTree>
      <p:nvGrpSpPr>
        <p:cNvPr id="122" name="Shape 122"/>
        <p:cNvGrpSpPr/>
        <p:nvPr/>
      </p:nvGrpSpPr>
      <p:grpSpPr>
        <a:xfrm>
          <a:off x="0" y="0"/>
          <a:ext cx="0" cy="0"/>
          <a:chOff x="0" y="0"/>
          <a:chExt cx="0" cy="0"/>
        </a:xfrm>
      </p:grpSpPr>
      <p:sp>
        <p:nvSpPr>
          <p:cNvPr id="123" name="Google Shape;123;p17"/>
          <p:cNvSpPr/>
          <p:nvPr/>
        </p:nvSpPr>
        <p:spPr>
          <a:xfrm>
            <a:off x="1095683" y="1314746"/>
            <a:ext cx="10191136" cy="4669719"/>
          </a:xfrm>
          <a:prstGeom prst="roundRect">
            <a:avLst>
              <a:gd fmla="val 16667"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rgbClr val="00B0F0"/>
              </a:solidFill>
              <a:latin typeface="Century Gothic"/>
              <a:ea typeface="Century Gothic"/>
              <a:cs typeface="Century Gothic"/>
              <a:sym typeface="Century Gothic"/>
            </a:endParaRPr>
          </a:p>
        </p:txBody>
      </p:sp>
      <p:sp>
        <p:nvSpPr>
          <p:cNvPr id="124" name="Google Shape;124;p17"/>
          <p:cNvSpPr txBox="1"/>
          <p:nvPr>
            <p:ph type="ctrTitle"/>
          </p:nvPr>
        </p:nvSpPr>
        <p:spPr>
          <a:xfrm>
            <a:off x="1524000" y="407105"/>
            <a:ext cx="9144000" cy="553998"/>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rgbClr val="FFC000"/>
              </a:buClr>
              <a:buSzPts val="4000"/>
              <a:buFont typeface="Century Gothic"/>
              <a:buNone/>
            </a:pPr>
            <a:r>
              <a:rPr b="1" lang="en-US" sz="4000">
                <a:solidFill>
                  <a:srgbClr val="FFC000"/>
                </a:solidFill>
              </a:rPr>
              <a:t>PROBLEM STATEMENT</a:t>
            </a:r>
            <a:endParaRPr sz="4000">
              <a:solidFill>
                <a:srgbClr val="FFC000"/>
              </a:solidFill>
            </a:endParaRPr>
          </a:p>
        </p:txBody>
      </p:sp>
      <p:sp>
        <p:nvSpPr>
          <p:cNvPr id="125" name="Google Shape;125;p17"/>
          <p:cNvSpPr txBox="1"/>
          <p:nvPr/>
        </p:nvSpPr>
        <p:spPr>
          <a:xfrm>
            <a:off x="1382046" y="1553792"/>
            <a:ext cx="9714271" cy="4755148"/>
          </a:xfrm>
          <a:prstGeom prst="rect">
            <a:avLst/>
          </a:prstGeom>
          <a:noFill/>
          <a:ln>
            <a:noFill/>
          </a:ln>
        </p:spPr>
        <p:txBody>
          <a:bodyPr anchorCtr="0" anchor="t" bIns="45700" lIns="91425" spcFirstLastPara="1" rIns="91425" wrap="square" tIns="45700">
            <a:spAutoFit/>
          </a:bodyPr>
          <a:lstStyle/>
          <a:p>
            <a:pPr indent="-342900" lvl="0" marL="379800" marR="0" rtl="0" algn="just">
              <a:spcBef>
                <a:spcPts val="0"/>
              </a:spcBef>
              <a:spcAft>
                <a:spcPts val="0"/>
              </a:spcAft>
              <a:buClr>
                <a:schemeClr val="lt1"/>
              </a:buClr>
              <a:buSzPts val="2000"/>
              <a:buFont typeface="Noto Sans Symbols"/>
              <a:buChar char="⮚"/>
            </a:pPr>
            <a:r>
              <a:rPr b="1" lang="en-US" sz="2000">
                <a:solidFill>
                  <a:schemeClr val="lt1"/>
                </a:solidFill>
                <a:latin typeface="Century Gothic"/>
                <a:ea typeface="Century Gothic"/>
                <a:cs typeface="Century Gothic"/>
                <a:sym typeface="Century Gothic"/>
              </a:rPr>
              <a:t>Creating a NLP based extractive text summarization :</a:t>
            </a:r>
            <a:endParaRPr/>
          </a:p>
          <a:p>
            <a:pPr indent="0" lvl="0" marL="36900" marR="0" rtl="0" algn="just">
              <a:spcBef>
                <a:spcPts val="0"/>
              </a:spcBef>
              <a:spcAft>
                <a:spcPts val="0"/>
              </a:spcAft>
              <a:buClr>
                <a:schemeClr val="dk1"/>
              </a:buClr>
              <a:buSzPts val="2000"/>
              <a:buFont typeface="Quattrocento Sans"/>
              <a:buNone/>
            </a:pPr>
            <a:r>
              <a:t/>
            </a:r>
            <a:endParaRPr b="1" sz="20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t/>
            </a:r>
            <a:endParaRPr b="0" i="0" sz="1800" u="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2000" u="none" strike="noStrike">
                <a:solidFill>
                  <a:schemeClr val="lt1"/>
                </a:solidFill>
                <a:latin typeface="Century Gothic"/>
                <a:ea typeface="Century Gothic"/>
                <a:cs typeface="Century Gothic"/>
                <a:sym typeface="Century Gothic"/>
              </a:rPr>
              <a:t>Divide entire article as a group of sentences, which acts as the dataset for further processing. Detecting semantic similarity between sentences so as to eliminate factual redundancy in summary. Clustering similar sentences to distinguish between semantically different sentences. Picking sentences amongst clusters which represent the information presented by the corresponding cluster</a:t>
            </a:r>
            <a:endParaRPr b="0" i="0" sz="2000" u="none" strike="noStrike">
              <a:solidFill>
                <a:srgbClr val="000000"/>
              </a:solidFill>
              <a:latin typeface="Century Gothic"/>
              <a:ea typeface="Century Gothic"/>
              <a:cs typeface="Century Gothic"/>
              <a:sym typeface="Century Gothic"/>
            </a:endParaRPr>
          </a:p>
          <a:p>
            <a:pPr indent="0" lvl="0" marL="0" marR="0" rtl="0" algn="l">
              <a:lnSpc>
                <a:spcPct val="150000"/>
              </a:lnSpc>
              <a:spcBef>
                <a:spcPts val="0"/>
              </a:spcBef>
              <a:spcAft>
                <a:spcPts val="0"/>
              </a:spcAft>
              <a:buNone/>
            </a:pPr>
            <a:r>
              <a:t/>
            </a:r>
            <a:endParaRPr b="0" i="0" sz="1800" u="none" strike="noStrike">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0" i="0" sz="1800" u="none" strike="noStrike">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000">
                <a:solidFill>
                  <a:schemeClr val="lt1"/>
                </a:solidFill>
                <a:latin typeface="Century Gothic"/>
                <a:ea typeface="Century Gothic"/>
                <a:cs typeface="Century Gothic"/>
                <a:sym typeface="Century Gothic"/>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85763"/>
        </a:solidFill>
      </p:bgPr>
    </p:bg>
    <p:spTree>
      <p:nvGrpSpPr>
        <p:cNvPr id="130" name="Shape 130"/>
        <p:cNvGrpSpPr/>
        <p:nvPr/>
      </p:nvGrpSpPr>
      <p:grpSpPr>
        <a:xfrm>
          <a:off x="0" y="0"/>
          <a:ext cx="0" cy="0"/>
          <a:chOff x="0" y="0"/>
          <a:chExt cx="0" cy="0"/>
        </a:xfrm>
      </p:grpSpPr>
      <p:graphicFrame>
        <p:nvGraphicFramePr>
          <p:cNvPr id="131" name="Google Shape;131;p18"/>
          <p:cNvGraphicFramePr/>
          <p:nvPr/>
        </p:nvGraphicFramePr>
        <p:xfrm>
          <a:off x="1019770" y="1071015"/>
          <a:ext cx="3000000" cy="3000000"/>
        </p:xfrm>
        <a:graphic>
          <a:graphicData uri="http://schemas.openxmlformats.org/drawingml/2006/table">
            <a:tbl>
              <a:tblPr>
                <a:noFill/>
                <a:tableStyleId>{86EDD42D-9C93-4D88-A69B-9F4AD465CFEF}</a:tableStyleId>
              </a:tblPr>
              <a:tblGrid>
                <a:gridCol w="3637950"/>
                <a:gridCol w="6514500"/>
              </a:tblGrid>
              <a:tr h="1396625">
                <a:tc>
                  <a:txBody>
                    <a:bodyPr/>
                    <a:lstStyle/>
                    <a:p>
                      <a:pPr indent="0" lvl="0" marL="0" marR="0" rtl="0" algn="ctr">
                        <a:spcBef>
                          <a:spcPts val="0"/>
                        </a:spcBef>
                        <a:spcAft>
                          <a:spcPts val="0"/>
                        </a:spcAft>
                        <a:buNone/>
                      </a:pPr>
                      <a:r>
                        <a:t/>
                      </a:r>
                      <a:endParaRPr b="0" i="0" sz="2000" u="none" cap="none" strike="noStrike">
                        <a:solidFill>
                          <a:srgbClr val="FFFFFF"/>
                        </a:solidFill>
                        <a:latin typeface="Century Gothic"/>
                        <a:ea typeface="Century Gothic"/>
                        <a:cs typeface="Century Gothic"/>
                        <a:sym typeface="Century Gothic"/>
                      </a:endParaRPr>
                    </a:p>
                    <a:p>
                      <a:pPr indent="0" lvl="0" marL="0" marR="0" rtl="0" algn="ctr">
                        <a:spcBef>
                          <a:spcPts val="0"/>
                        </a:spcBef>
                        <a:spcAft>
                          <a:spcPts val="0"/>
                        </a:spcAft>
                        <a:buNone/>
                      </a:pPr>
                      <a:r>
                        <a:rPr b="0" i="0" lang="en-US" sz="2000" u="none" cap="none" strike="noStrike">
                          <a:solidFill>
                            <a:srgbClr val="FFFFFF"/>
                          </a:solidFill>
                          <a:latin typeface="Century Gothic"/>
                          <a:ea typeface="Century Gothic"/>
                          <a:cs typeface="Century Gothic"/>
                          <a:sym typeface="Century Gothic"/>
                        </a:rPr>
                        <a:t>Paper, Author Names</a:t>
                      </a:r>
                      <a:endParaRPr sz="1800" u="none" cap="none" strike="noStrike"/>
                    </a:p>
                    <a:p>
                      <a:pPr indent="0" lvl="0" marL="0" marR="0" rtl="0" algn="ctr">
                        <a:spcBef>
                          <a:spcPts val="0"/>
                        </a:spcBef>
                        <a:spcAft>
                          <a:spcPts val="0"/>
                        </a:spcAft>
                        <a:buNone/>
                      </a:pPr>
                      <a:r>
                        <a:rPr b="0" i="0" lang="en-US" sz="2000" u="none" cap="none" strike="noStrike">
                          <a:solidFill>
                            <a:srgbClr val="FFFFFF"/>
                          </a:solidFill>
                          <a:latin typeface="Century Gothic"/>
                          <a:ea typeface="Century Gothic"/>
                          <a:cs typeface="Century Gothic"/>
                          <a:sym typeface="Century Gothic"/>
                        </a:rPr>
                        <a:t>and Year</a:t>
                      </a:r>
                      <a:endParaRPr sz="1800" u="none" cap="none" strike="noStrike"/>
                    </a:p>
                    <a:p>
                      <a:pPr indent="0" lvl="0" marL="0" marR="0" rtl="0" algn="l">
                        <a:spcBef>
                          <a:spcPts val="0"/>
                        </a:spcBef>
                        <a:spcAft>
                          <a:spcPts val="0"/>
                        </a:spcAft>
                        <a:buNone/>
                      </a:pPr>
                      <a:r>
                        <a:t/>
                      </a:r>
                      <a:endParaRPr sz="1800" u="none" cap="none" strike="noStrike"/>
                    </a:p>
                  </a:txBody>
                  <a:tcPr marT="63500" marB="63500" marR="63500" marL="635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2000" u="none" cap="none" strike="noStrike">
                        <a:solidFill>
                          <a:srgbClr val="FFFFFF"/>
                        </a:solidFill>
                        <a:latin typeface="Century Gothic"/>
                        <a:ea typeface="Century Gothic"/>
                        <a:cs typeface="Century Gothic"/>
                        <a:sym typeface="Century Gothic"/>
                      </a:endParaRPr>
                    </a:p>
                    <a:p>
                      <a:pPr indent="0" lvl="0" marL="0" marR="0" rtl="0" algn="ctr">
                        <a:spcBef>
                          <a:spcPts val="0"/>
                        </a:spcBef>
                        <a:spcAft>
                          <a:spcPts val="0"/>
                        </a:spcAft>
                        <a:buNone/>
                      </a:pPr>
                      <a:r>
                        <a:rPr b="0" i="0" lang="en-US" sz="2000" u="none" cap="none" strike="noStrike">
                          <a:solidFill>
                            <a:srgbClr val="FFFFFF"/>
                          </a:solidFill>
                          <a:latin typeface="Century Gothic"/>
                          <a:ea typeface="Century Gothic"/>
                          <a:cs typeface="Century Gothic"/>
                          <a:sym typeface="Century Gothic"/>
                        </a:rPr>
                        <a:t>Summary</a:t>
                      </a:r>
                      <a:endParaRPr sz="1800" u="none" cap="none" strike="noStrike"/>
                    </a:p>
                  </a:txBody>
                  <a:tcPr marT="63500" marB="63500" marR="63500" marL="635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09325">
                <a:tc>
                  <a:txBody>
                    <a:bodyPr/>
                    <a:lstStyle/>
                    <a:p>
                      <a:pPr indent="0" lvl="0" marL="0" marR="0" rtl="0" algn="l">
                        <a:spcBef>
                          <a:spcPts val="0"/>
                        </a:spcBef>
                        <a:spcAft>
                          <a:spcPts val="0"/>
                        </a:spcAft>
                        <a:buNone/>
                      </a:pPr>
                      <a:r>
                        <a:t/>
                      </a:r>
                      <a:endParaRPr b="0" i="0" sz="1800" u="none" strike="noStrike">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rPr b="0" i="0" lang="en-US" sz="1800" u="none" strike="noStrike">
                          <a:solidFill>
                            <a:schemeClr val="dk1"/>
                          </a:solidFill>
                          <a:latin typeface="Century Gothic"/>
                          <a:ea typeface="Century Gothic"/>
                          <a:cs typeface="Century Gothic"/>
                          <a:sym typeface="Century Gothic"/>
                        </a:rPr>
                        <a:t> </a:t>
                      </a:r>
                      <a:r>
                        <a:rPr b="0" i="0" lang="en-US" sz="2000" u="none" strike="noStrike">
                          <a:solidFill>
                            <a:schemeClr val="lt1"/>
                          </a:solidFill>
                          <a:latin typeface="Century Gothic"/>
                          <a:ea typeface="Century Gothic"/>
                          <a:cs typeface="Century Gothic"/>
                          <a:sym typeface="Century Gothic"/>
                        </a:rPr>
                        <a:t>News Article Summarization: Analysis and Experiments on Basic Extractive Algorithms </a:t>
                      </a:r>
                      <a:br>
                        <a:rPr lang="en-US" sz="2000">
                          <a:solidFill>
                            <a:schemeClr val="lt1"/>
                          </a:solidFill>
                        </a:rPr>
                      </a:br>
                      <a:r>
                        <a:rPr lang="en-US" sz="2000">
                          <a:solidFill>
                            <a:schemeClr val="lt1"/>
                          </a:solidFill>
                          <a:latin typeface="Century Gothic"/>
                          <a:ea typeface="Century Gothic"/>
                          <a:cs typeface="Century Gothic"/>
                          <a:sym typeface="Century Gothic"/>
                        </a:rPr>
                        <a:t>(June 2020)</a:t>
                      </a:r>
                      <a:br>
                        <a:rPr lang="en-US" sz="2000">
                          <a:solidFill>
                            <a:schemeClr val="lt1"/>
                          </a:solidFill>
                          <a:latin typeface="Century Gothic"/>
                          <a:ea typeface="Century Gothic"/>
                          <a:cs typeface="Century Gothic"/>
                          <a:sym typeface="Century Gothic"/>
                        </a:rPr>
                      </a:br>
                      <a:endParaRPr b="0" i="0" sz="1800" u="none" strike="noStrike">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rPr b="0" i="0" lang="en-US" sz="1800" u="none" strike="noStrike">
                          <a:solidFill>
                            <a:schemeClr val="dk1"/>
                          </a:solidFill>
                          <a:latin typeface="Quattrocento Sans"/>
                          <a:ea typeface="Quattrocento Sans"/>
                          <a:cs typeface="Quattrocento Sans"/>
                          <a:sym typeface="Quattrocento Sans"/>
                        </a:rPr>
                        <a:t> </a:t>
                      </a:r>
                      <a:r>
                        <a:rPr b="0" i="0" lang="en-US" sz="2000" u="none" strike="noStrike">
                          <a:solidFill>
                            <a:schemeClr val="lt1"/>
                          </a:solidFill>
                          <a:latin typeface="Century Gothic"/>
                          <a:ea typeface="Century Gothic"/>
                          <a:cs typeface="Century Gothic"/>
                          <a:sym typeface="Century Gothic"/>
                        </a:rPr>
                        <a:t>Tameem Ahmad, Sayyed Usman Ahmed, Nesar Ahmad, Areeba Aziz, Lakshita Mukul</a:t>
                      </a:r>
                      <a:endParaRPr b="0" sz="2000">
                        <a:solidFill>
                          <a:schemeClr val="lt1"/>
                        </a:solidFill>
                        <a:latin typeface="Century Gothic"/>
                        <a:ea typeface="Century Gothic"/>
                        <a:cs typeface="Century Gothic"/>
                        <a:sym typeface="Century Gothic"/>
                      </a:endParaRPr>
                    </a:p>
                  </a:txBody>
                  <a:tcPr marT="63500" marB="63500" marR="63500" marL="635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215900" lvl="0" marL="342900" marR="0" rtl="0" algn="l">
                        <a:spcBef>
                          <a:spcPts val="0"/>
                        </a:spcBef>
                        <a:spcAft>
                          <a:spcPts val="0"/>
                        </a:spcAft>
                        <a:buClr>
                          <a:schemeClr val="dk1"/>
                        </a:buClr>
                        <a:buSzPts val="2000"/>
                        <a:buFont typeface="Noto Sans Symbols"/>
                        <a:buNone/>
                      </a:pPr>
                      <a:r>
                        <a:t/>
                      </a:r>
                      <a:endParaRPr b="0" i="0" sz="2000" u="none" strike="noStrike">
                        <a:solidFill>
                          <a:schemeClr val="lt1"/>
                        </a:solidFill>
                        <a:latin typeface="Century Gothic"/>
                        <a:ea typeface="Century Gothic"/>
                        <a:cs typeface="Century Gothic"/>
                        <a:sym typeface="Century Gothic"/>
                      </a:endParaRPr>
                    </a:p>
                    <a:p>
                      <a:pPr indent="-342900" lvl="0" marL="342900" marR="0" rtl="0" algn="l">
                        <a:spcBef>
                          <a:spcPts val="0"/>
                        </a:spcBef>
                        <a:spcAft>
                          <a:spcPts val="0"/>
                        </a:spcAft>
                        <a:buClr>
                          <a:schemeClr val="lt1"/>
                        </a:buClr>
                        <a:buSzPts val="2000"/>
                        <a:buFont typeface="Noto Sans Symbols"/>
                        <a:buChar char="⮚"/>
                      </a:pPr>
                      <a:r>
                        <a:rPr b="0" i="0" lang="en-US" sz="2000" u="none" strike="noStrike">
                          <a:solidFill>
                            <a:schemeClr val="lt1"/>
                          </a:solidFill>
                          <a:latin typeface="Century Gothic"/>
                          <a:ea typeface="Century Gothic"/>
                          <a:cs typeface="Century Gothic"/>
                          <a:sym typeface="Century Gothic"/>
                        </a:rPr>
                        <a:t>This work gives the details of extractive text summarization for newspaper articles using three different algorithms i.e., Lexical Chain, TF-IDF, Text Rank </a:t>
                      </a:r>
                      <a:endParaRPr/>
                    </a:p>
                    <a:p>
                      <a:pPr indent="0" lvl="0" marL="0" marR="0" rtl="0" algn="l">
                        <a:spcBef>
                          <a:spcPts val="0"/>
                        </a:spcBef>
                        <a:spcAft>
                          <a:spcPts val="0"/>
                        </a:spcAft>
                        <a:buClr>
                          <a:schemeClr val="dk1"/>
                        </a:buClr>
                        <a:buSzPts val="2000"/>
                        <a:buFont typeface="Noto Sans Symbols"/>
                        <a:buNone/>
                      </a:pPr>
                      <a:r>
                        <a:t/>
                      </a:r>
                      <a:endParaRPr b="0" i="0" sz="2000" u="none" strike="noStrike">
                        <a:solidFill>
                          <a:schemeClr val="lt1"/>
                        </a:solidFill>
                        <a:latin typeface="Century Gothic"/>
                        <a:ea typeface="Century Gothic"/>
                        <a:cs typeface="Century Gothic"/>
                        <a:sym typeface="Century Gothic"/>
                      </a:endParaRPr>
                    </a:p>
                    <a:p>
                      <a:pPr indent="-342900" lvl="0" marL="342900" marR="0" rtl="0" algn="l">
                        <a:spcBef>
                          <a:spcPts val="0"/>
                        </a:spcBef>
                        <a:spcAft>
                          <a:spcPts val="0"/>
                        </a:spcAft>
                        <a:buClr>
                          <a:schemeClr val="lt1"/>
                        </a:buClr>
                        <a:buSzPts val="2000"/>
                        <a:buFont typeface="Noto Sans Symbols"/>
                        <a:buChar char="⮚"/>
                      </a:pPr>
                      <a:r>
                        <a:rPr b="0" i="0" lang="en-US" sz="2000" u="none" strike="noStrike">
                          <a:solidFill>
                            <a:schemeClr val="lt1"/>
                          </a:solidFill>
                          <a:latin typeface="Century Gothic"/>
                          <a:ea typeface="Century Gothic"/>
                          <a:cs typeface="Century Gothic"/>
                          <a:sym typeface="Century Gothic"/>
                        </a:rPr>
                        <a:t>One can combine several sentence scoring algorithms into one single system which will incorporate the diverse features of these algorithms  </a:t>
                      </a:r>
                      <a:endParaRPr sz="2000">
                        <a:solidFill>
                          <a:schemeClr val="lt1"/>
                        </a:solidFill>
                        <a:latin typeface="Century Gothic"/>
                        <a:ea typeface="Century Gothic"/>
                        <a:cs typeface="Century Gothic"/>
                        <a:sym typeface="Century Gothic"/>
                      </a:endParaRPr>
                    </a:p>
                  </a:txBody>
                  <a:tcPr marT="63500" marB="63500" marR="63500" marL="635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32" name="Google Shape;132;p18"/>
          <p:cNvSpPr txBox="1"/>
          <p:nvPr>
            <p:ph type="ctrTitle"/>
          </p:nvPr>
        </p:nvSpPr>
        <p:spPr>
          <a:xfrm>
            <a:off x="3864460" y="226675"/>
            <a:ext cx="4463080" cy="707886"/>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C000"/>
              </a:buClr>
              <a:buSzPts val="4000"/>
              <a:buFont typeface="Century Gothic"/>
              <a:buNone/>
            </a:pPr>
            <a:r>
              <a:rPr b="1" i="0" lang="en-US" sz="4000" u="none" cap="none" strike="noStrike">
                <a:solidFill>
                  <a:srgbClr val="FFC000"/>
                </a:solidFill>
                <a:latin typeface="Century Gothic"/>
                <a:ea typeface="Century Gothic"/>
                <a:cs typeface="Century Gothic"/>
                <a:sym typeface="Century Gothic"/>
              </a:rPr>
              <a:t>LITEATURE REVIEW</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85763"/>
        </a:solidFill>
      </p:bgPr>
    </p:bg>
    <p:spTree>
      <p:nvGrpSpPr>
        <p:cNvPr id="137" name="Shape 137"/>
        <p:cNvGrpSpPr/>
        <p:nvPr/>
      </p:nvGrpSpPr>
      <p:grpSpPr>
        <a:xfrm>
          <a:off x="0" y="0"/>
          <a:ext cx="0" cy="0"/>
          <a:chOff x="0" y="0"/>
          <a:chExt cx="0" cy="0"/>
        </a:xfrm>
      </p:grpSpPr>
      <p:graphicFrame>
        <p:nvGraphicFramePr>
          <p:cNvPr id="138" name="Google Shape;138;p19"/>
          <p:cNvGraphicFramePr/>
          <p:nvPr/>
        </p:nvGraphicFramePr>
        <p:xfrm>
          <a:off x="976610" y="406921"/>
          <a:ext cx="3000000" cy="3000000"/>
        </p:xfrm>
        <a:graphic>
          <a:graphicData uri="http://schemas.openxmlformats.org/drawingml/2006/table">
            <a:tbl>
              <a:tblPr>
                <a:noFill/>
                <a:tableStyleId>{86EDD42D-9C93-4D88-A69B-9F4AD465CFEF}</a:tableStyleId>
              </a:tblPr>
              <a:tblGrid>
                <a:gridCol w="3668875"/>
                <a:gridCol w="6569900"/>
              </a:tblGrid>
              <a:tr h="1613775">
                <a:tc>
                  <a:txBody>
                    <a:bodyPr/>
                    <a:lstStyle/>
                    <a:p>
                      <a:pPr indent="0" lvl="0" marL="0" marR="0" rtl="0" algn="ctr">
                        <a:spcBef>
                          <a:spcPts val="0"/>
                        </a:spcBef>
                        <a:spcAft>
                          <a:spcPts val="0"/>
                        </a:spcAft>
                        <a:buNone/>
                      </a:pPr>
                      <a:r>
                        <a:t/>
                      </a:r>
                      <a:endParaRPr b="0" i="0" sz="2000" u="none" strike="noStrike">
                        <a:solidFill>
                          <a:schemeClr val="lt1"/>
                        </a:solidFill>
                        <a:latin typeface="Century Gothic"/>
                        <a:ea typeface="Century Gothic"/>
                        <a:cs typeface="Century Gothic"/>
                        <a:sym typeface="Century Gothic"/>
                      </a:endParaRPr>
                    </a:p>
                    <a:p>
                      <a:pPr indent="0" lvl="0" marL="0" marR="0" rtl="0" algn="ctr">
                        <a:spcBef>
                          <a:spcPts val="0"/>
                        </a:spcBef>
                        <a:spcAft>
                          <a:spcPts val="0"/>
                        </a:spcAft>
                        <a:buNone/>
                      </a:pPr>
                      <a:r>
                        <a:rPr b="0" i="0" lang="en-US" sz="2000" u="none" strike="noStrike">
                          <a:solidFill>
                            <a:schemeClr val="lt1"/>
                          </a:solidFill>
                          <a:latin typeface="Century Gothic"/>
                          <a:ea typeface="Century Gothic"/>
                          <a:cs typeface="Century Gothic"/>
                          <a:sym typeface="Century Gothic"/>
                        </a:rPr>
                        <a:t>Paper, Author Names</a:t>
                      </a:r>
                      <a:endParaRPr sz="1800">
                        <a:solidFill>
                          <a:schemeClr val="lt1"/>
                        </a:solidFill>
                        <a:latin typeface="Century Gothic"/>
                        <a:ea typeface="Century Gothic"/>
                        <a:cs typeface="Century Gothic"/>
                        <a:sym typeface="Century Gothic"/>
                      </a:endParaRPr>
                    </a:p>
                    <a:p>
                      <a:pPr indent="0" lvl="0" marL="0" marR="0" rtl="0" algn="ctr">
                        <a:spcBef>
                          <a:spcPts val="0"/>
                        </a:spcBef>
                        <a:spcAft>
                          <a:spcPts val="0"/>
                        </a:spcAft>
                        <a:buNone/>
                      </a:pPr>
                      <a:r>
                        <a:rPr b="0" i="0" lang="en-US" sz="2000" u="none" strike="noStrike">
                          <a:solidFill>
                            <a:schemeClr val="lt1"/>
                          </a:solidFill>
                          <a:latin typeface="Century Gothic"/>
                          <a:ea typeface="Century Gothic"/>
                          <a:cs typeface="Century Gothic"/>
                          <a:sym typeface="Century Gothic"/>
                        </a:rPr>
                        <a:t>and Year</a:t>
                      </a:r>
                      <a:endParaRPr sz="1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a:txBody>
                  <a:tcPr marT="63500" marB="63500" marR="63500" marL="635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2000" u="none" strike="noStrike">
                        <a:solidFill>
                          <a:schemeClr val="lt1"/>
                        </a:solidFill>
                        <a:latin typeface="Century Gothic"/>
                        <a:ea typeface="Century Gothic"/>
                        <a:cs typeface="Century Gothic"/>
                        <a:sym typeface="Century Gothic"/>
                      </a:endParaRPr>
                    </a:p>
                    <a:p>
                      <a:pPr indent="0" lvl="0" marL="0" marR="0" rtl="0" algn="ctr">
                        <a:spcBef>
                          <a:spcPts val="0"/>
                        </a:spcBef>
                        <a:spcAft>
                          <a:spcPts val="0"/>
                        </a:spcAft>
                        <a:buNone/>
                      </a:pPr>
                      <a:r>
                        <a:rPr b="0" i="0" lang="en-US" sz="2000" u="none" strike="noStrike">
                          <a:solidFill>
                            <a:schemeClr val="lt1"/>
                          </a:solidFill>
                          <a:latin typeface="Century Gothic"/>
                          <a:ea typeface="Century Gothic"/>
                          <a:cs typeface="Century Gothic"/>
                          <a:sym typeface="Century Gothic"/>
                        </a:rPr>
                        <a:t>Summary</a:t>
                      </a:r>
                      <a:endParaRPr sz="1800">
                        <a:solidFill>
                          <a:schemeClr val="lt1"/>
                        </a:solidFill>
                        <a:latin typeface="Century Gothic"/>
                        <a:ea typeface="Century Gothic"/>
                        <a:cs typeface="Century Gothic"/>
                        <a:sym typeface="Century Gothic"/>
                      </a:endParaRPr>
                    </a:p>
                  </a:txBody>
                  <a:tcPr marT="63500" marB="63500" marR="63500" marL="635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170550">
                <a:tc>
                  <a:txBody>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t/>
                      </a:r>
                      <a:endParaRPr b="0" i="0" sz="1800" u="none" strike="noStrike">
                        <a:solidFill>
                          <a:schemeClr val="lt1"/>
                        </a:solidFill>
                        <a:latin typeface="Century Gothic"/>
                        <a:ea typeface="Century Gothic"/>
                        <a:cs typeface="Century Gothic"/>
                        <a:sym typeface="Century Gothic"/>
                      </a:endParaRPr>
                    </a:p>
                    <a:p>
                      <a:pPr indent="0" lvl="0" marL="0" marR="0" rtl="0" algn="ctr">
                        <a:spcBef>
                          <a:spcPts val="0"/>
                        </a:spcBef>
                        <a:spcAft>
                          <a:spcPts val="0"/>
                        </a:spcAft>
                        <a:buNone/>
                      </a:pPr>
                      <a:r>
                        <a:rPr b="0" i="0" lang="en-US" sz="2000" u="none" strike="noStrike">
                          <a:solidFill>
                            <a:schemeClr val="lt1"/>
                          </a:solidFill>
                          <a:latin typeface="Century Gothic"/>
                          <a:ea typeface="Century Gothic"/>
                          <a:cs typeface="Century Gothic"/>
                          <a:sym typeface="Century Gothic"/>
                        </a:rPr>
                        <a:t>Automatic News Article Summarization </a:t>
                      </a:r>
                      <a:br>
                        <a:rPr b="0" lang="en-US" sz="2000">
                          <a:solidFill>
                            <a:schemeClr val="lt1"/>
                          </a:solidFill>
                          <a:latin typeface="Century Gothic"/>
                          <a:ea typeface="Century Gothic"/>
                          <a:cs typeface="Century Gothic"/>
                          <a:sym typeface="Century Gothic"/>
                        </a:rPr>
                      </a:br>
                      <a:r>
                        <a:rPr lang="en-US" sz="2000">
                          <a:solidFill>
                            <a:schemeClr val="lt1"/>
                          </a:solidFill>
                          <a:latin typeface="Century Gothic"/>
                          <a:ea typeface="Century Gothic"/>
                          <a:cs typeface="Century Gothic"/>
                          <a:sym typeface="Century Gothic"/>
                        </a:rPr>
                        <a:t>(Feb 2018)</a:t>
                      </a:r>
                      <a:endParaRPr sz="1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t/>
                      </a:r>
                      <a:endParaRPr b="0" i="0" sz="1800" u="none" strike="noStrike">
                        <a:solidFill>
                          <a:schemeClr val="lt1"/>
                        </a:solidFill>
                        <a:latin typeface="Century Gothic"/>
                        <a:ea typeface="Century Gothic"/>
                        <a:cs typeface="Century Gothic"/>
                        <a:sym typeface="Century Gothic"/>
                      </a:endParaRPr>
                    </a:p>
                    <a:p>
                      <a:pPr indent="0" lvl="0" marL="0" marR="0" rtl="0" algn="ctr">
                        <a:spcBef>
                          <a:spcPts val="0"/>
                        </a:spcBef>
                        <a:spcAft>
                          <a:spcPts val="0"/>
                        </a:spcAft>
                        <a:buNone/>
                      </a:pPr>
                      <a:r>
                        <a:rPr b="0" i="0" lang="en-US" sz="1800" u="none" strike="noStrike">
                          <a:solidFill>
                            <a:schemeClr val="lt1"/>
                          </a:solidFill>
                          <a:latin typeface="Century Gothic"/>
                          <a:ea typeface="Century Gothic"/>
                          <a:cs typeface="Century Gothic"/>
                          <a:sym typeface="Century Gothic"/>
                        </a:rPr>
                        <a:t> </a:t>
                      </a:r>
                      <a:r>
                        <a:rPr b="0" i="0" lang="en-US" sz="2000" u="none" strike="noStrike">
                          <a:solidFill>
                            <a:schemeClr val="lt1"/>
                          </a:solidFill>
                          <a:latin typeface="Century Gothic"/>
                          <a:ea typeface="Century Gothic"/>
                          <a:cs typeface="Century Gothic"/>
                          <a:sym typeface="Century Gothic"/>
                        </a:rPr>
                        <a:t>Laxmi B. Rananavare, P. Venkata Subba Reddy</a:t>
                      </a:r>
                      <a:endParaRPr b="0" sz="2000">
                        <a:solidFill>
                          <a:schemeClr val="lt1"/>
                        </a:solidFill>
                        <a:latin typeface="Century Gothic"/>
                        <a:ea typeface="Century Gothic"/>
                        <a:cs typeface="Century Gothic"/>
                        <a:sym typeface="Century Gothic"/>
                      </a:endParaRPr>
                    </a:p>
                  </a:txBody>
                  <a:tcPr marT="63500" marB="63500" marR="63500" marL="635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215900" lvl="0" marL="342900" marR="0" rtl="0" algn="l">
                        <a:spcBef>
                          <a:spcPts val="0"/>
                        </a:spcBef>
                        <a:spcAft>
                          <a:spcPts val="0"/>
                        </a:spcAft>
                        <a:buClr>
                          <a:schemeClr val="dk1"/>
                        </a:buClr>
                        <a:buSzPts val="2000"/>
                        <a:buFont typeface="Noto Sans Symbols"/>
                        <a:buNone/>
                      </a:pPr>
                      <a:r>
                        <a:t/>
                      </a:r>
                      <a:endParaRPr b="0" i="0" sz="2000" u="none" strike="noStrike">
                        <a:solidFill>
                          <a:schemeClr val="lt1"/>
                        </a:solidFill>
                        <a:latin typeface="Century Gothic"/>
                        <a:ea typeface="Century Gothic"/>
                        <a:cs typeface="Century Gothic"/>
                        <a:sym typeface="Century Gothic"/>
                      </a:endParaRPr>
                    </a:p>
                    <a:p>
                      <a:pPr indent="-215900" lvl="0" marL="342900" marR="0" rtl="0" algn="l">
                        <a:spcBef>
                          <a:spcPts val="0"/>
                        </a:spcBef>
                        <a:spcAft>
                          <a:spcPts val="0"/>
                        </a:spcAft>
                        <a:buClr>
                          <a:schemeClr val="dk1"/>
                        </a:buClr>
                        <a:buSzPts val="2000"/>
                        <a:buFont typeface="Noto Sans Symbols"/>
                        <a:buNone/>
                      </a:pPr>
                      <a:r>
                        <a:t/>
                      </a:r>
                      <a:endParaRPr b="0" i="0" sz="2000" u="none" strike="noStrike">
                        <a:solidFill>
                          <a:schemeClr val="lt1"/>
                        </a:solidFill>
                        <a:latin typeface="Century Gothic"/>
                        <a:ea typeface="Century Gothic"/>
                        <a:cs typeface="Century Gothic"/>
                        <a:sym typeface="Century Gothic"/>
                      </a:endParaRPr>
                    </a:p>
                    <a:p>
                      <a:pPr indent="-342900" lvl="0" marL="342900" marR="0" rtl="0" algn="l">
                        <a:spcBef>
                          <a:spcPts val="0"/>
                        </a:spcBef>
                        <a:spcAft>
                          <a:spcPts val="0"/>
                        </a:spcAft>
                        <a:buClr>
                          <a:schemeClr val="lt1"/>
                        </a:buClr>
                        <a:buSzPts val="2000"/>
                        <a:buFont typeface="Noto Sans Symbols"/>
                        <a:buChar char="⮚"/>
                      </a:pPr>
                      <a:r>
                        <a:rPr b="0" i="0" lang="en-US" sz="2000" u="none" strike="noStrike">
                          <a:solidFill>
                            <a:schemeClr val="lt1"/>
                          </a:solidFill>
                          <a:latin typeface="Century Gothic"/>
                          <a:ea typeface="Century Gothic"/>
                          <a:cs typeface="Century Gothic"/>
                          <a:sym typeface="Century Gothic"/>
                        </a:rPr>
                        <a:t>This work presents a system to automatically collect, collate and summarize online newspaper articles based on a user submitted query. </a:t>
                      </a:r>
                      <a:endParaRPr/>
                    </a:p>
                    <a:p>
                      <a:pPr indent="0" lvl="0" marL="0" marR="0" rtl="0" algn="l">
                        <a:spcBef>
                          <a:spcPts val="0"/>
                        </a:spcBef>
                        <a:spcAft>
                          <a:spcPts val="0"/>
                        </a:spcAft>
                        <a:buClr>
                          <a:schemeClr val="dk1"/>
                        </a:buClr>
                        <a:buSzPts val="2000"/>
                        <a:buFont typeface="Noto Sans Symbols"/>
                        <a:buNone/>
                      </a:pPr>
                      <a:r>
                        <a:t/>
                      </a:r>
                      <a:endParaRPr b="0" i="0" sz="2000" u="none" strike="noStrike">
                        <a:solidFill>
                          <a:schemeClr val="lt1"/>
                        </a:solidFill>
                        <a:latin typeface="Century Gothic"/>
                        <a:ea typeface="Century Gothic"/>
                        <a:cs typeface="Century Gothic"/>
                        <a:sym typeface="Century Gothic"/>
                      </a:endParaRPr>
                    </a:p>
                    <a:p>
                      <a:pPr indent="-342900" lvl="0" marL="342900" marR="0" rtl="0" algn="l">
                        <a:spcBef>
                          <a:spcPts val="0"/>
                        </a:spcBef>
                        <a:spcAft>
                          <a:spcPts val="0"/>
                        </a:spcAft>
                        <a:buClr>
                          <a:schemeClr val="lt1"/>
                        </a:buClr>
                        <a:buSzPts val="2000"/>
                        <a:buFont typeface="Noto Sans Symbols"/>
                        <a:buChar char="⮚"/>
                      </a:pPr>
                      <a:r>
                        <a:rPr b="0" i="0" lang="en-US" sz="2000" u="none" strike="noStrike">
                          <a:solidFill>
                            <a:schemeClr val="lt1"/>
                          </a:solidFill>
                          <a:latin typeface="Century Gothic"/>
                          <a:ea typeface="Century Gothic"/>
                          <a:cs typeface="Century Gothic"/>
                          <a:sym typeface="Century Gothic"/>
                        </a:rPr>
                        <a:t>Using pre-processing steps like Sentence tokenization, NER, Stemming and lemmatization and Triplet formation; the articles are broken down into manageable semantic atoms </a:t>
                      </a:r>
                      <a:endParaRPr sz="2000">
                        <a:solidFill>
                          <a:schemeClr val="lt1"/>
                        </a:solidFill>
                        <a:latin typeface="Century Gothic"/>
                        <a:ea typeface="Century Gothic"/>
                        <a:cs typeface="Century Gothic"/>
                        <a:sym typeface="Century Gothic"/>
                      </a:endParaRPr>
                    </a:p>
                  </a:txBody>
                  <a:tcPr marT="63500" marB="63500" marR="63500" marL="635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85763"/>
        </a:solidFill>
      </p:bgPr>
    </p:bg>
    <p:spTree>
      <p:nvGrpSpPr>
        <p:cNvPr id="143" name="Shape 143"/>
        <p:cNvGrpSpPr/>
        <p:nvPr/>
      </p:nvGrpSpPr>
      <p:grpSpPr>
        <a:xfrm>
          <a:off x="0" y="0"/>
          <a:ext cx="0" cy="0"/>
          <a:chOff x="0" y="0"/>
          <a:chExt cx="0" cy="0"/>
        </a:xfrm>
      </p:grpSpPr>
      <p:graphicFrame>
        <p:nvGraphicFramePr>
          <p:cNvPr id="144" name="Google Shape;144;p20"/>
          <p:cNvGraphicFramePr/>
          <p:nvPr/>
        </p:nvGraphicFramePr>
        <p:xfrm>
          <a:off x="976610" y="406920"/>
          <a:ext cx="3000000" cy="3000000"/>
        </p:xfrm>
        <a:graphic>
          <a:graphicData uri="http://schemas.openxmlformats.org/drawingml/2006/table">
            <a:tbl>
              <a:tblPr>
                <a:noFill/>
                <a:tableStyleId>{86EDD42D-9C93-4D88-A69B-9F4AD465CFEF}</a:tableStyleId>
              </a:tblPr>
              <a:tblGrid>
                <a:gridCol w="3668875"/>
                <a:gridCol w="6569900"/>
              </a:tblGrid>
              <a:tr h="1686275">
                <a:tc>
                  <a:txBody>
                    <a:bodyPr/>
                    <a:lstStyle/>
                    <a:p>
                      <a:pPr indent="0" lvl="0" marL="0" marR="0" rtl="0" algn="ctr">
                        <a:spcBef>
                          <a:spcPts val="0"/>
                        </a:spcBef>
                        <a:spcAft>
                          <a:spcPts val="0"/>
                        </a:spcAft>
                        <a:buNone/>
                      </a:pPr>
                      <a:r>
                        <a:t/>
                      </a:r>
                      <a:endParaRPr b="0" i="0" sz="2000" u="none" strike="noStrike">
                        <a:solidFill>
                          <a:srgbClr val="FFFFFF"/>
                        </a:solidFill>
                        <a:latin typeface="Century Gothic"/>
                        <a:ea typeface="Century Gothic"/>
                        <a:cs typeface="Century Gothic"/>
                        <a:sym typeface="Century Gothic"/>
                      </a:endParaRPr>
                    </a:p>
                    <a:p>
                      <a:pPr indent="0" lvl="0" marL="0" marR="0" rtl="0" algn="ctr">
                        <a:spcBef>
                          <a:spcPts val="0"/>
                        </a:spcBef>
                        <a:spcAft>
                          <a:spcPts val="0"/>
                        </a:spcAft>
                        <a:buNone/>
                      </a:pPr>
                      <a:r>
                        <a:rPr b="0" i="0" lang="en-US" sz="2000" u="none" strike="noStrike">
                          <a:solidFill>
                            <a:srgbClr val="FFFFFF"/>
                          </a:solidFill>
                          <a:latin typeface="Century Gothic"/>
                          <a:ea typeface="Century Gothic"/>
                          <a:cs typeface="Century Gothic"/>
                          <a:sym typeface="Century Gothic"/>
                        </a:rPr>
                        <a:t>Paper, Author Names</a:t>
                      </a:r>
                      <a:endParaRPr sz="1800"/>
                    </a:p>
                    <a:p>
                      <a:pPr indent="0" lvl="0" marL="0" marR="0" rtl="0" algn="ctr">
                        <a:spcBef>
                          <a:spcPts val="0"/>
                        </a:spcBef>
                        <a:spcAft>
                          <a:spcPts val="0"/>
                        </a:spcAft>
                        <a:buNone/>
                      </a:pPr>
                      <a:r>
                        <a:rPr b="0" i="0" lang="en-US" sz="2000" u="none" strike="noStrike">
                          <a:solidFill>
                            <a:srgbClr val="FFFFFF"/>
                          </a:solidFill>
                          <a:latin typeface="Century Gothic"/>
                          <a:ea typeface="Century Gothic"/>
                          <a:cs typeface="Century Gothic"/>
                          <a:sym typeface="Century Gothic"/>
                        </a:rPr>
                        <a:t>and Year</a:t>
                      </a:r>
                      <a:endParaRPr sz="1800"/>
                    </a:p>
                    <a:p>
                      <a:pPr indent="0" lvl="0" marL="0" marR="0" rtl="0" algn="l">
                        <a:spcBef>
                          <a:spcPts val="0"/>
                        </a:spcBef>
                        <a:spcAft>
                          <a:spcPts val="0"/>
                        </a:spcAft>
                        <a:buNone/>
                      </a:pPr>
                      <a:r>
                        <a:t/>
                      </a:r>
                      <a:endParaRPr sz="1800"/>
                    </a:p>
                  </a:txBody>
                  <a:tcPr marT="63500" marB="63500" marR="63500" marL="635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2000" u="none" strike="noStrike">
                        <a:solidFill>
                          <a:srgbClr val="FFFFFF"/>
                        </a:solidFill>
                        <a:latin typeface="Century Gothic"/>
                        <a:ea typeface="Century Gothic"/>
                        <a:cs typeface="Century Gothic"/>
                        <a:sym typeface="Century Gothic"/>
                      </a:endParaRPr>
                    </a:p>
                    <a:p>
                      <a:pPr indent="0" lvl="0" marL="0" marR="0" rtl="0" algn="ctr">
                        <a:spcBef>
                          <a:spcPts val="0"/>
                        </a:spcBef>
                        <a:spcAft>
                          <a:spcPts val="0"/>
                        </a:spcAft>
                        <a:buNone/>
                      </a:pPr>
                      <a:r>
                        <a:rPr b="0" i="0" lang="en-US" sz="2000" u="none" strike="noStrike">
                          <a:solidFill>
                            <a:srgbClr val="FFFFFF"/>
                          </a:solidFill>
                          <a:latin typeface="Century Gothic"/>
                          <a:ea typeface="Century Gothic"/>
                          <a:cs typeface="Century Gothic"/>
                          <a:sym typeface="Century Gothic"/>
                        </a:rPr>
                        <a:t>Summary</a:t>
                      </a:r>
                      <a:endParaRPr sz="1800"/>
                    </a:p>
                  </a:txBody>
                  <a:tcPr marT="63500" marB="63500" marR="63500" marL="635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357875">
                <a:tc>
                  <a:txBody>
                    <a:bodyPr/>
                    <a:lstStyle/>
                    <a:p>
                      <a:pPr indent="0" lvl="0" marL="0" marR="0" rtl="0" algn="ctr">
                        <a:spcBef>
                          <a:spcPts val="0"/>
                        </a:spcBef>
                        <a:spcAft>
                          <a:spcPts val="0"/>
                        </a:spcAft>
                        <a:buNone/>
                      </a:pPr>
                      <a:r>
                        <a:t/>
                      </a:r>
                      <a:endParaRPr sz="1800"/>
                    </a:p>
                    <a:p>
                      <a:pPr indent="0" lvl="0" marL="0" marR="0" rtl="0" algn="l">
                        <a:spcBef>
                          <a:spcPts val="0"/>
                        </a:spcBef>
                        <a:spcAft>
                          <a:spcPts val="0"/>
                        </a:spcAft>
                        <a:buNone/>
                      </a:pPr>
                      <a:r>
                        <a:t/>
                      </a:r>
                      <a:endParaRPr b="0" i="0" sz="1800" u="none" strike="noStrike">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rPr b="0" i="0" lang="en-US" sz="1800" u="none" strike="noStrike">
                          <a:solidFill>
                            <a:schemeClr val="dk1"/>
                          </a:solidFill>
                          <a:latin typeface="Quattrocento Sans"/>
                          <a:ea typeface="Quattrocento Sans"/>
                          <a:cs typeface="Quattrocento Sans"/>
                          <a:sym typeface="Quattrocento Sans"/>
                        </a:rPr>
                        <a:t> </a:t>
                      </a:r>
                      <a:r>
                        <a:rPr b="0" i="0" lang="en-US" sz="2000" u="none" strike="noStrike">
                          <a:solidFill>
                            <a:schemeClr val="lt1"/>
                          </a:solidFill>
                          <a:latin typeface="Century Gothic"/>
                          <a:ea typeface="Century Gothic"/>
                          <a:cs typeface="Century Gothic"/>
                          <a:sym typeface="Century Gothic"/>
                        </a:rPr>
                        <a:t>Machine Learning Approach for Automatic Text Summarization Using Neural Networks </a:t>
                      </a:r>
                      <a:br>
                        <a:rPr lang="en-US" sz="1800"/>
                      </a:br>
                      <a:r>
                        <a:rPr lang="en-US" sz="2000">
                          <a:solidFill>
                            <a:schemeClr val="lt1"/>
                          </a:solidFill>
                          <a:latin typeface="Century Gothic"/>
                          <a:ea typeface="Century Gothic"/>
                          <a:cs typeface="Century Gothic"/>
                          <a:sym typeface="Century Gothic"/>
                        </a:rPr>
                        <a:t>(Jan 2018)</a:t>
                      </a:r>
                      <a:endParaRPr sz="1800"/>
                    </a:p>
                    <a:p>
                      <a:pPr indent="0" lvl="0" marL="0" marR="0" rtl="0" algn="l">
                        <a:spcBef>
                          <a:spcPts val="0"/>
                        </a:spcBef>
                        <a:spcAft>
                          <a:spcPts val="0"/>
                        </a:spcAft>
                        <a:buNone/>
                      </a:pPr>
                      <a:r>
                        <a:t/>
                      </a:r>
                      <a:endParaRPr b="0" i="0" sz="1800" u="none" strike="noStrike">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rPr b="0" i="0" lang="en-US" sz="1800" u="none" strike="noStrike">
                          <a:solidFill>
                            <a:schemeClr val="dk1"/>
                          </a:solidFill>
                          <a:latin typeface="Quattrocento Sans"/>
                          <a:ea typeface="Quattrocento Sans"/>
                          <a:cs typeface="Quattrocento Sans"/>
                          <a:sym typeface="Quattrocento Sans"/>
                        </a:rPr>
                        <a:t> </a:t>
                      </a:r>
                      <a:r>
                        <a:rPr b="0" i="0" lang="en-US" sz="2000" u="none" strike="noStrike">
                          <a:solidFill>
                            <a:schemeClr val="lt1"/>
                          </a:solidFill>
                          <a:latin typeface="Century Gothic"/>
                          <a:ea typeface="Century Gothic"/>
                          <a:cs typeface="Century Gothic"/>
                          <a:sym typeface="Century Gothic"/>
                        </a:rPr>
                        <a:t>Meet Kumar Patel, Adwaita Chokshi, Satyadev Vyas, Khushbu Maurya</a:t>
                      </a:r>
                      <a:endParaRPr b="0" sz="2000">
                        <a:solidFill>
                          <a:schemeClr val="lt1"/>
                        </a:solidFill>
                        <a:latin typeface="Century Gothic"/>
                        <a:ea typeface="Century Gothic"/>
                        <a:cs typeface="Century Gothic"/>
                        <a:sym typeface="Century Gothic"/>
                      </a:endParaRPr>
                    </a:p>
                  </a:txBody>
                  <a:tcPr marT="63500" marB="63500" marR="63500" marL="635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215900" lvl="0" marL="342900" marR="0" rtl="0" algn="l">
                        <a:spcBef>
                          <a:spcPts val="0"/>
                        </a:spcBef>
                        <a:spcAft>
                          <a:spcPts val="0"/>
                        </a:spcAft>
                        <a:buClr>
                          <a:schemeClr val="dk1"/>
                        </a:buClr>
                        <a:buSzPts val="2000"/>
                        <a:buFont typeface="Noto Sans Symbols"/>
                        <a:buNone/>
                      </a:pPr>
                      <a:r>
                        <a:t/>
                      </a:r>
                      <a:endParaRPr b="0" i="0" sz="2000" u="none" strike="noStrike">
                        <a:solidFill>
                          <a:schemeClr val="lt1"/>
                        </a:solidFill>
                        <a:latin typeface="Century Gothic"/>
                        <a:ea typeface="Century Gothic"/>
                        <a:cs typeface="Century Gothic"/>
                        <a:sym typeface="Century Gothic"/>
                      </a:endParaRPr>
                    </a:p>
                    <a:p>
                      <a:pPr indent="-215900" lvl="0" marL="342900" marR="0" rtl="0" algn="l">
                        <a:spcBef>
                          <a:spcPts val="0"/>
                        </a:spcBef>
                        <a:spcAft>
                          <a:spcPts val="0"/>
                        </a:spcAft>
                        <a:buClr>
                          <a:schemeClr val="dk1"/>
                        </a:buClr>
                        <a:buSzPts val="2000"/>
                        <a:buFont typeface="Noto Sans Symbols"/>
                        <a:buNone/>
                      </a:pPr>
                      <a:r>
                        <a:t/>
                      </a:r>
                      <a:endParaRPr b="0" i="0" sz="2000" u="none" strike="noStrike">
                        <a:solidFill>
                          <a:schemeClr val="lt1"/>
                        </a:solidFill>
                        <a:latin typeface="Century Gothic"/>
                        <a:ea typeface="Century Gothic"/>
                        <a:cs typeface="Century Gothic"/>
                        <a:sym typeface="Century Gothic"/>
                      </a:endParaRPr>
                    </a:p>
                    <a:p>
                      <a:pPr indent="-342900" lvl="0" marL="342900" marR="0" rtl="0" algn="l">
                        <a:spcBef>
                          <a:spcPts val="0"/>
                        </a:spcBef>
                        <a:spcAft>
                          <a:spcPts val="0"/>
                        </a:spcAft>
                        <a:buClr>
                          <a:schemeClr val="lt1"/>
                        </a:buClr>
                        <a:buSzPts val="2000"/>
                        <a:buFont typeface="Noto Sans Symbols"/>
                        <a:buChar char="⮚"/>
                      </a:pPr>
                      <a:r>
                        <a:rPr b="0" i="0" lang="en-US" sz="2000" u="none" strike="noStrike">
                          <a:solidFill>
                            <a:schemeClr val="lt1"/>
                          </a:solidFill>
                          <a:latin typeface="Century Gothic"/>
                          <a:ea typeface="Century Gothic"/>
                          <a:cs typeface="Century Gothic"/>
                          <a:sym typeface="Century Gothic"/>
                        </a:rPr>
                        <a:t>In this research work, we have explored the machine learning approach to text summarization and have presented a range of novel models using neural networks. </a:t>
                      </a:r>
                      <a:endParaRPr/>
                    </a:p>
                    <a:p>
                      <a:pPr indent="0" lvl="0" marL="0" marR="0" rtl="0" algn="l">
                        <a:spcBef>
                          <a:spcPts val="0"/>
                        </a:spcBef>
                        <a:spcAft>
                          <a:spcPts val="0"/>
                        </a:spcAft>
                        <a:buClr>
                          <a:schemeClr val="dk1"/>
                        </a:buClr>
                        <a:buSzPts val="2000"/>
                        <a:buFont typeface="Noto Sans Symbols"/>
                        <a:buNone/>
                      </a:pPr>
                      <a:r>
                        <a:t/>
                      </a:r>
                      <a:endParaRPr b="0" i="0" sz="2000" u="none" strike="noStrike">
                        <a:solidFill>
                          <a:schemeClr val="lt1"/>
                        </a:solidFill>
                        <a:latin typeface="Century Gothic"/>
                        <a:ea typeface="Century Gothic"/>
                        <a:cs typeface="Century Gothic"/>
                        <a:sym typeface="Century Gothic"/>
                      </a:endParaRPr>
                    </a:p>
                    <a:p>
                      <a:pPr indent="-342900" lvl="0" marL="342900" marR="0" rtl="0" algn="l">
                        <a:spcBef>
                          <a:spcPts val="0"/>
                        </a:spcBef>
                        <a:spcAft>
                          <a:spcPts val="0"/>
                        </a:spcAft>
                        <a:buClr>
                          <a:schemeClr val="lt1"/>
                        </a:buClr>
                        <a:buSzPts val="2000"/>
                        <a:buFont typeface="Noto Sans Symbols"/>
                        <a:buChar char="⮚"/>
                      </a:pPr>
                      <a:r>
                        <a:rPr b="0" i="0" lang="en-US" sz="2000" u="none" strike="noStrike">
                          <a:solidFill>
                            <a:schemeClr val="lt1"/>
                          </a:solidFill>
                          <a:latin typeface="Century Gothic"/>
                          <a:ea typeface="Century Gothic"/>
                          <a:cs typeface="Century Gothic"/>
                          <a:sym typeface="Century Gothic"/>
                        </a:rPr>
                        <a:t>In this proposal, we have employed different models with variety of datasets, for trainable text summarizers using Keras and TensorFlow libraries and have analyzed all the results. </a:t>
                      </a:r>
                      <a:endParaRPr sz="2000">
                        <a:solidFill>
                          <a:schemeClr val="lt1"/>
                        </a:solidFill>
                        <a:latin typeface="Century Gothic"/>
                        <a:ea typeface="Century Gothic"/>
                        <a:cs typeface="Century Gothic"/>
                        <a:sym typeface="Century Gothic"/>
                      </a:endParaRPr>
                    </a:p>
                  </a:txBody>
                  <a:tcPr marT="63500" marB="63500" marR="63500" marL="635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85763"/>
        </a:solidFill>
      </p:bgPr>
    </p:bg>
    <p:spTree>
      <p:nvGrpSpPr>
        <p:cNvPr id="149" name="Shape 149"/>
        <p:cNvGrpSpPr/>
        <p:nvPr/>
      </p:nvGrpSpPr>
      <p:grpSpPr>
        <a:xfrm>
          <a:off x="0" y="0"/>
          <a:ext cx="0" cy="0"/>
          <a:chOff x="0" y="0"/>
          <a:chExt cx="0" cy="0"/>
        </a:xfrm>
      </p:grpSpPr>
      <p:sp>
        <p:nvSpPr>
          <p:cNvPr id="150" name="Google Shape;150;p21"/>
          <p:cNvSpPr txBox="1"/>
          <p:nvPr>
            <p:ph type="ctrTitle"/>
          </p:nvPr>
        </p:nvSpPr>
        <p:spPr>
          <a:xfrm>
            <a:off x="1524000" y="407105"/>
            <a:ext cx="9144000" cy="553998"/>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rgbClr val="FFC000"/>
              </a:buClr>
              <a:buSzPts val="4000"/>
              <a:buFont typeface="Century Gothic"/>
              <a:buNone/>
            </a:pPr>
            <a:r>
              <a:rPr b="1" lang="en-US" sz="4000">
                <a:solidFill>
                  <a:srgbClr val="FFC000"/>
                </a:solidFill>
              </a:rPr>
              <a:t>SURVEY OF EXISTING METHODS</a:t>
            </a:r>
            <a:endParaRPr sz="4000">
              <a:solidFill>
                <a:srgbClr val="FFC000"/>
              </a:solidFill>
            </a:endParaRPr>
          </a:p>
        </p:txBody>
      </p:sp>
      <p:pic>
        <p:nvPicPr>
          <p:cNvPr id="151" name="Google Shape;151;p21"/>
          <p:cNvPicPr preferRelativeResize="0"/>
          <p:nvPr/>
        </p:nvPicPr>
        <p:blipFill rotWithShape="1">
          <a:blip r:embed="rId3">
            <a:alphaModFix/>
          </a:blip>
          <a:srcRect b="0" l="0" r="0" t="0"/>
          <a:stretch/>
        </p:blipFill>
        <p:spPr>
          <a:xfrm>
            <a:off x="921543" y="1136617"/>
            <a:ext cx="10348913" cy="503341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73">
      <a:dk1>
        <a:srgbClr val="000000"/>
      </a:dk1>
      <a:lt1>
        <a:srgbClr val="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