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9" r:id="rId2"/>
    <p:sldId id="310" r:id="rId3"/>
    <p:sldId id="316" r:id="rId4"/>
    <p:sldId id="319" r:id="rId5"/>
    <p:sldId id="317" r:id="rId6"/>
  </p:sldIdLst>
  <p:sldSz cx="9144000" cy="6858000" type="screen4x3"/>
  <p:notesSz cx="9926638" cy="66690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6B3"/>
    <a:srgbClr val="EF1FD1"/>
    <a:srgbClr val="000000"/>
    <a:srgbClr val="FF6600"/>
    <a:srgbClr val="FF9900"/>
    <a:srgbClr val="FF0000"/>
    <a:srgbClr val="FF3300"/>
    <a:srgbClr val="FFFF00"/>
    <a:srgbClr val="C1D1D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3193" autoAdjust="0"/>
  </p:normalViewPr>
  <p:slideViewPr>
    <p:cSldViewPr>
      <p:cViewPr varScale="1">
        <p:scale>
          <a:sx n="74" d="100"/>
          <a:sy n="74" d="100"/>
        </p:scale>
        <p:origin x="-18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1704" y="-84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19" cy="3338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755" y="0"/>
            <a:ext cx="4300519" cy="3338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4677B-611F-4A1B-87B7-C65E7DCBF6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94"/>
            <a:ext cx="4300519" cy="3338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755" y="6334194"/>
            <a:ext cx="4300519" cy="3338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366AC-0F61-4271-91EC-F9EBDCBB01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5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3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3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5338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4" y="3167817"/>
            <a:ext cx="7941310" cy="300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476"/>
            <a:ext cx="4301543" cy="3334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8" y="6334476"/>
            <a:ext cx="4301543" cy="3334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83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5338" cy="2501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5338" cy="2501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4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5338" cy="2501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9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5338" cy="2501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5338" cy="2501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4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3" y="1163639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7" y="-7939"/>
            <a:ext cx="2098675" cy="312739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1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2" y="6554789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4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3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65" name="图片 64" descr="data-numbers-ss-1920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剪去单角的矩形 2"/>
          <p:cNvSpPr/>
          <p:nvPr userDrawn="1"/>
        </p:nvSpPr>
        <p:spPr>
          <a:xfrm>
            <a:off x="-7938" y="-7939"/>
            <a:ext cx="9144000" cy="686593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40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122240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7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2" y="1228725"/>
            <a:ext cx="8023225" cy="4921251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228725"/>
            <a:ext cx="3935413" cy="4921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1"/>
            <a:ext cx="8477250" cy="768351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2" y="1228725"/>
            <a:ext cx="8023225" cy="492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33888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1"/>
            <a:ext cx="457200" cy="76835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1"/>
            <a:ext cx="457200" cy="1544639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9"/>
            <a:ext cx="457200" cy="209551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2" y="6650039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9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9"/>
            <a:ext cx="366712" cy="20955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2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7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90" y="69851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1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19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png"/><Relationship Id="rId12" Type="http://schemas.openxmlformats.org/officeDocument/2006/relationships/image" Target="../media/image1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00.png"/><Relationship Id="rId11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4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Coin Tossing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90" y="1219200"/>
            <a:ext cx="72104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553200" y="2090736"/>
            <a:ext cx="16002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267200" y="4452936"/>
            <a:ext cx="21336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05400" y="4945915"/>
            <a:ext cx="1042627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4038600" y="2101247"/>
            <a:ext cx="1447800" cy="1740283"/>
            <a:chOff x="4038600" y="2253647"/>
            <a:chExt cx="1447800" cy="1740283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4038600" y="2253647"/>
              <a:ext cx="14478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038600" y="3581400"/>
              <a:ext cx="14478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038600" y="2667000"/>
              <a:ext cx="33896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038600" y="3124200"/>
              <a:ext cx="33896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4038600" y="3993930"/>
              <a:ext cx="33896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07" y="4978572"/>
            <a:ext cx="1590675" cy="161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9017386"/>
      </p:ext>
    </p:extLst>
  </p:cSld>
  <p:clrMapOvr>
    <a:masterClrMapping/>
  </p:clrMapOvr>
  <p:transition spd="slow" advTm="7710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5" y="990600"/>
            <a:ext cx="7392003" cy="557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上箭头 5"/>
          <p:cNvSpPr/>
          <p:nvPr/>
        </p:nvSpPr>
        <p:spPr>
          <a:xfrm flipV="1">
            <a:off x="770200" y="1752600"/>
            <a:ext cx="304800" cy="762000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5400000">
            <a:off x="1619841" y="2305772"/>
            <a:ext cx="230567" cy="1320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429000" y="1905001"/>
            <a:ext cx="1101584" cy="689732"/>
            <a:chOff x="3581400" y="1219200"/>
            <a:chExt cx="1101584" cy="689732"/>
          </a:xfrm>
        </p:grpSpPr>
        <p:sp>
          <p:nvSpPr>
            <p:cNvPr id="3" name="TextBox 2"/>
            <p:cNvSpPr txBox="1"/>
            <p:nvPr/>
          </p:nvSpPr>
          <p:spPr>
            <a:xfrm>
              <a:off x="3581400" y="1219200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</a:rPr>
                <a:t>Z={A, B}</a:t>
              </a:r>
              <a:endParaRPr lang="zh-CN" altLang="en-US" b="1" dirty="0">
                <a:solidFill>
                  <a:srgbClr val="7030A0"/>
                </a:solidFill>
                <a:latin typeface="Cambria Math" pitchFamily="18" charset="0"/>
              </a:endParaRPr>
            </a:p>
          </p:txBody>
        </p:sp>
        <p:cxnSp>
          <p:nvCxnSpPr>
            <p:cNvPr id="12" name="直接箭头连接符 11"/>
            <p:cNvCxnSpPr>
              <a:stCxn id="3" idx="2"/>
            </p:cNvCxnSpPr>
            <p:nvPr/>
          </p:nvCxnSpPr>
          <p:spPr>
            <a:xfrm flipH="1">
              <a:off x="3581401" y="1588532"/>
              <a:ext cx="513922" cy="3204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3" idx="2"/>
            </p:cNvCxnSpPr>
            <p:nvPr/>
          </p:nvCxnSpPr>
          <p:spPr>
            <a:xfrm>
              <a:off x="4095323" y="1588532"/>
              <a:ext cx="587661" cy="3204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800600" y="1604133"/>
            <a:ext cx="3810000" cy="319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57800" y="3131403"/>
                <a:ext cx="3124200" cy="8309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l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𝑊𝑒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𝑤𝑎𝑛𝑡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:   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𝜃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𝑊𝑒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𝑛𝑒𝑒𝑑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: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1403"/>
                <a:ext cx="3124200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76400" y="4876800"/>
                <a:ext cx="7010400" cy="167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indent="1168400" algn="just">
                  <a:lnSpc>
                    <a:spcPct val="150000"/>
                  </a:lnSpc>
                </a:pPr>
                <a:r>
                  <a:rPr lang="en-US" altLang="zh-CN" sz="2000" b="1" dirty="0" smtClean="0">
                    <a:solidFill>
                      <a:srgbClr val="7030A0"/>
                    </a:solidFill>
                  </a:rPr>
                  <a:t>Q1</a:t>
                </a:r>
                <a:r>
                  <a:rPr lang="en-US" altLang="zh-CN" sz="2000" dirty="0" smtClean="0">
                    <a:solidFill>
                      <a:srgbClr val="000000"/>
                    </a:solidFill>
                  </a:rPr>
                  <a:t>: What makes it challenging?</a:t>
                </a:r>
              </a:p>
              <a:p>
                <a:pPr indent="1168400" algn="just">
                  <a:lnSpc>
                    <a:spcPct val="150000"/>
                  </a:lnSpc>
                </a:pPr>
                <a:r>
                  <a:rPr lang="en-US" altLang="zh-CN" sz="2000" b="1" dirty="0" smtClean="0">
                    <a:solidFill>
                      <a:srgbClr val="7030A0"/>
                    </a:solidFill>
                  </a:rPr>
                  <a:t>Q2</a:t>
                </a:r>
                <a:r>
                  <a:rPr lang="en-US" altLang="zh-CN" sz="2000" dirty="0" smtClean="0">
                    <a:solidFill>
                      <a:srgbClr val="000000"/>
                    </a:solidFill>
                  </a:rPr>
                  <a:t>: Can we go from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altLang="zh-CN" sz="2000" dirty="0" smtClean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sz="2000" dirty="0" smtClean="0">
                    <a:solidFill>
                      <a:srgbClr val="000000"/>
                    </a:solidFill>
                  </a:rPr>
                  <a:t>?</a:t>
                </a:r>
              </a:p>
              <a:p>
                <a:pPr indent="1168400" algn="just">
                  <a:lnSpc>
                    <a:spcPct val="150000"/>
                  </a:lnSpc>
                </a:pPr>
                <a:r>
                  <a:rPr lang="en-US" altLang="zh-CN" sz="2000" b="1" dirty="0" smtClean="0">
                    <a:solidFill>
                      <a:srgbClr val="7030A0"/>
                    </a:solidFill>
                  </a:rPr>
                  <a:t>Q3</a:t>
                </a:r>
                <a:r>
                  <a:rPr lang="en-US" altLang="zh-CN" sz="2000" dirty="0" smtClean="0">
                    <a:solidFill>
                      <a:srgbClr val="000000"/>
                    </a:solidFill>
                  </a:rPr>
                  <a:t>: Can we go from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altLang="zh-CN" sz="2000" dirty="0" smtClean="0">
                    <a:solidFill>
                      <a:srgbClr val="000000"/>
                    </a:solidFill>
                  </a:rPr>
                  <a:t>?</a:t>
                </a:r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76800"/>
                <a:ext cx="7010400" cy="1676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140763" y="4204772"/>
            <a:ext cx="992837" cy="693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4600" y="2667001"/>
            <a:ext cx="685800" cy="200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57600" y="2590800"/>
            <a:ext cx="6858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990600" y="122237"/>
            <a:ext cx="6705600" cy="563563"/>
          </a:xfrm>
        </p:spPr>
        <p:txBody>
          <a:bodyPr/>
          <a:lstStyle/>
          <a:p>
            <a:r>
              <a:rPr lang="en-US" altLang="zh-CN" dirty="0" smtClean="0"/>
              <a:t>Coin Tossing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/>
          <a:stretch/>
        </p:blipFill>
        <p:spPr bwMode="auto">
          <a:xfrm>
            <a:off x="3657602" y="3048001"/>
            <a:ext cx="631789" cy="100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相关图片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3" b="8389"/>
          <a:stretch/>
        </p:blipFill>
        <p:spPr bwMode="auto">
          <a:xfrm>
            <a:off x="6724653" y="930765"/>
            <a:ext cx="2038349" cy="17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5764076"/>
      </p:ext>
    </p:extLst>
  </p:cSld>
  <p:clrMapOvr>
    <a:masterClrMapping/>
  </p:clrMapOvr>
  <p:transition spd="slow" advTm="7327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1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Bayes’ Theorem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533402" y="1143000"/>
            <a:ext cx="8116105" cy="2929354"/>
            <a:chOff x="533400" y="1490246"/>
            <a:chExt cx="8116105" cy="2929353"/>
          </a:xfrm>
        </p:grpSpPr>
        <p:grpSp>
          <p:nvGrpSpPr>
            <p:cNvPr id="14" name="组合 13"/>
            <p:cNvGrpSpPr/>
            <p:nvPr/>
          </p:nvGrpSpPr>
          <p:grpSpPr>
            <a:xfrm>
              <a:off x="533400" y="1490246"/>
              <a:ext cx="8116105" cy="2929353"/>
              <a:chOff x="572646" y="3052446"/>
              <a:chExt cx="8116105" cy="292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668646" y="3433446"/>
                <a:ext cx="20201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000000"/>
                    </a:solidFill>
                  </a:rPr>
                  <a:t>Prior probability of </a:t>
                </a:r>
                <a:r>
                  <a:rPr lang="en-US" altLang="zh-CN" sz="1600" i="1" dirty="0" smtClean="0">
                    <a:solidFill>
                      <a:srgbClr val="000000"/>
                    </a:solidFill>
                  </a:rPr>
                  <a:t>Z</a:t>
                </a:r>
                <a:endParaRPr lang="zh-CN" altLang="en-US" sz="16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95899" y="3052446"/>
                <a:ext cx="31454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000000"/>
                    </a:solidFill>
                  </a:rPr>
                  <a:t>Likelihood of </a:t>
                </a:r>
                <a:r>
                  <a:rPr lang="en-US" altLang="zh-CN" sz="1600" i="1" dirty="0" smtClean="0">
                    <a:solidFill>
                      <a:srgbClr val="000000"/>
                    </a:solidFill>
                  </a:rPr>
                  <a:t>Z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 given evidence </a:t>
                </a:r>
                <a:r>
                  <a:rPr lang="en-US" altLang="zh-CN" sz="1600" i="1" dirty="0" smtClean="0">
                    <a:solidFill>
                      <a:srgbClr val="000000"/>
                    </a:solidFill>
                  </a:rPr>
                  <a:t>E</a:t>
                </a:r>
                <a:endParaRPr lang="zh-CN" alt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72646" y="5262245"/>
                <a:ext cx="40366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000000"/>
                    </a:solidFill>
                  </a:rPr>
                  <a:t>Posterior probability of </a:t>
                </a:r>
                <a:r>
                  <a:rPr lang="en-US" altLang="zh-CN" sz="1600" i="1" dirty="0" smtClean="0">
                    <a:solidFill>
                      <a:srgbClr val="000000"/>
                    </a:solidFill>
                  </a:rPr>
                  <a:t>Z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 given evidence </a:t>
                </a:r>
                <a:r>
                  <a:rPr lang="en-US" altLang="zh-CN" sz="1600" i="1" dirty="0" smtClean="0">
                    <a:solidFill>
                      <a:srgbClr val="000000"/>
                    </a:solidFill>
                  </a:rPr>
                  <a:t>E</a:t>
                </a:r>
                <a:endParaRPr lang="zh-CN" altLang="en-US" sz="16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05400" y="5643245"/>
                <a:ext cx="24513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000000"/>
                    </a:solidFill>
                  </a:rPr>
                  <a:t>Probability of evidence </a:t>
                </a:r>
                <a:r>
                  <a:rPr lang="en-US" altLang="zh-CN" sz="1600" i="1" dirty="0" smtClean="0">
                    <a:solidFill>
                      <a:srgbClr val="000000"/>
                    </a:solidFill>
                  </a:rPr>
                  <a:t>E</a:t>
                </a:r>
                <a:endParaRPr lang="zh-CN" altLang="en-US"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0" name="直接箭头连接符 9"/>
              <p:cNvCxnSpPr>
                <a:stCxn id="7" idx="2"/>
              </p:cNvCxnSpPr>
              <p:nvPr/>
            </p:nvCxnSpPr>
            <p:spPr>
              <a:xfrm>
                <a:off x="3668606" y="3391000"/>
                <a:ext cx="1018093" cy="56715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6" idx="2"/>
              </p:cNvCxnSpPr>
              <p:nvPr/>
            </p:nvCxnSpPr>
            <p:spPr>
              <a:xfrm flipH="1">
                <a:off x="6211449" y="3772000"/>
                <a:ext cx="1467250" cy="34724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9" idx="0"/>
              </p:cNvCxnSpPr>
              <p:nvPr/>
            </p:nvCxnSpPr>
            <p:spPr>
              <a:xfrm flipH="1" flipV="1">
                <a:off x="5678050" y="4838801"/>
                <a:ext cx="653006" cy="80444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8" idx="0"/>
              </p:cNvCxnSpPr>
              <p:nvPr/>
            </p:nvCxnSpPr>
            <p:spPr>
              <a:xfrm flipV="1">
                <a:off x="2590987" y="4639509"/>
                <a:ext cx="685613" cy="6227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37330" y="2402002"/>
                  <a:ext cx="3639670" cy="874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𝐸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330" y="2402002"/>
                  <a:ext cx="3639670" cy="8745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05200" y="5029200"/>
                <a:ext cx="4885376" cy="83029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029200"/>
                <a:ext cx="4885376" cy="83029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8776" name="Picture 8" descr="https://upload.wikimedia.org/wikipedia/commons/thumb/b/b7/Binomial_Distribution.svg/800px-Binomial_Distributi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2438400" cy="23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3837944"/>
      </p:ext>
    </p:extLst>
  </p:cSld>
  <p:clrMapOvr>
    <a:masterClrMapping/>
  </p:clrMapOvr>
  <p:transition spd="slow" advTm="2746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95" y="-27384"/>
            <a:ext cx="9204158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254184" y="300196"/>
            <a:ext cx="8602579" cy="6236587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616" y="1323007"/>
                <a:ext cx="67031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=0.6     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=0.5       </m:t>
                      </m:r>
                      <m:r>
                        <a:rPr lang="en-US" altLang="zh-CN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zh-CN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={9</m:t>
                      </m:r>
                      <m:r>
                        <a:rPr lang="en-US" altLang="zh-CN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,1</m:t>
                      </m:r>
                      <m:r>
                        <a:rPr lang="en-US" altLang="zh-CN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zh-CN" sz="3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323006"/>
                <a:ext cx="6682342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1259632" y="1268760"/>
            <a:ext cx="432048" cy="864096"/>
          </a:xfrm>
          <a:prstGeom prst="rect">
            <a:avLst/>
          </a:prstGeom>
          <a:solidFill>
            <a:srgbClr val="025616"/>
          </a:solidFill>
          <a:ln>
            <a:solidFill>
              <a:srgbClr val="025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56225" y="1268760"/>
            <a:ext cx="432048" cy="864096"/>
          </a:xfrm>
          <a:prstGeom prst="rect">
            <a:avLst/>
          </a:prstGeom>
          <a:solidFill>
            <a:srgbClr val="025616"/>
          </a:solidFill>
          <a:ln>
            <a:solidFill>
              <a:srgbClr val="025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88274" y="1268760"/>
            <a:ext cx="583527" cy="864096"/>
          </a:xfrm>
          <a:prstGeom prst="rect">
            <a:avLst/>
          </a:prstGeom>
          <a:solidFill>
            <a:srgbClr val="025616"/>
          </a:solidFill>
          <a:ln>
            <a:solidFill>
              <a:srgbClr val="025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03849" y="1246516"/>
            <a:ext cx="432048" cy="864096"/>
          </a:xfrm>
          <a:prstGeom prst="rect">
            <a:avLst/>
          </a:prstGeom>
          <a:solidFill>
            <a:srgbClr val="025616"/>
          </a:solidFill>
          <a:ln>
            <a:solidFill>
              <a:srgbClr val="025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5897" y="1246516"/>
            <a:ext cx="432048" cy="864096"/>
          </a:xfrm>
          <a:prstGeom prst="rect">
            <a:avLst/>
          </a:prstGeom>
          <a:solidFill>
            <a:srgbClr val="025616"/>
          </a:solidFill>
          <a:ln>
            <a:solidFill>
              <a:srgbClr val="025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67944" y="1246516"/>
            <a:ext cx="648072" cy="864096"/>
          </a:xfrm>
          <a:prstGeom prst="rect">
            <a:avLst/>
          </a:prstGeom>
          <a:solidFill>
            <a:srgbClr val="025616"/>
          </a:solidFill>
          <a:ln>
            <a:solidFill>
              <a:srgbClr val="025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92081" y="1268760"/>
            <a:ext cx="432048" cy="864096"/>
          </a:xfrm>
          <a:prstGeom prst="rect">
            <a:avLst/>
          </a:prstGeom>
          <a:solidFill>
            <a:srgbClr val="025616"/>
          </a:solidFill>
          <a:ln>
            <a:solidFill>
              <a:srgbClr val="025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724129" y="1268760"/>
            <a:ext cx="432048" cy="864096"/>
          </a:xfrm>
          <a:prstGeom prst="rect">
            <a:avLst/>
          </a:prstGeom>
          <a:solidFill>
            <a:srgbClr val="025616"/>
          </a:solidFill>
          <a:ln>
            <a:solidFill>
              <a:srgbClr val="025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156176" y="1268760"/>
            <a:ext cx="792088" cy="864096"/>
          </a:xfrm>
          <a:prstGeom prst="rect">
            <a:avLst/>
          </a:prstGeom>
          <a:solidFill>
            <a:srgbClr val="025616"/>
          </a:solidFill>
          <a:ln>
            <a:solidFill>
              <a:srgbClr val="025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930351" y="1268760"/>
            <a:ext cx="792088" cy="864096"/>
          </a:xfrm>
          <a:prstGeom prst="rect">
            <a:avLst/>
          </a:prstGeom>
          <a:solidFill>
            <a:srgbClr val="025616"/>
          </a:solidFill>
          <a:ln>
            <a:solidFill>
              <a:srgbClr val="025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46619" y="2636912"/>
                <a:ext cx="4364143" cy="1011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(′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17" y="2636912"/>
                <a:ext cx="4346511" cy="10110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77216" y="3861050"/>
                <a:ext cx="5710601" cy="10412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9</m:t>
                              </m:r>
                            </m:sup>
                          </m:sSubSup>
                          <m: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0.6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0.4×0.5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(′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′)+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(′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214" y="3861048"/>
                <a:ext cx="5710601" cy="10412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99792" y="5282044"/>
                <a:ext cx="131837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≈0.80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82044"/>
                <a:ext cx="1300741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259632" y="2852936"/>
            <a:ext cx="1872208" cy="648072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154420" y="2492896"/>
            <a:ext cx="1333499" cy="648072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154418" y="3140968"/>
            <a:ext cx="2304256" cy="95669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350162" y="3248980"/>
            <a:ext cx="1872208" cy="360040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20177" y="4149080"/>
            <a:ext cx="307148" cy="648072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03849" y="3750143"/>
            <a:ext cx="3348373" cy="648072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54420" y="4394900"/>
            <a:ext cx="5075181" cy="72000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168850" y="4475728"/>
            <a:ext cx="2289824" cy="648072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19003" y="5379770"/>
            <a:ext cx="1181530" cy="425495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552220" y="3737441"/>
            <a:ext cx="828091" cy="669459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489766" y="2492896"/>
            <a:ext cx="1018341" cy="648072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458675" y="4473116"/>
            <a:ext cx="2770925" cy="648072"/>
          </a:xfrm>
          <a:prstGeom prst="rect">
            <a:avLst/>
          </a:prstGeom>
          <a:solidFill>
            <a:srgbClr val="025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81875" l="10000" r="73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48" y="5375331"/>
            <a:ext cx="1289801" cy="85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相关图片"/>
          <p:cNvPicPr>
            <a:picLocks noChangeAspect="1" noChangeArrowheads="1" noCrop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05" y="519566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96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5215">
        <p:blinds dir="vert"/>
      </p:transition>
    </mc:Choice>
    <mc:Fallback xmlns="">
      <p:transition spd="slow" advTm="75215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xit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xit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2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5.90194E-6 C 0.00104 -0.00184 0.00451 -0.00901 0.00624 -0.0097 C 0.00763 -0.0104 0.01301 -0.00554 0.01371 -0.00485 C 0.01597 -0.0023 0.01979 0.00348 0.01979 0.00348 C 0.02708 0.00163 0.03176 -0.00138 0.03715 -0.00809 C 0.04097 -0.00716 0.04548 -0.00832 0.04826 -0.00485 C 0.04965 -0.003 0.0519 0.00625 0.05433 0.00833 C 0.05659 0.01018 0.0618 0.01157 0.0618 0.01157 C 0.06388 0.01111 0.06597 0.01111 0.06788 0.00995 C 0.07569 0.00487 0.0776 -0.00693 0.08767 -0.01132 C 0.09235 -0.00531 0.09479 0.00232 0.10121 0.0051 C 0.1085 0.00371 0.11163 0.00348 0.11735 -0.00161 C 0.12031 -0.00115 0.12968 -0.00277 0.12968 0.0051 " pathEditMode="relative" ptsTypes="ffffffffffffA">
                                      <p:cBhvr>
                                        <p:cTn id="10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1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9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81601" y="457200"/>
                <a:ext cx="3810001" cy="87851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=′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e>
                          <m:r>
                            <a:rPr lang="en-US" altLang="zh-CN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9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},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0.80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1" y="457200"/>
                <a:ext cx="3810001" cy="8785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426525" y="2438400"/>
            <a:ext cx="2667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48600" y="5638800"/>
            <a:ext cx="1143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76600" y="5029200"/>
            <a:ext cx="2286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05200" y="1291469"/>
            <a:ext cx="1101584" cy="689732"/>
            <a:chOff x="3581400" y="1219200"/>
            <a:chExt cx="1101584" cy="689732"/>
          </a:xfrm>
        </p:grpSpPr>
        <p:sp>
          <p:nvSpPr>
            <p:cNvPr id="3" name="TextBox 2"/>
            <p:cNvSpPr txBox="1"/>
            <p:nvPr/>
          </p:nvSpPr>
          <p:spPr>
            <a:xfrm>
              <a:off x="3581400" y="1219200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030A0"/>
                  </a:solidFill>
                </a:rPr>
                <a:t>Z={A, B}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3" idx="2"/>
            </p:cNvCxnSpPr>
            <p:nvPr/>
          </p:nvCxnSpPr>
          <p:spPr>
            <a:xfrm flipH="1">
              <a:off x="3581400" y="1588532"/>
              <a:ext cx="550792" cy="3204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3" idx="2"/>
            </p:cNvCxnSpPr>
            <p:nvPr/>
          </p:nvCxnSpPr>
          <p:spPr>
            <a:xfrm>
              <a:off x="4132192" y="1588532"/>
              <a:ext cx="550792" cy="3204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上箭头 18"/>
          <p:cNvSpPr/>
          <p:nvPr/>
        </p:nvSpPr>
        <p:spPr>
          <a:xfrm flipV="1">
            <a:off x="200478" y="1146932"/>
            <a:ext cx="304800" cy="762000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5400000">
            <a:off x="1039200" y="1627800"/>
            <a:ext cx="4362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38800" y="4724400"/>
            <a:ext cx="3200400" cy="0"/>
            <a:chOff x="5638800" y="4724400"/>
            <a:chExt cx="3200400" cy="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638800" y="4724400"/>
              <a:ext cx="12192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620000" y="4724400"/>
              <a:ext cx="12192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5185128" y="1983165"/>
            <a:ext cx="3943350" cy="45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7300" y="4800600"/>
            <a:ext cx="78867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3565" y="3945933"/>
            <a:ext cx="992837" cy="930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65481" y="2971800"/>
            <a:ext cx="394335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81600" y="2360234"/>
            <a:ext cx="3943350" cy="611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6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3259">
        <p:blinds dir="vert"/>
      </p:transition>
    </mc:Choice>
    <mc:Fallback xmlns="">
      <p:transition spd="slow" advTm="93259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6" grpId="0" animBg="1"/>
      <p:bldP spid="5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7.9|5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37.5|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3.3|2.6|11.6|1.5|9.1|1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23.7|4|25.2"/>
</p:tagLst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17974</TotalTime>
  <Words>235</Words>
  <Application>Microsoft Office PowerPoint</Application>
  <PresentationFormat>全屏显示(4:3)</PresentationFormat>
  <Paragraphs>31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sample</vt:lpstr>
      <vt:lpstr>Coin Tossing</vt:lpstr>
      <vt:lpstr>Coin Tossing</vt:lpstr>
      <vt:lpstr>Bayes’ Theorem</vt:lpstr>
      <vt:lpstr>PowerPoint 演示文稿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Dr. Bo Yuan</cp:lastModifiedBy>
  <cp:revision>3600</cp:revision>
  <dcterms:created xsi:type="dcterms:W3CDTF">2004-08-26T06:30:40Z</dcterms:created>
  <dcterms:modified xsi:type="dcterms:W3CDTF">2018-03-28T05:27:54Z</dcterms:modified>
</cp:coreProperties>
</file>