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81" r:id="rId10"/>
    <p:sldId id="274" r:id="rId11"/>
    <p:sldId id="315" r:id="rId12"/>
    <p:sldId id="278" r:id="rId13"/>
    <p:sldId id="312" r:id="rId14"/>
    <p:sldId id="279" r:id="rId15"/>
    <p:sldId id="280" r:id="rId16"/>
    <p:sldId id="292" r:id="rId17"/>
    <p:sldId id="293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308" r:id="rId26"/>
    <p:sldId id="313" r:id="rId27"/>
    <p:sldId id="302" r:id="rId28"/>
    <p:sldId id="301" r:id="rId29"/>
    <p:sldId id="311" r:id="rId30"/>
    <p:sldId id="309" r:id="rId31"/>
    <p:sldId id="310" r:id="rId32"/>
    <p:sldId id="303" r:id="rId33"/>
    <p:sldId id="314" r:id="rId34"/>
    <p:sldId id="304" r:id="rId35"/>
    <p:sldId id="305" r:id="rId36"/>
    <p:sldId id="306" r:id="rId37"/>
    <p:sldId id="307" r:id="rId38"/>
    <p:sldId id="295" r:id="rId39"/>
    <p:sldId id="296" r:id="rId40"/>
    <p:sldId id="297" r:id="rId41"/>
    <p:sldId id="298" r:id="rId42"/>
    <p:sldId id="299" r:id="rId43"/>
    <p:sldId id="316" r:id="rId44"/>
    <p:sldId id="276" r:id="rId45"/>
  </p:sldIdLst>
  <p:sldSz cx="9144000" cy="6858000" type="screen4x3"/>
  <p:notesSz cx="6669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00"/>
    <a:srgbClr val="000000"/>
    <a:srgbClr val="1966B3"/>
    <a:srgbClr val="FF0000"/>
    <a:srgbClr val="FFFF00"/>
    <a:srgbClr val="C1D1D3"/>
    <a:srgbClr val="5AA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57" autoAdjust="0"/>
    <p:restoredTop sz="94678" autoAdjust="0"/>
  </p:normalViewPr>
  <p:slideViewPr>
    <p:cSldViewPr>
      <p:cViewPr varScale="1">
        <p:scale>
          <a:sx n="80" d="100"/>
          <a:sy n="80" d="100"/>
        </p:scale>
        <p:origin x="108" y="8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47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u Jun" userId="0eec374c32ab13e2" providerId="LiveId" clId="{9E784E17-13D6-4DB8-97D5-3106CB6844D1}"/>
    <pc:docChg chg="modSld">
      <pc:chgData name="Lyu Jun" userId="0eec374c32ab13e2" providerId="LiveId" clId="{9E784E17-13D6-4DB8-97D5-3106CB6844D1}" dt="2019-06-16T13:31:49.308" v="1" actId="1076"/>
      <pc:docMkLst>
        <pc:docMk/>
      </pc:docMkLst>
      <pc:sldChg chg="addSp modSp">
        <pc:chgData name="Lyu Jun" userId="0eec374c32ab13e2" providerId="LiveId" clId="{9E784E17-13D6-4DB8-97D5-3106CB6844D1}" dt="2019-06-16T13:31:49.308" v="1" actId="1076"/>
        <pc:sldMkLst>
          <pc:docMk/>
          <pc:sldMk cId="0" sldId="278"/>
        </pc:sldMkLst>
        <pc:spChg chg="add mod">
          <ac:chgData name="Lyu Jun" userId="0eec374c32ab13e2" providerId="LiveId" clId="{9E784E17-13D6-4DB8-97D5-3106CB6844D1}" dt="2019-06-16T13:31:49.308" v="1" actId="1076"/>
          <ac:spMkLst>
            <pc:docMk/>
            <pc:sldMk cId="0" sldId="278"/>
            <ac:spMk id="3" creationId="{7CFA9C79-BB39-4083-BC4A-4BB9B61F9C57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CB24BB-07AD-429A-A2E2-1D4803ABA524}" type="datetimeFigureOut">
              <a:rPr lang="zh-CN" altLang="en-US"/>
              <a:pPr>
                <a:defRPr/>
              </a:pPr>
              <a:t>2019/6/17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486AD57-67ED-4140-9F70-67C055736C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583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http://ai.stanford.edu/~chuongdo/papers/em_tutorial.pdf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>
            <a:spLocks noChangeArrowheads="1"/>
          </p:cNvSpPr>
          <p:nvPr/>
        </p:nvSpPr>
        <p:spPr bwMode="gray">
          <a:xfrm rot="5400000">
            <a:off x="7904162" y="1163638"/>
            <a:ext cx="2098675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5451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gray">
          <a:xfrm>
            <a:off x="3886200" y="57150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>
                <a:latin typeface="Verdana" pitchFamily="34" charset="0"/>
                <a:ea typeface="宋体" charset="-122"/>
              </a:rPr>
              <a:t>LOGO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 rot="421294">
            <a:off x="971550" y="692150"/>
            <a:ext cx="1871663" cy="1944688"/>
            <a:chOff x="521" y="482"/>
            <a:chExt cx="1134" cy="1142"/>
          </a:xfrm>
        </p:grpSpPr>
        <p:sp>
          <p:nvSpPr>
            <p:cNvPr id="7" name="Oval 32"/>
            <p:cNvSpPr>
              <a:spLocks noChangeArrowheads="1"/>
            </p:cNvSpPr>
            <p:nvPr userDrawn="1"/>
          </p:nvSpPr>
          <p:spPr bwMode="gray">
            <a:xfrm rot="-128649">
              <a:off x="851" y="811"/>
              <a:ext cx="479" cy="494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8" name="Group 33"/>
            <p:cNvGrpSpPr>
              <a:grpSpLocks/>
            </p:cNvGrpSpPr>
            <p:nvPr userDrawn="1"/>
          </p:nvGrpSpPr>
          <p:grpSpPr bwMode="auto">
            <a:xfrm rot="56277">
              <a:off x="1257" y="1221"/>
              <a:ext cx="258" cy="217"/>
              <a:chOff x="3447" y="874"/>
              <a:chExt cx="399" cy="340"/>
            </a:xfrm>
          </p:grpSpPr>
          <p:sp>
            <p:nvSpPr>
              <p:cNvPr id="37" name="Oval 34"/>
              <p:cNvSpPr>
                <a:spLocks noChangeArrowheads="1"/>
              </p:cNvSpPr>
              <p:nvPr/>
            </p:nvSpPr>
            <p:spPr bwMode="gray">
              <a:xfrm>
                <a:off x="3631" y="1021"/>
                <a:ext cx="108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gray">
              <a:xfrm>
                <a:off x="3754" y="1123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9" name="Oval 36"/>
              <p:cNvSpPr>
                <a:spLocks noChangeArrowheads="1"/>
              </p:cNvSpPr>
              <p:nvPr/>
            </p:nvSpPr>
            <p:spPr bwMode="gray">
              <a:xfrm>
                <a:off x="3447" y="874"/>
                <a:ext cx="180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9" name="Group 37"/>
            <p:cNvGrpSpPr>
              <a:grpSpLocks/>
            </p:cNvGrpSpPr>
            <p:nvPr userDrawn="1"/>
          </p:nvGrpSpPr>
          <p:grpSpPr bwMode="auto">
            <a:xfrm rot="-2383151">
              <a:off x="1381" y="941"/>
              <a:ext cx="269" cy="221"/>
              <a:chOff x="3446" y="867"/>
              <a:chExt cx="409" cy="344"/>
            </a:xfrm>
          </p:grpSpPr>
          <p:sp>
            <p:nvSpPr>
              <p:cNvPr id="34" name="Oval 38"/>
              <p:cNvSpPr>
                <a:spLocks noChangeArrowheads="1"/>
              </p:cNvSpPr>
              <p:nvPr/>
            </p:nvSpPr>
            <p:spPr bwMode="gray">
              <a:xfrm>
                <a:off x="3636" y="1015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" name="Oval 39"/>
              <p:cNvSpPr>
                <a:spLocks noChangeArrowheads="1"/>
              </p:cNvSpPr>
              <p:nvPr/>
            </p:nvSpPr>
            <p:spPr bwMode="gray">
              <a:xfrm>
                <a:off x="3764" y="1118"/>
                <a:ext cx="91" cy="9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Oval 40"/>
              <p:cNvSpPr>
                <a:spLocks noChangeArrowheads="1"/>
              </p:cNvSpPr>
              <p:nvPr/>
            </p:nvSpPr>
            <p:spPr bwMode="gray">
              <a:xfrm>
                <a:off x="3446" y="867"/>
                <a:ext cx="18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" name="Group 41"/>
            <p:cNvGrpSpPr>
              <a:grpSpLocks/>
            </p:cNvGrpSpPr>
            <p:nvPr userDrawn="1"/>
          </p:nvGrpSpPr>
          <p:grpSpPr bwMode="auto">
            <a:xfrm rot="-4925197">
              <a:off x="1295" y="670"/>
              <a:ext cx="251" cy="229"/>
              <a:chOff x="3458" y="871"/>
              <a:chExt cx="399" cy="341"/>
            </a:xfrm>
          </p:grpSpPr>
          <p:sp>
            <p:nvSpPr>
              <p:cNvPr id="31" name="Oval 42"/>
              <p:cNvSpPr>
                <a:spLocks noChangeArrowheads="1"/>
              </p:cNvSpPr>
              <p:nvPr/>
            </p:nvSpPr>
            <p:spPr bwMode="gray">
              <a:xfrm>
                <a:off x="3650" y="1018"/>
                <a:ext cx="105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2" name="Oval 43"/>
              <p:cNvSpPr>
                <a:spLocks noChangeArrowheads="1"/>
              </p:cNvSpPr>
              <p:nvPr/>
            </p:nvSpPr>
            <p:spPr bwMode="gray">
              <a:xfrm>
                <a:off x="3770" y="1120"/>
                <a:ext cx="8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3" name="Oval 44"/>
              <p:cNvSpPr>
                <a:spLocks noChangeArrowheads="1"/>
              </p:cNvSpPr>
              <p:nvPr/>
            </p:nvSpPr>
            <p:spPr bwMode="gray">
              <a:xfrm>
                <a:off x="3458" y="871"/>
                <a:ext cx="179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" name="Group 45"/>
            <p:cNvGrpSpPr>
              <a:grpSpLocks/>
            </p:cNvGrpSpPr>
            <p:nvPr userDrawn="1"/>
          </p:nvGrpSpPr>
          <p:grpSpPr bwMode="auto">
            <a:xfrm rot="3149186">
              <a:off x="974" y="1401"/>
              <a:ext cx="261" cy="229"/>
              <a:chOff x="3438" y="879"/>
              <a:chExt cx="405" cy="337"/>
            </a:xfrm>
          </p:grpSpPr>
          <p:sp>
            <p:nvSpPr>
              <p:cNvPr id="28" name="Oval 46"/>
              <p:cNvSpPr>
                <a:spLocks noChangeArrowheads="1"/>
              </p:cNvSpPr>
              <p:nvPr/>
            </p:nvSpPr>
            <p:spPr bwMode="gray">
              <a:xfrm>
                <a:off x="3626" y="1025"/>
                <a:ext cx="110" cy="1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Oval 47"/>
              <p:cNvSpPr>
                <a:spLocks noChangeArrowheads="1"/>
              </p:cNvSpPr>
              <p:nvPr/>
            </p:nvSpPr>
            <p:spPr bwMode="gray">
              <a:xfrm>
                <a:off x="3752" y="1124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0" name="Oval 48"/>
              <p:cNvSpPr>
                <a:spLocks noChangeArrowheads="1"/>
              </p:cNvSpPr>
              <p:nvPr/>
            </p:nvSpPr>
            <p:spPr bwMode="gray">
              <a:xfrm>
                <a:off x="3438" y="879"/>
                <a:ext cx="183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2" name="Group 49"/>
            <p:cNvGrpSpPr>
              <a:grpSpLocks/>
            </p:cNvGrpSpPr>
            <p:nvPr userDrawn="1"/>
          </p:nvGrpSpPr>
          <p:grpSpPr bwMode="auto">
            <a:xfrm rot="-7676986">
              <a:off x="933" y="440"/>
              <a:ext cx="267" cy="232"/>
              <a:chOff x="3463" y="873"/>
              <a:chExt cx="409" cy="344"/>
            </a:xfrm>
          </p:grpSpPr>
          <p:sp>
            <p:nvSpPr>
              <p:cNvPr id="25" name="Oval 50"/>
              <p:cNvSpPr>
                <a:spLocks noChangeArrowheads="1"/>
              </p:cNvSpPr>
              <p:nvPr/>
            </p:nvSpPr>
            <p:spPr bwMode="gray">
              <a:xfrm>
                <a:off x="3650" y="1023"/>
                <a:ext cx="110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6" name="Oval 51"/>
              <p:cNvSpPr>
                <a:spLocks noChangeArrowheads="1"/>
              </p:cNvSpPr>
              <p:nvPr/>
            </p:nvSpPr>
            <p:spPr bwMode="gray">
              <a:xfrm>
                <a:off x="3775" y="1125"/>
                <a:ext cx="9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7" name="Oval 52"/>
              <p:cNvSpPr>
                <a:spLocks noChangeArrowheads="1"/>
              </p:cNvSpPr>
              <p:nvPr/>
            </p:nvSpPr>
            <p:spPr bwMode="gray">
              <a:xfrm>
                <a:off x="3463" y="873"/>
                <a:ext cx="181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3" name="Group 53"/>
            <p:cNvGrpSpPr>
              <a:grpSpLocks/>
            </p:cNvGrpSpPr>
            <p:nvPr userDrawn="1"/>
          </p:nvGrpSpPr>
          <p:grpSpPr bwMode="auto">
            <a:xfrm rot="-10348150">
              <a:off x="661" y="649"/>
              <a:ext cx="260" cy="220"/>
              <a:chOff x="3464" y="886"/>
              <a:chExt cx="399" cy="345"/>
            </a:xfrm>
          </p:grpSpPr>
          <p:sp>
            <p:nvSpPr>
              <p:cNvPr id="22" name="Oval 54"/>
              <p:cNvSpPr>
                <a:spLocks noChangeArrowheads="1"/>
              </p:cNvSpPr>
              <p:nvPr/>
            </p:nvSpPr>
            <p:spPr bwMode="gray">
              <a:xfrm>
                <a:off x="3653" y="1041"/>
                <a:ext cx="110" cy="12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3" name="Oval 55"/>
              <p:cNvSpPr>
                <a:spLocks noChangeArrowheads="1"/>
              </p:cNvSpPr>
              <p:nvPr/>
            </p:nvSpPr>
            <p:spPr bwMode="gray">
              <a:xfrm>
                <a:off x="3774" y="1142"/>
                <a:ext cx="89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4" name="Oval 56"/>
              <p:cNvSpPr>
                <a:spLocks noChangeArrowheads="1"/>
              </p:cNvSpPr>
              <p:nvPr/>
            </p:nvSpPr>
            <p:spPr bwMode="gray">
              <a:xfrm>
                <a:off x="3464" y="886"/>
                <a:ext cx="182" cy="1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4" name="Group 57"/>
            <p:cNvGrpSpPr>
              <a:grpSpLocks/>
            </p:cNvGrpSpPr>
            <p:nvPr userDrawn="1"/>
          </p:nvGrpSpPr>
          <p:grpSpPr bwMode="auto">
            <a:xfrm rot="8606759">
              <a:off x="512" y="981"/>
              <a:ext cx="263" cy="213"/>
              <a:chOff x="3456" y="891"/>
              <a:chExt cx="398" cy="337"/>
            </a:xfrm>
          </p:grpSpPr>
          <p:sp>
            <p:nvSpPr>
              <p:cNvPr id="19" name="Oval 58"/>
              <p:cNvSpPr>
                <a:spLocks noChangeArrowheads="1"/>
              </p:cNvSpPr>
              <p:nvPr/>
            </p:nvSpPr>
            <p:spPr bwMode="gray">
              <a:xfrm>
                <a:off x="3638" y="1040"/>
                <a:ext cx="109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Oval 59"/>
              <p:cNvSpPr>
                <a:spLocks noChangeArrowheads="1"/>
              </p:cNvSpPr>
              <p:nvPr/>
            </p:nvSpPr>
            <p:spPr bwMode="gray">
              <a:xfrm>
                <a:off x="3764" y="1139"/>
                <a:ext cx="90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Oval 60"/>
              <p:cNvSpPr>
                <a:spLocks noChangeArrowheads="1"/>
              </p:cNvSpPr>
              <p:nvPr/>
            </p:nvSpPr>
            <p:spPr bwMode="gray">
              <a:xfrm>
                <a:off x="3456" y="891"/>
                <a:ext cx="182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" name="Group 61"/>
            <p:cNvGrpSpPr>
              <a:grpSpLocks/>
            </p:cNvGrpSpPr>
            <p:nvPr userDrawn="1"/>
          </p:nvGrpSpPr>
          <p:grpSpPr bwMode="auto">
            <a:xfrm rot="6279754">
              <a:off x="635" y="1281"/>
              <a:ext cx="264" cy="229"/>
              <a:chOff x="3443" y="888"/>
              <a:chExt cx="408" cy="345"/>
            </a:xfrm>
          </p:grpSpPr>
          <p:sp>
            <p:nvSpPr>
              <p:cNvPr id="16" name="Oval 62"/>
              <p:cNvSpPr>
                <a:spLocks noChangeArrowheads="1"/>
              </p:cNvSpPr>
              <p:nvPr/>
            </p:nvSpPr>
            <p:spPr bwMode="gray">
              <a:xfrm>
                <a:off x="3635" y="1033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" name="Oval 63"/>
              <p:cNvSpPr>
                <a:spLocks noChangeArrowheads="1"/>
              </p:cNvSpPr>
              <p:nvPr/>
            </p:nvSpPr>
            <p:spPr bwMode="gray">
              <a:xfrm>
                <a:off x="3759" y="1142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8" name="Oval 64"/>
              <p:cNvSpPr>
                <a:spLocks noChangeArrowheads="1"/>
              </p:cNvSpPr>
              <p:nvPr/>
            </p:nvSpPr>
            <p:spPr bwMode="gray">
              <a:xfrm>
                <a:off x="3443" y="88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40" name="Rectangle 65"/>
          <p:cNvSpPr>
            <a:spLocks noChangeArrowheads="1"/>
          </p:cNvSpPr>
          <p:nvPr/>
        </p:nvSpPr>
        <p:spPr bwMode="gray">
          <a:xfrm>
            <a:off x="457200" y="0"/>
            <a:ext cx="7620000" cy="304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431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gray">
          <a:xfrm>
            <a:off x="6664325" y="-7938"/>
            <a:ext cx="2098675" cy="3127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gray">
          <a:xfrm rot="10800000">
            <a:off x="2549525" y="6553200"/>
            <a:ext cx="6230938" cy="317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gray">
          <a:xfrm>
            <a:off x="8763000" y="-7938"/>
            <a:ext cx="381000" cy="31432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431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gray">
          <a:xfrm>
            <a:off x="457200" y="6554788"/>
            <a:ext cx="2098675" cy="3175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gray">
          <a:xfrm>
            <a:off x="0" y="6553200"/>
            <a:ext cx="457200" cy="3190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gray">
          <a:xfrm>
            <a:off x="0" y="0"/>
            <a:ext cx="4572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gray">
          <a:xfrm rot="5400000">
            <a:off x="-2213769" y="2510631"/>
            <a:ext cx="4876800" cy="4651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" name="Rectangle 74"/>
          <p:cNvSpPr>
            <a:spLocks noChangeArrowheads="1"/>
          </p:cNvSpPr>
          <p:nvPr/>
        </p:nvSpPr>
        <p:spPr bwMode="gray">
          <a:xfrm rot="5400000">
            <a:off x="-575469" y="5520531"/>
            <a:ext cx="1600200" cy="4651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9" name="Rectangle 75"/>
          <p:cNvSpPr>
            <a:spLocks noChangeArrowheads="1"/>
          </p:cNvSpPr>
          <p:nvPr/>
        </p:nvSpPr>
        <p:spPr bwMode="ltGray">
          <a:xfrm>
            <a:off x="8769350" y="6538913"/>
            <a:ext cx="374650" cy="327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gray">
          <a:xfrm rot="5400000">
            <a:off x="6557962" y="3967163"/>
            <a:ext cx="4791075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gray">
          <a:xfrm>
            <a:off x="8763000" y="1752600"/>
            <a:ext cx="381000" cy="15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2" name="Line 80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3" name="Line 8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" name="Line 8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 flipH="1">
            <a:off x="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7" name="Line 85"/>
          <p:cNvSpPr>
            <a:spLocks noChangeShapeType="1"/>
          </p:cNvSpPr>
          <p:nvPr/>
        </p:nvSpPr>
        <p:spPr bwMode="auto">
          <a:xfrm>
            <a:off x="8763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8763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9" name="Line 87"/>
          <p:cNvSpPr>
            <a:spLocks noChangeShapeType="1"/>
          </p:cNvSpPr>
          <p:nvPr/>
        </p:nvSpPr>
        <p:spPr bwMode="auto">
          <a:xfrm>
            <a:off x="2543175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" name="Line 88"/>
          <p:cNvSpPr>
            <a:spLocks noChangeShapeType="1"/>
          </p:cNvSpPr>
          <p:nvPr/>
        </p:nvSpPr>
        <p:spPr bwMode="auto">
          <a:xfrm flipV="1">
            <a:off x="6672263" y="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057400"/>
            <a:ext cx="5791200" cy="16986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zh-CN"/>
              <a:t>Click to edit Master </a:t>
            </a:r>
            <a:br>
              <a:rPr lang="en-US" altLang="zh-CN"/>
            </a:br>
            <a:r>
              <a:rPr lang="en-US" altLang="zh-CN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90975"/>
            <a:ext cx="5791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40F41-80C9-4DA4-BF4D-F9C1E57C96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122238"/>
            <a:ext cx="2005012" cy="6027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865813" cy="6027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0447D-E857-4119-9156-208E9E50CF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28725"/>
            <a:ext cx="8023225" cy="49212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6B202-552E-4E08-B4BB-FD18AB67F5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12C5C-C73A-4010-A543-514F6E608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5C7D3-F58E-40CF-8C5C-576BD1F2CB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28725"/>
            <a:ext cx="3935413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7413" y="1228725"/>
            <a:ext cx="3935412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C1F59-98D8-4CF6-A5B6-3BEEAB4A8D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42E4F-C2A8-4693-BD49-ED78589F99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8CF9C-2074-4BAE-94CB-28C49AE33D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83D06-78AB-4F3F-B355-C3EF02C6DD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EB413-81AA-42C3-9745-CAB0348A27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75636-37B4-4A71-B875-BB49B0DD05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69"/>
          <p:cNvSpPr>
            <a:spLocks noChangeArrowheads="1"/>
          </p:cNvSpPr>
          <p:nvPr/>
        </p:nvSpPr>
        <p:spPr bwMode="gray">
          <a:xfrm>
            <a:off x="457200" y="0"/>
            <a:ext cx="8477250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228725"/>
            <a:ext cx="8023225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248400"/>
            <a:ext cx="2895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E18A9729-9260-4A11-B11D-3896C83DC9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0" y="0"/>
            <a:ext cx="457200" cy="768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5105400"/>
            <a:ext cx="457200" cy="15446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gray">
          <a:xfrm>
            <a:off x="0" y="6656388"/>
            <a:ext cx="457200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457200" y="6650038"/>
            <a:ext cx="1304925" cy="2159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1752600" y="6650038"/>
            <a:ext cx="7391400" cy="2159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gray">
          <a:xfrm>
            <a:off x="8777288" y="6656388"/>
            <a:ext cx="366712" cy="209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gray">
          <a:xfrm>
            <a:off x="8769350" y="6019800"/>
            <a:ext cx="374650" cy="6429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gray">
          <a:xfrm>
            <a:off x="8770938" y="0"/>
            <a:ext cx="373062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122238"/>
            <a:ext cx="6705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grpSp>
        <p:nvGrpSpPr>
          <p:cNvPr id="1044" name="Group 104"/>
          <p:cNvGrpSpPr>
            <a:grpSpLocks/>
          </p:cNvGrpSpPr>
          <p:nvPr/>
        </p:nvGrpSpPr>
        <p:grpSpPr bwMode="auto">
          <a:xfrm>
            <a:off x="8002588" y="69850"/>
            <a:ext cx="657225" cy="636588"/>
            <a:chOff x="5041" y="44"/>
            <a:chExt cx="414" cy="401"/>
          </a:xfrm>
        </p:grpSpPr>
        <p:sp>
          <p:nvSpPr>
            <p:cNvPr id="1129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055" name="Group 106"/>
            <p:cNvGrpSpPr>
              <a:grpSpLocks/>
            </p:cNvGrpSpPr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131" name="Oval 107"/>
              <p:cNvSpPr>
                <a:spLocks noChangeArrowheads="1"/>
              </p:cNvSpPr>
              <p:nvPr userDrawn="1"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 userDrawn="1"/>
            </p:nvSpPr>
            <p:spPr bwMode="gray">
              <a:xfrm>
                <a:off x="3762" y="1122"/>
                <a:ext cx="90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gray">
              <a:xfrm>
                <a:off x="3427" y="874"/>
                <a:ext cx="180" cy="17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" name="Group 110"/>
            <p:cNvGrpSpPr>
              <a:grpSpLocks/>
            </p:cNvGrpSpPr>
            <p:nvPr userDrawn="1"/>
          </p:nvGrpSpPr>
          <p:grpSpPr bwMode="auto"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135" name="Oval 111"/>
              <p:cNvSpPr>
                <a:spLocks noChangeArrowheads="1"/>
              </p:cNvSpPr>
              <p:nvPr userDrawn="1"/>
            </p:nvSpPr>
            <p:spPr bwMode="gray">
              <a:xfrm>
                <a:off x="3630" y="997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6" name="Oval 112"/>
              <p:cNvSpPr>
                <a:spLocks noChangeArrowheads="1"/>
              </p:cNvSpPr>
              <p:nvPr userDrawn="1"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7" name="Oval 113"/>
              <p:cNvSpPr>
                <a:spLocks noChangeArrowheads="1"/>
              </p:cNvSpPr>
              <p:nvPr userDrawn="1"/>
            </p:nvSpPr>
            <p:spPr bwMode="gray">
              <a:xfrm>
                <a:off x="3446" y="857"/>
                <a:ext cx="17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7" name="Group 114"/>
            <p:cNvGrpSpPr>
              <a:grpSpLocks/>
            </p:cNvGrpSpPr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139" name="Oval 115"/>
              <p:cNvSpPr>
                <a:spLocks noChangeArrowheads="1"/>
              </p:cNvSpPr>
              <p:nvPr userDrawn="1"/>
            </p:nvSpPr>
            <p:spPr bwMode="gray">
              <a:xfrm>
                <a:off x="3656" y="1009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0" name="Oval 116"/>
              <p:cNvSpPr>
                <a:spLocks noChangeArrowheads="1"/>
              </p:cNvSpPr>
              <p:nvPr userDrawn="1"/>
            </p:nvSpPr>
            <p:spPr bwMode="gray">
              <a:xfrm>
                <a:off x="3768" y="1107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 userDrawn="1"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8" name="Group 118"/>
            <p:cNvGrpSpPr>
              <a:grpSpLocks/>
            </p:cNvGrpSpPr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1143" name="Oval 119"/>
              <p:cNvSpPr>
                <a:spLocks noChangeArrowheads="1"/>
              </p:cNvSpPr>
              <p:nvPr userDrawn="1"/>
            </p:nvSpPr>
            <p:spPr bwMode="gray">
              <a:xfrm>
                <a:off x="3621" y="1033"/>
                <a:ext cx="110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4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5" name="Oval 121"/>
              <p:cNvSpPr>
                <a:spLocks noChangeArrowheads="1"/>
              </p:cNvSpPr>
              <p:nvPr userDrawn="1"/>
            </p:nvSpPr>
            <p:spPr bwMode="gray">
              <a:xfrm>
                <a:off x="3434" y="889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9" name="Group 122"/>
            <p:cNvGrpSpPr>
              <a:grpSpLocks/>
            </p:cNvGrpSpPr>
            <p:nvPr userDrawn="1"/>
          </p:nvGrpSpPr>
          <p:grpSpPr bwMode="auto">
            <a:xfrm rot="-78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1147" name="Oval 123"/>
              <p:cNvSpPr>
                <a:spLocks noChangeArrowheads="1"/>
              </p:cNvSpPr>
              <p:nvPr userDrawn="1"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gray">
              <a:xfrm>
                <a:off x="3769" y="1116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9" name="Oval 125"/>
              <p:cNvSpPr>
                <a:spLocks noChangeArrowheads="1"/>
              </p:cNvSpPr>
              <p:nvPr userDrawn="1"/>
            </p:nvSpPr>
            <p:spPr bwMode="gray">
              <a:xfrm>
                <a:off x="3471" y="863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0" name="Group 126"/>
            <p:cNvGrpSpPr>
              <a:grpSpLocks/>
            </p:cNvGrpSpPr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1151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2" name="Oval 128"/>
              <p:cNvSpPr>
                <a:spLocks noChangeArrowheads="1"/>
              </p:cNvSpPr>
              <p:nvPr userDrawn="1"/>
            </p:nvSpPr>
            <p:spPr bwMode="gray">
              <a:xfrm>
                <a:off x="3748" y="1146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3" name="Oval 129"/>
              <p:cNvSpPr>
                <a:spLocks noChangeArrowheads="1"/>
              </p:cNvSpPr>
              <p:nvPr userDrawn="1"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1" name="Group 130"/>
            <p:cNvGrpSpPr>
              <a:grpSpLocks/>
            </p:cNvGrpSpPr>
            <p:nvPr userDrawn="1"/>
          </p:nvGrpSpPr>
          <p:grpSpPr bwMode="auto"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155" name="Oval 131"/>
              <p:cNvSpPr>
                <a:spLocks noChangeArrowheads="1"/>
              </p:cNvSpPr>
              <p:nvPr userDrawn="1"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6" name="Oval 132"/>
              <p:cNvSpPr>
                <a:spLocks noChangeArrowheads="1"/>
              </p:cNvSpPr>
              <p:nvPr userDrawn="1"/>
            </p:nvSpPr>
            <p:spPr bwMode="gray">
              <a:xfrm>
                <a:off x="3744" y="1131"/>
                <a:ext cx="91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7" name="Oval 133"/>
              <p:cNvSpPr>
                <a:spLocks noChangeArrowheads="1"/>
              </p:cNvSpPr>
              <p:nvPr userDrawn="1"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2" name="Group 134"/>
            <p:cNvGrpSpPr>
              <a:grpSpLocks/>
            </p:cNvGrpSpPr>
            <p:nvPr userDrawn="1"/>
          </p:nvGrpSpPr>
          <p:grpSpPr bwMode="auto"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159" name="Oval 135"/>
              <p:cNvSpPr>
                <a:spLocks noChangeArrowheads="1"/>
              </p:cNvSpPr>
              <p:nvPr userDrawn="1"/>
            </p:nvSpPr>
            <p:spPr bwMode="gray">
              <a:xfrm>
                <a:off x="3639" y="1066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0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1" name="Oval 137"/>
              <p:cNvSpPr>
                <a:spLocks noChangeArrowheads="1"/>
              </p:cNvSpPr>
              <p:nvPr userDrawn="1"/>
            </p:nvSpPr>
            <p:spPr bwMode="gray">
              <a:xfrm>
                <a:off x="3444" y="901"/>
                <a:ext cx="187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1162" name="Rectangle 13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5" name="Line 15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6" name="Line 152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7" name="Line 153"/>
          <p:cNvSpPr>
            <a:spLocks noChangeShapeType="1"/>
          </p:cNvSpPr>
          <p:nvPr/>
        </p:nvSpPr>
        <p:spPr bwMode="auto">
          <a:xfrm>
            <a:off x="0" y="66484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8" name="Line 154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9" name="Line 15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1" name="Line 157"/>
          <p:cNvSpPr>
            <a:spLocks noChangeShapeType="1"/>
          </p:cNvSpPr>
          <p:nvPr/>
        </p:nvSpPr>
        <p:spPr bwMode="auto">
          <a:xfrm flipH="1">
            <a:off x="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2" name="Line 158"/>
          <p:cNvSpPr>
            <a:spLocks noChangeShapeType="1"/>
          </p:cNvSpPr>
          <p:nvPr/>
        </p:nvSpPr>
        <p:spPr bwMode="auto">
          <a:xfrm>
            <a:off x="1752600" y="664845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3" name="Line 159"/>
          <p:cNvSpPr>
            <a:spLocks noChangeShapeType="1"/>
          </p:cNvSpPr>
          <p:nvPr/>
        </p:nvSpPr>
        <p:spPr bwMode="auto">
          <a:xfrm>
            <a:off x="87630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gif"/><Relationship Id="rId3" Type="http://schemas.openxmlformats.org/officeDocument/2006/relationships/oleObject" Target="../embeddings/oleObject3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6200" y="57912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286000"/>
            <a:ext cx="6553200" cy="2133600"/>
          </a:xfrm>
        </p:spPr>
        <p:txBody>
          <a:bodyPr/>
          <a:lstStyle/>
          <a:p>
            <a:pPr eaLnBrk="1" hangingPunct="1"/>
            <a:r>
              <a:rPr lang="en-US" altLang="zh-CN" sz="4000" i="0" dirty="0">
                <a:ea typeface="宋体" pitchFamily="2" charset="-122"/>
                <a:cs typeface="Times New Roman" pitchFamily="18" charset="0"/>
              </a:rPr>
              <a:t>Clustering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5464314"/>
            <a:ext cx="6064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Lecturer: Dr. Bo Yuan  </a:t>
            </a:r>
          </a:p>
          <a:p>
            <a:pPr algn="ctr"/>
            <a:endParaRPr lang="en-US" altLang="zh-CN" sz="2000" dirty="0"/>
          </a:p>
          <a:p>
            <a:pPr algn="ctr"/>
            <a:r>
              <a:rPr lang="en-US" altLang="zh-CN" sz="2000" dirty="0"/>
              <a:t> E-mail: yuanb@sz.tsinghua.edu.cn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Requirements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47910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Scalability</a:t>
            </a:r>
          </a:p>
          <a:p>
            <a:endParaRPr lang="en-US" dirty="0"/>
          </a:p>
          <a:p>
            <a:r>
              <a:rPr lang="en-US" dirty="0"/>
              <a:t>Ability to deal with different types of attributes</a:t>
            </a:r>
          </a:p>
          <a:p>
            <a:endParaRPr lang="en-US" dirty="0"/>
          </a:p>
          <a:p>
            <a:r>
              <a:rPr lang="en-US" dirty="0"/>
              <a:t>Ability to discover clusters with </a:t>
            </a:r>
            <a:r>
              <a:rPr lang="en-US" dirty="0">
                <a:solidFill>
                  <a:srgbClr val="FF0000"/>
                </a:solidFill>
              </a:rPr>
              <a:t>arbitrary shape</a:t>
            </a:r>
          </a:p>
          <a:p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Minimum requirements for domain knowledge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r>
              <a:rPr lang="en-US" dirty="0"/>
              <a:t>Ability to deal with </a:t>
            </a:r>
            <a:r>
              <a:rPr lang="en-US" dirty="0">
                <a:solidFill>
                  <a:srgbClr val="FF0000"/>
                </a:solidFill>
              </a:rPr>
              <a:t>noise and outliers</a:t>
            </a:r>
          </a:p>
          <a:p>
            <a:endParaRPr lang="en-US" dirty="0"/>
          </a:p>
          <a:p>
            <a:r>
              <a:rPr lang="en-US" dirty="0"/>
              <a:t>Insensitivity to order of input records</a:t>
            </a:r>
          </a:p>
          <a:p>
            <a:endParaRPr lang="en-US" dirty="0"/>
          </a:p>
          <a:p>
            <a:r>
              <a:rPr lang="en-US" dirty="0"/>
              <a:t>Incorporation of user-defined constraints</a:t>
            </a:r>
          </a:p>
          <a:p>
            <a:endParaRPr lang="en-US" dirty="0"/>
          </a:p>
          <a:p>
            <a:r>
              <a:rPr lang="en-US" dirty="0"/>
              <a:t>Interpretability and usability</a:t>
            </a:r>
          </a:p>
          <a:p>
            <a:endParaRPr lang="en-AU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762000"/>
            <a:ext cx="4061644" cy="324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Practical Considerations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286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4038600" cy="322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72" y="3581400"/>
            <a:ext cx="4041228" cy="3225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椭圆 4"/>
          <p:cNvSpPr/>
          <p:nvPr/>
        </p:nvSpPr>
        <p:spPr>
          <a:xfrm rot="18904380">
            <a:off x="5058729" y="2846512"/>
            <a:ext cx="457200" cy="9200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2526227">
            <a:off x="5144386" y="1179343"/>
            <a:ext cx="457200" cy="906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8904380">
            <a:off x="3408587" y="5666581"/>
            <a:ext cx="498317" cy="10106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3603918">
            <a:off x="1349750" y="5608507"/>
            <a:ext cx="505310" cy="10220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18538" y="4824876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Scaling matters! 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6705600" y="3886200"/>
            <a:ext cx="330213" cy="398197"/>
          </a:xfrm>
          <a:prstGeom prst="straightConnector1">
            <a:avLst/>
          </a:prstGeom>
          <a:noFill/>
          <a:ln w="38100" cap="flat" cmpd="sng" algn="ctr">
            <a:solidFill>
              <a:srgbClr val="800080">
                <a:lumMod val="60000"/>
                <a:lumOff val="4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3" name="直接箭头连接符 22"/>
          <p:cNvCxnSpPr/>
          <p:nvPr/>
        </p:nvCxnSpPr>
        <p:spPr>
          <a:xfrm flipV="1">
            <a:off x="596893" y="5322694"/>
            <a:ext cx="330213" cy="398197"/>
          </a:xfrm>
          <a:prstGeom prst="straightConnector1">
            <a:avLst/>
          </a:prstGeom>
          <a:noFill/>
          <a:ln w="38100" cap="flat" cmpd="sng" algn="ctr">
            <a:solidFill>
              <a:srgbClr val="800080">
                <a:lumMod val="60000"/>
                <a:lumOff val="4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4969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Normalization or Not?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914400" y="2437606"/>
            <a:ext cx="35052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 flipH="1" flipV="1">
            <a:off x="1409700" y="2323306"/>
            <a:ext cx="22098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733800" y="1904206"/>
            <a:ext cx="108000" cy="108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810000" y="2209006"/>
            <a:ext cx="108000" cy="108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962400" y="2056606"/>
            <a:ext cx="108000" cy="108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810000" y="2590006"/>
            <a:ext cx="108000" cy="108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962400" y="2513806"/>
            <a:ext cx="108000" cy="108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114800" y="2209006"/>
            <a:ext cx="108000" cy="108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886200" y="2742406"/>
            <a:ext cx="108000" cy="108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219200" y="25138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219200" y="21328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447800" y="19804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066800" y="23614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371600" y="25138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295400" y="22852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143000" y="2818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953000" y="3657600"/>
            <a:ext cx="3505200" cy="2209800"/>
            <a:chOff x="4953000" y="3886200"/>
            <a:chExt cx="3505200" cy="220980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4953000" y="5104606"/>
              <a:ext cx="35052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5448300" y="4990306"/>
              <a:ext cx="22098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6324600" y="518160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324600" y="480060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6477000" y="464820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6172200" y="502920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6477000" y="518160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6400800" y="495300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6248400" y="548640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6553200" y="4572000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629400" y="4876800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705600" y="4724400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6629400" y="5257800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6705600" y="5181600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858000" y="4876800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6629400" y="5410200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右箭头 38"/>
          <p:cNvSpPr/>
          <p:nvPr/>
        </p:nvSpPr>
        <p:spPr>
          <a:xfrm rot="2307420">
            <a:off x="4209039" y="3624597"/>
            <a:ext cx="1219200" cy="381000"/>
          </a:xfrm>
          <a:prstGeom prst="rightArrow">
            <a:avLst/>
          </a:prstGeom>
          <a:solidFill>
            <a:srgbClr val="7030A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2210" name="Picture 2" descr="C:\Documents and Settings\user\Local Settings\Temporary Internet Files\Content.IE5\XKM4MLTZ\MCj0383550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4400" y="4546158"/>
            <a:ext cx="762000" cy="1678004"/>
          </a:xfrm>
          <a:prstGeom prst="rect">
            <a:avLst/>
          </a:prstGeom>
          <a:noFill/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CFA9C79-BB39-4083-BC4A-4BB9B61F9C57}"/>
              </a:ext>
            </a:extLst>
          </p:cNvPr>
          <p:cNvSpPr/>
          <p:nvPr/>
        </p:nvSpPr>
        <p:spPr>
          <a:xfrm>
            <a:off x="4742041" y="323004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dirty="0"/>
              <a:t>Normalization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42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Evaluation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33600" y="1447800"/>
          <a:ext cx="4495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2247840" imgH="457200" progId="Equation.KSEE3">
                  <p:embed/>
                </p:oleObj>
              </mc:Choice>
              <mc:Fallback>
                <p:oleObj name="Equation" r:id="rId3" imgW="2247840" imgH="457200" progId="Equation.KSEE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447800"/>
                        <a:ext cx="4495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966450" y="3200399"/>
            <a:ext cx="1814881" cy="1403400"/>
            <a:chOff x="1966450" y="3200399"/>
            <a:chExt cx="1814881" cy="1403400"/>
          </a:xfrm>
        </p:grpSpPr>
        <p:sp>
          <p:nvSpPr>
            <p:cNvPr id="6" name="椭圆 5"/>
            <p:cNvSpPr/>
            <p:nvPr/>
          </p:nvSpPr>
          <p:spPr>
            <a:xfrm>
              <a:off x="2347450" y="4267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195050" y="4495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347450" y="44195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118850" y="41909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652250" y="39623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499850" y="39623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347450" y="3886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728450" y="3886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576050" y="3733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271250" y="4114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499850" y="4114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966450" y="44195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804650" y="3733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728450" y="4114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033250" y="3505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576050" y="4267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185650" y="35813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804650" y="35813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880850" y="36575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520931" y="32003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505199" y="33527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033250" y="3733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2195050" y="4267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957050" y="3505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109450" y="36575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042650" y="4495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118850" y="43433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673331" y="33527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414250" y="32003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624050" y="3200399"/>
            <a:ext cx="1814881" cy="1403400"/>
            <a:chOff x="5624050" y="3200399"/>
            <a:chExt cx="1814881" cy="1403400"/>
          </a:xfrm>
        </p:grpSpPr>
        <p:sp>
          <p:nvSpPr>
            <p:cNvPr id="41" name="椭圆 40"/>
            <p:cNvSpPr/>
            <p:nvPr/>
          </p:nvSpPr>
          <p:spPr>
            <a:xfrm>
              <a:off x="6005050" y="4267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852650" y="4495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6005050" y="44195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776450" y="41909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309850" y="39623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157450" y="39623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6005050" y="3886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386050" y="3886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6233650" y="3733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928850" y="4114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157450" y="4114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5624050" y="44195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6462250" y="37337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6386050" y="4114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6690850" y="35051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233650" y="4267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843250" y="35813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6462250" y="35813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6538450" y="36575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7178531" y="32003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7148050" y="33527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6690850" y="37337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5852650" y="4267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6614650" y="35051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6767050" y="36575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700250" y="4495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776450" y="43433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7330931" y="33527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7071850" y="32003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481051" y="36576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>
                <a:solidFill>
                  <a:schemeClr val="tx2"/>
                </a:solidFill>
              </a:rPr>
              <a:t>VS.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76" name="Picture 2" descr="C:\Documents and Settings\user\Local Settings\Temporary Internet Files\Content.IE5\XKM4MLTZ\MCj0383550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1331" y="4603799"/>
            <a:ext cx="762000" cy="16780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Evaluation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224258" name="Picture 2"/>
          <p:cNvPicPr>
            <a:picLocks noChangeAspect="1" noChangeArrowheads="1"/>
          </p:cNvPicPr>
          <p:nvPr/>
        </p:nvPicPr>
        <p:blipFill>
          <a:blip r:embed="rId2"/>
          <a:srcRect l="2674" r="1060"/>
          <a:stretch>
            <a:fillRect/>
          </a:stretch>
        </p:blipFill>
        <p:spPr bwMode="auto">
          <a:xfrm>
            <a:off x="533400" y="13716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Silhouette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581275"/>
          </a:xfrm>
        </p:spPr>
        <p:txBody>
          <a:bodyPr>
            <a:normAutofit/>
          </a:bodyPr>
          <a:lstStyle/>
          <a:p>
            <a:pPr algn="just"/>
            <a:r>
              <a:rPr lang="en-AU" altLang="zh-CN" sz="1600" dirty="0"/>
              <a:t>A method of interpretation and validation of clusters of data.</a:t>
            </a:r>
          </a:p>
          <a:p>
            <a:pPr algn="just"/>
            <a:endParaRPr lang="en-AU" altLang="zh-CN" sz="1600" dirty="0"/>
          </a:p>
          <a:p>
            <a:pPr algn="just">
              <a:lnSpc>
                <a:spcPct val="120000"/>
              </a:lnSpc>
            </a:pPr>
            <a:r>
              <a:rPr lang="en-AU" altLang="zh-CN" sz="1600" dirty="0"/>
              <a:t>A succinct graphical representation of how well each data point lies within its cluster compared to other clusters.</a:t>
            </a:r>
          </a:p>
          <a:p>
            <a:pPr algn="just"/>
            <a:endParaRPr lang="en-AU" altLang="zh-CN" sz="1600" dirty="0"/>
          </a:p>
          <a:p>
            <a:pPr algn="just"/>
            <a:r>
              <a:rPr lang="en-AU" altLang="zh-CN" sz="1600" dirty="0"/>
              <a:t>a(</a:t>
            </a:r>
            <a:r>
              <a:rPr lang="en-AU" altLang="zh-CN" sz="1600" i="1" dirty="0" err="1"/>
              <a:t>i</a:t>
            </a:r>
            <a:r>
              <a:rPr lang="en-AU" altLang="zh-CN" sz="1600" dirty="0"/>
              <a:t>): average dissimilarity of </a:t>
            </a:r>
            <a:r>
              <a:rPr lang="en-AU" altLang="zh-CN" sz="1600" i="1" dirty="0" err="1"/>
              <a:t>i</a:t>
            </a:r>
            <a:r>
              <a:rPr lang="en-AU" altLang="zh-CN" sz="1600" dirty="0"/>
              <a:t> with all other points in the same cluster</a:t>
            </a:r>
          </a:p>
          <a:p>
            <a:pPr algn="just"/>
            <a:endParaRPr lang="en-AU" altLang="zh-CN" sz="1600" dirty="0"/>
          </a:p>
          <a:p>
            <a:pPr algn="just"/>
            <a:r>
              <a:rPr lang="en-AU" altLang="zh-CN" sz="1600" dirty="0"/>
              <a:t>b(</a:t>
            </a:r>
            <a:r>
              <a:rPr lang="en-AU" altLang="zh-CN" sz="1600" i="1" dirty="0" err="1"/>
              <a:t>i</a:t>
            </a:r>
            <a:r>
              <a:rPr lang="en-AU" altLang="zh-CN" sz="1600" dirty="0"/>
              <a:t>): the lowest average dissimilarity of </a:t>
            </a:r>
            <a:r>
              <a:rPr lang="en-AU" altLang="zh-CN" sz="1600" i="1" dirty="0" err="1"/>
              <a:t>i</a:t>
            </a:r>
            <a:r>
              <a:rPr lang="en-AU" altLang="zh-CN" sz="1600" dirty="0"/>
              <a:t> to other clusters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1438"/>
              </p:ext>
            </p:extLst>
          </p:nvPr>
        </p:nvGraphicFramePr>
        <p:xfrm>
          <a:off x="2743200" y="4191000"/>
          <a:ext cx="318192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1346040" imgH="419040" progId="Equation.KSEE3">
                  <p:embed/>
                </p:oleObj>
              </mc:Choice>
              <mc:Fallback>
                <p:oleObj name="Equation" r:id="rId3" imgW="1346040" imgH="419040" progId="Equation.KSEE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191000"/>
                        <a:ext cx="3181927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Silhouette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249859" name="Picture 3"/>
          <p:cNvPicPr>
            <a:picLocks noChangeAspect="1" noChangeArrowheads="1"/>
          </p:cNvPicPr>
          <p:nvPr/>
        </p:nvPicPr>
        <p:blipFill>
          <a:blip r:embed="rId2"/>
          <a:srcRect l="8333" t="4167" r="6250" b="5556"/>
          <a:stretch>
            <a:fillRect/>
          </a:stretch>
        </p:blipFill>
        <p:spPr bwMode="auto">
          <a:xfrm>
            <a:off x="457200" y="1783266"/>
            <a:ext cx="4191000" cy="3322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9858" name="Picture 2"/>
          <p:cNvPicPr>
            <a:picLocks noChangeAspect="1" noChangeArrowheads="1"/>
          </p:cNvPicPr>
          <p:nvPr/>
        </p:nvPicPr>
        <p:blipFill>
          <a:blip r:embed="rId3"/>
          <a:srcRect l="7979" t="4255" r="7447"/>
          <a:stretch>
            <a:fillRect/>
          </a:stretch>
        </p:blipFill>
        <p:spPr bwMode="auto">
          <a:xfrm>
            <a:off x="4724400" y="1828800"/>
            <a:ext cx="4038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下箭头 2"/>
          <p:cNvSpPr/>
          <p:nvPr/>
        </p:nvSpPr>
        <p:spPr>
          <a:xfrm rot="3428741">
            <a:off x="4317830" y="2333641"/>
            <a:ext cx="266888" cy="1622067"/>
          </a:xfrm>
          <a:prstGeom prst="downArrow">
            <a:avLst/>
          </a:prstGeom>
          <a:solidFill>
            <a:srgbClr val="FF33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2121155">
            <a:off x="2014320" y="2619105"/>
            <a:ext cx="1563969" cy="685800"/>
          </a:xfrm>
          <a:prstGeom prst="ellipse">
            <a:avLst/>
          </a:prstGeom>
          <a:noFill/>
          <a:ln>
            <a:solidFill>
              <a:srgbClr val="FF33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K-Means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226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1381125"/>
            <a:ext cx="42862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K-Means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227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9350" y="1409700"/>
            <a:ext cx="43053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5050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AU" altLang="zh-CN" dirty="0"/>
              <a:t>Partitioning Methods</a:t>
            </a:r>
          </a:p>
          <a:p>
            <a:pPr lvl="1">
              <a:lnSpc>
                <a:spcPct val="120000"/>
              </a:lnSpc>
            </a:pPr>
            <a:r>
              <a:rPr lang="en-AU" altLang="zh-CN" dirty="0"/>
              <a:t>K-Means</a:t>
            </a:r>
          </a:p>
          <a:p>
            <a:pPr lvl="1">
              <a:lnSpc>
                <a:spcPct val="120000"/>
              </a:lnSpc>
            </a:pPr>
            <a:r>
              <a:rPr lang="en-AU" altLang="zh-CN" dirty="0"/>
              <a:t>Sequential Leader</a:t>
            </a:r>
          </a:p>
          <a:p>
            <a:pPr lvl="1">
              <a:lnSpc>
                <a:spcPct val="120000"/>
              </a:lnSpc>
            </a:pPr>
            <a:r>
              <a:rPr lang="en-AU" altLang="zh-CN" dirty="0"/>
              <a:t>Model Based Methods</a:t>
            </a:r>
          </a:p>
          <a:p>
            <a:pPr lvl="1">
              <a:lnSpc>
                <a:spcPct val="120000"/>
              </a:lnSpc>
            </a:pPr>
            <a:r>
              <a:rPr lang="en-AU" altLang="zh-CN" dirty="0"/>
              <a:t>Density Based Methods</a:t>
            </a:r>
          </a:p>
          <a:p>
            <a:endParaRPr lang="en-AU" altLang="zh-CN" dirty="0"/>
          </a:p>
          <a:p>
            <a:r>
              <a:rPr lang="en-AU" altLang="zh-CN" dirty="0"/>
              <a:t>Hierarchical Methods</a:t>
            </a:r>
          </a:p>
          <a:p>
            <a:endParaRPr lang="en-AU" altLang="zh-CN" dirty="0"/>
          </a:p>
          <a:p>
            <a:endParaRPr lang="en-AU" altLang="zh-CN" dirty="0"/>
          </a:p>
          <a:p>
            <a:endParaRPr lang="en-AU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183298" name="Picture 2" descr="http://z.about.com/d/animatedtv/1/0/F/U/simpFamily_Vertical2f_7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3848986"/>
            <a:ext cx="1512671" cy="2323214"/>
          </a:xfrm>
          <a:prstGeom prst="rect">
            <a:avLst/>
          </a:prstGeom>
          <a:noFill/>
        </p:spPr>
      </p:pic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132" y="4282041"/>
            <a:ext cx="25241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7" r="16027"/>
          <a:stretch/>
        </p:blipFill>
        <p:spPr bwMode="auto">
          <a:xfrm>
            <a:off x="839972" y="4343400"/>
            <a:ext cx="176500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022E-16 L -0.08802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K-Means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228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9350" y="1390650"/>
            <a:ext cx="43053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K-Means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77200" cy="4921250"/>
          </a:xfrm>
        </p:spPr>
        <p:txBody>
          <a:bodyPr>
            <a:normAutofit fontScale="62500" lnSpcReduction="20000"/>
          </a:bodyPr>
          <a:lstStyle/>
          <a:p>
            <a:r>
              <a:rPr lang="en-AU" altLang="zh-CN" dirty="0"/>
              <a:t>Determine the value of K.</a:t>
            </a:r>
          </a:p>
          <a:p>
            <a:endParaRPr lang="en-AU" altLang="zh-CN" dirty="0"/>
          </a:p>
          <a:p>
            <a:r>
              <a:rPr lang="en-AU" altLang="zh-CN" dirty="0"/>
              <a:t>Choose K cluster centres randomly.</a:t>
            </a:r>
          </a:p>
          <a:p>
            <a:endParaRPr lang="en-AU" altLang="zh-CN" dirty="0"/>
          </a:p>
          <a:p>
            <a:pPr algn="just"/>
            <a:r>
              <a:rPr lang="en-AU" altLang="zh-CN" dirty="0"/>
              <a:t>Each data point is assigned to its closest centroid.</a:t>
            </a:r>
          </a:p>
          <a:p>
            <a:endParaRPr lang="en-AU" altLang="zh-CN" dirty="0"/>
          </a:p>
          <a:p>
            <a:r>
              <a:rPr lang="en-AU" altLang="zh-CN" dirty="0"/>
              <a:t>Use the mean of each cluster to update each centroid.</a:t>
            </a:r>
          </a:p>
          <a:p>
            <a:endParaRPr lang="en-AU" altLang="zh-CN" dirty="0"/>
          </a:p>
          <a:p>
            <a:r>
              <a:rPr lang="en-AU" altLang="zh-CN" dirty="0"/>
              <a:t>Repeat until no more new assignment.</a:t>
            </a:r>
          </a:p>
          <a:p>
            <a:endParaRPr lang="en-AU" altLang="zh-CN" dirty="0"/>
          </a:p>
          <a:p>
            <a:r>
              <a:rPr lang="en-AU" altLang="zh-CN" dirty="0"/>
              <a:t>Return the K centroids.</a:t>
            </a:r>
          </a:p>
          <a:p>
            <a:endParaRPr lang="en-AU" altLang="zh-CN" dirty="0"/>
          </a:p>
          <a:p>
            <a:pPr algn="just">
              <a:lnSpc>
                <a:spcPct val="120000"/>
              </a:lnSpc>
            </a:pPr>
            <a:r>
              <a:rPr lang="en-AU" dirty="0"/>
              <a:t>Reference</a:t>
            </a:r>
            <a:endParaRPr lang="en-US" dirty="0"/>
          </a:p>
          <a:p>
            <a:pPr lvl="1" algn="just">
              <a:lnSpc>
                <a:spcPct val="120000"/>
              </a:lnSpc>
            </a:pPr>
            <a:r>
              <a:rPr lang="en-US" sz="2600" dirty="0"/>
              <a:t>J. </a:t>
            </a:r>
            <a:r>
              <a:rPr lang="en-US" sz="2600" dirty="0" err="1"/>
              <a:t>MacQueen</a:t>
            </a:r>
            <a:r>
              <a:rPr lang="en-US" sz="2600" dirty="0"/>
              <a:t> (1967): "Some Methods for Classification and Analysis of Multivariate Observations</a:t>
            </a:r>
            <a:r>
              <a:rPr lang="en-US" altLang="zh-CN" sz="2600" dirty="0"/>
              <a:t>"</a:t>
            </a:r>
            <a:r>
              <a:rPr lang="en-US" sz="2600" dirty="0"/>
              <a:t>, </a:t>
            </a:r>
            <a:r>
              <a:rPr lang="en-US" sz="2600" i="1" dirty="0"/>
              <a:t>Proceedings of the 5th Berkeley Symposium on Mathematical Statistics and Probability</a:t>
            </a:r>
            <a:r>
              <a:rPr lang="en-US" sz="2600" dirty="0"/>
              <a:t>, vol.1, pp. 281-297.</a:t>
            </a:r>
            <a:endParaRPr lang="zh-CN" alt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左中括号 4"/>
          <p:cNvSpPr/>
          <p:nvPr/>
        </p:nvSpPr>
        <p:spPr>
          <a:xfrm rot="10800000">
            <a:off x="7498081" y="2438400"/>
            <a:ext cx="350519" cy="1143000"/>
          </a:xfrm>
          <a:prstGeom prst="leftBracket">
            <a:avLst/>
          </a:prstGeom>
          <a:ln w="285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Comments on K-Means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09587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AU" altLang="zh-CN" dirty="0"/>
              <a:t>Pros</a:t>
            </a:r>
          </a:p>
          <a:p>
            <a:pPr lvl="1">
              <a:lnSpc>
                <a:spcPct val="120000"/>
              </a:lnSpc>
            </a:pPr>
            <a:r>
              <a:rPr lang="en-AU" altLang="zh-CN" dirty="0"/>
              <a:t>Simple and works well for regular disjoint clusters.</a:t>
            </a:r>
          </a:p>
          <a:p>
            <a:pPr lvl="1">
              <a:lnSpc>
                <a:spcPct val="120000"/>
              </a:lnSpc>
            </a:pPr>
            <a:r>
              <a:rPr lang="en-AU" altLang="zh-CN" dirty="0"/>
              <a:t>Converges relatively fast.</a:t>
            </a:r>
          </a:p>
          <a:p>
            <a:pPr lvl="1">
              <a:lnSpc>
                <a:spcPct val="120000"/>
              </a:lnSpc>
            </a:pPr>
            <a:r>
              <a:rPr lang="en-AU" altLang="zh-CN" dirty="0"/>
              <a:t>Relatively efficient and scalable </a:t>
            </a:r>
            <a:r>
              <a:rPr lang="en-AU" altLang="zh-CN" i="1" dirty="0"/>
              <a:t>O</a:t>
            </a:r>
            <a:r>
              <a:rPr lang="en-AU" altLang="zh-CN" dirty="0"/>
              <a:t>(</a:t>
            </a:r>
            <a:r>
              <a:rPr lang="en-AU" altLang="zh-CN" i="1" dirty="0" err="1"/>
              <a:t>t</a:t>
            </a:r>
            <a:r>
              <a:rPr lang="en-AU" altLang="zh-CN" dirty="0" err="1">
                <a:latin typeface="Times New Roman"/>
                <a:cs typeface="Times New Roman"/>
              </a:rPr>
              <a:t>·</a:t>
            </a:r>
            <a:r>
              <a:rPr lang="en-AU" altLang="zh-CN" i="1" dirty="0" err="1"/>
              <a:t>k</a:t>
            </a:r>
            <a:r>
              <a:rPr lang="en-AU" altLang="zh-CN" dirty="0" err="1">
                <a:latin typeface="Times New Roman"/>
                <a:cs typeface="Times New Roman"/>
              </a:rPr>
              <a:t>·</a:t>
            </a:r>
            <a:r>
              <a:rPr lang="en-AU" altLang="zh-CN" i="1" dirty="0" err="1"/>
              <a:t>n</a:t>
            </a:r>
            <a:r>
              <a:rPr lang="en-AU" altLang="zh-CN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AU" altLang="zh-CN" sz="2600" i="1" dirty="0">
                <a:solidFill>
                  <a:srgbClr val="FF0000"/>
                </a:solidFill>
              </a:rPr>
              <a:t>t</a:t>
            </a:r>
            <a:r>
              <a:rPr lang="en-AU" altLang="zh-CN" sz="2600" dirty="0"/>
              <a:t>: iteration; </a:t>
            </a:r>
            <a:r>
              <a:rPr lang="en-AU" altLang="zh-CN" sz="2600" i="1" dirty="0">
                <a:solidFill>
                  <a:srgbClr val="FF0000"/>
                </a:solidFill>
              </a:rPr>
              <a:t>k</a:t>
            </a:r>
            <a:r>
              <a:rPr lang="en-AU" altLang="zh-CN" sz="2600" dirty="0"/>
              <a:t>: number of centroids; </a:t>
            </a:r>
            <a:r>
              <a:rPr lang="en-AU" altLang="zh-CN" sz="2600" i="1" dirty="0">
                <a:solidFill>
                  <a:srgbClr val="FF0000"/>
                </a:solidFill>
              </a:rPr>
              <a:t>n</a:t>
            </a:r>
            <a:r>
              <a:rPr lang="en-AU" altLang="zh-CN" sz="2600" dirty="0"/>
              <a:t>: number of data points</a:t>
            </a:r>
          </a:p>
          <a:p>
            <a:endParaRPr lang="en-AU" altLang="zh-CN" dirty="0"/>
          </a:p>
          <a:p>
            <a:pPr>
              <a:lnSpc>
                <a:spcPct val="120000"/>
              </a:lnSpc>
            </a:pPr>
            <a:r>
              <a:rPr lang="en-AU" altLang="zh-CN" dirty="0"/>
              <a:t>Cons</a:t>
            </a:r>
          </a:p>
          <a:p>
            <a:pPr lvl="1">
              <a:lnSpc>
                <a:spcPct val="120000"/>
              </a:lnSpc>
            </a:pPr>
            <a:r>
              <a:rPr lang="en-AU" altLang="zh-CN" dirty="0"/>
              <a:t>Need to specify the value of K in advance.</a:t>
            </a:r>
          </a:p>
          <a:p>
            <a:pPr lvl="2">
              <a:lnSpc>
                <a:spcPct val="120000"/>
              </a:lnSpc>
            </a:pPr>
            <a:r>
              <a:rPr lang="en-AU" altLang="zh-CN" sz="2600" dirty="0"/>
              <a:t>Difficult and domain knowledge may help.</a:t>
            </a:r>
          </a:p>
          <a:p>
            <a:pPr lvl="1">
              <a:lnSpc>
                <a:spcPct val="120000"/>
              </a:lnSpc>
            </a:pPr>
            <a:r>
              <a:rPr lang="en-AU" altLang="zh-CN" dirty="0"/>
              <a:t>May converge to local optima.</a:t>
            </a:r>
          </a:p>
          <a:p>
            <a:pPr lvl="2">
              <a:lnSpc>
                <a:spcPct val="120000"/>
              </a:lnSpc>
            </a:pPr>
            <a:r>
              <a:rPr lang="en-AU" altLang="zh-CN" sz="2600" dirty="0"/>
              <a:t>In practice, try different initial centroids.</a:t>
            </a:r>
          </a:p>
          <a:p>
            <a:pPr lvl="1">
              <a:lnSpc>
                <a:spcPct val="120000"/>
              </a:lnSpc>
            </a:pPr>
            <a:r>
              <a:rPr lang="en-AU" altLang="zh-CN" dirty="0"/>
              <a:t>May be sensitive to noisy data and outliers.</a:t>
            </a:r>
          </a:p>
          <a:p>
            <a:pPr lvl="2">
              <a:lnSpc>
                <a:spcPct val="120000"/>
              </a:lnSpc>
            </a:pPr>
            <a:r>
              <a:rPr lang="en-AU" altLang="zh-CN" sz="2600" dirty="0"/>
              <a:t>Mean of data points …</a:t>
            </a:r>
          </a:p>
          <a:p>
            <a:pPr lvl="1">
              <a:lnSpc>
                <a:spcPct val="120000"/>
              </a:lnSpc>
            </a:pPr>
            <a:r>
              <a:rPr lang="en-AU" altLang="zh-CN" dirty="0"/>
              <a:t>Not suitable for clusters of </a:t>
            </a:r>
          </a:p>
          <a:p>
            <a:pPr lvl="2">
              <a:lnSpc>
                <a:spcPct val="120000"/>
              </a:lnSpc>
            </a:pPr>
            <a:r>
              <a:rPr lang="en-AU" altLang="zh-CN" sz="2600" dirty="0"/>
              <a:t>Non-convex shapes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1558" y="4191000"/>
            <a:ext cx="2143734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934200" cy="563562"/>
          </a:xfrm>
        </p:spPr>
        <p:txBody>
          <a:bodyPr/>
          <a:lstStyle/>
          <a:p>
            <a:r>
              <a:rPr lang="en-AU" altLang="zh-CN" dirty="0"/>
              <a:t>The Influence of Initial Centroids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229378" name="Picture 2"/>
          <p:cNvPicPr>
            <a:picLocks noChangeAspect="1" noChangeArrowheads="1"/>
          </p:cNvPicPr>
          <p:nvPr/>
        </p:nvPicPr>
        <p:blipFill>
          <a:blip r:embed="rId2"/>
          <a:srcRect r="2685"/>
          <a:stretch>
            <a:fillRect/>
          </a:stretch>
        </p:blipFill>
        <p:spPr bwMode="auto">
          <a:xfrm>
            <a:off x="479157" y="1219200"/>
            <a:ext cx="8283843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7010400" cy="563562"/>
          </a:xfrm>
        </p:spPr>
        <p:txBody>
          <a:bodyPr/>
          <a:lstStyle/>
          <a:p>
            <a:r>
              <a:rPr lang="en-AU" altLang="zh-CN" dirty="0"/>
              <a:t>The Influence of Initial Centroids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2304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592" y="1304925"/>
            <a:ext cx="8133077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Sequential Leader Clustering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32447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AU" sz="1600" dirty="0"/>
              <a:t>A very efficient clustering algorithm.</a:t>
            </a:r>
          </a:p>
          <a:p>
            <a:pPr lvl="1">
              <a:lnSpc>
                <a:spcPct val="120000"/>
              </a:lnSpc>
            </a:pPr>
            <a:r>
              <a:rPr lang="en-AU" sz="1600" dirty="0"/>
              <a:t>No iteration</a:t>
            </a:r>
          </a:p>
          <a:p>
            <a:pPr lvl="1">
              <a:lnSpc>
                <a:spcPct val="120000"/>
              </a:lnSpc>
            </a:pPr>
            <a:r>
              <a:rPr lang="en-AU" sz="1600" dirty="0"/>
              <a:t>A single pass of the data</a:t>
            </a:r>
          </a:p>
          <a:p>
            <a:endParaRPr lang="en-AU" sz="1600" dirty="0"/>
          </a:p>
          <a:p>
            <a:r>
              <a:rPr lang="en-AU" sz="1600" dirty="0"/>
              <a:t>No need to specify K in advance.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Choose a cluster threshold value.</a:t>
            </a:r>
          </a:p>
          <a:p>
            <a:endParaRPr lang="en-US" sz="1600" dirty="0"/>
          </a:p>
          <a:p>
            <a:r>
              <a:rPr lang="en-US" sz="1600" dirty="0"/>
              <a:t>For every new data point: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1600" dirty="0"/>
              <a:t>Compute the distance between the new data point and every cluster's centre.</a:t>
            </a:r>
          </a:p>
          <a:p>
            <a:pPr lvl="1" algn="just">
              <a:lnSpc>
                <a:spcPct val="120000"/>
              </a:lnSpc>
              <a:spcBef>
                <a:spcPts val="1200"/>
              </a:spcBef>
            </a:pPr>
            <a:r>
              <a:rPr lang="en-US" sz="1600" dirty="0"/>
              <a:t>If the minimum distance is smaller than the chosen threshold, assign the new data point to the corresponding cluster and re-compute cluster centre.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1600" dirty="0"/>
              <a:t>Otherwise, create a new cluster with the new data point as its centre.</a:t>
            </a:r>
          </a:p>
          <a:p>
            <a:endParaRPr lang="en-AU" altLang="zh-CN" sz="1600" dirty="0"/>
          </a:p>
          <a:p>
            <a:r>
              <a:rPr lang="en-AU" altLang="zh-CN" sz="1600" dirty="0"/>
              <a:t>Clustering results may be influenced by the sequence of data points.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pic>
        <p:nvPicPr>
          <p:cNvPr id="2887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8" b="28069"/>
          <a:stretch/>
        </p:blipFill>
        <p:spPr bwMode="auto">
          <a:xfrm>
            <a:off x="5410200" y="1295400"/>
            <a:ext cx="3247209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424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Gaussian Mixture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667000" y="4267200"/>
          <a:ext cx="382120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1968480" imgH="431640" progId="Equation.KSEE3">
                  <p:embed/>
                </p:oleObj>
              </mc:Choice>
              <mc:Fallback>
                <p:oleObj name="Equation" r:id="rId3" imgW="1968480" imgH="431640" progId="Equation.KSEE3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267200"/>
                        <a:ext cx="3821206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685925" y="5334000"/>
          <a:ext cx="55403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5" imgW="2616120" imgH="431640" progId="Equation.KSEE3">
                  <p:embed/>
                </p:oleObj>
              </mc:Choice>
              <mc:Fallback>
                <p:oleObj name="Equation" r:id="rId5" imgW="2616120" imgH="431640" progId="Equation.KSEE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5334000"/>
                        <a:ext cx="55403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5462" name="Picture 6" descr="File:Normal Distribution PDF.sv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0" y="1143000"/>
            <a:ext cx="4532242" cy="2895600"/>
          </a:xfrm>
          <a:prstGeom prst="rect">
            <a:avLst/>
          </a:prstGeom>
          <a:noFill/>
        </p:spPr>
      </p:pic>
      <p:pic>
        <p:nvPicPr>
          <p:cNvPr id="3" name="Picture 6" descr="File:Em old faithful.gif"/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257800" y="990600"/>
            <a:ext cx="3429000" cy="3429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Clustering by Mixture Models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262146" name="Picture 2" descr="http://www.mathworks.com/matlabcentral/fx_files/7055/1/CE_MVGM.JPG"/>
          <p:cNvPicPr>
            <a:picLocks noChangeAspect="1" noChangeArrowheads="1"/>
          </p:cNvPicPr>
          <p:nvPr/>
        </p:nvPicPr>
        <p:blipFill>
          <a:blip r:embed="rId2"/>
          <a:srcRect l="8770" t="6037" r="7300" b="5963"/>
          <a:stretch>
            <a:fillRect/>
          </a:stretch>
        </p:blipFill>
        <p:spPr bwMode="auto">
          <a:xfrm>
            <a:off x="1295399" y="1066800"/>
            <a:ext cx="6788727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K-Means </a:t>
            </a:r>
            <a:r>
              <a:rPr lang="en-US" altLang="zh-CN" smtClean="0"/>
              <a:t>Revisited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288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432435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791200" y="2286000"/>
                <a:ext cx="2495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𝜃</m:t>
                      </m:r>
                      <m:r>
                        <a:rPr lang="en-US" altLang="zh-CN" b="0" i="1" smtClean="0">
                          <a:latin typeface="Cambria Math"/>
                        </a:rPr>
                        <m:t>={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)}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286000"/>
                <a:ext cx="2495811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04808" y="3897868"/>
                <a:ext cx="2743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𝑍</m:t>
                      </m:r>
                      <m:r>
                        <a:rPr lang="en-US" altLang="zh-CN" b="0" i="1" smtClean="0">
                          <a:latin typeface="Cambria Math"/>
                        </a:rPr>
                        <m:t>={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𝐶𝑙𝑢𝑠𝑡𝑒𝑟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𝐶𝑙𝑢𝑠𝑡𝑒𝑟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808" y="3897868"/>
                <a:ext cx="274376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上箭头 6"/>
          <p:cNvSpPr/>
          <p:nvPr/>
        </p:nvSpPr>
        <p:spPr>
          <a:xfrm>
            <a:off x="7416210" y="2895600"/>
            <a:ext cx="228600" cy="762000"/>
          </a:xfrm>
          <a:prstGeom prst="up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6553201" y="2895600"/>
            <a:ext cx="228600" cy="762000"/>
          </a:xfrm>
          <a:prstGeom prst="down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19801" y="144780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model parameters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6" idx="2"/>
            <a:endCxn id="3" idx="0"/>
          </p:cNvCxnSpPr>
          <p:nvPr/>
        </p:nvCxnSpPr>
        <p:spPr>
          <a:xfrm flipH="1">
            <a:off x="7039106" y="1817132"/>
            <a:ext cx="2770" cy="46886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19801" y="49530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latent parameters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12" idx="0"/>
          </p:cNvCxnSpPr>
          <p:nvPr/>
        </p:nvCxnSpPr>
        <p:spPr>
          <a:xfrm flipV="1">
            <a:off x="7048288" y="4343400"/>
            <a:ext cx="0" cy="6096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09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What is cluster analysis?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35267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AU" altLang="zh-CN" sz="1600" dirty="0"/>
              <a:t>Finding groups of objects</a:t>
            </a:r>
          </a:p>
          <a:p>
            <a:pPr lvl="1">
              <a:lnSpc>
                <a:spcPct val="120000"/>
              </a:lnSpc>
            </a:pPr>
            <a:r>
              <a:rPr lang="en-AU" altLang="zh-CN" sz="1600" dirty="0"/>
              <a:t>Objects similar to each other are in the same group.</a:t>
            </a:r>
          </a:p>
          <a:p>
            <a:pPr lvl="1">
              <a:lnSpc>
                <a:spcPct val="120000"/>
              </a:lnSpc>
            </a:pPr>
            <a:r>
              <a:rPr lang="en-AU" altLang="zh-CN" sz="1600" dirty="0"/>
              <a:t>Objects are different from those in other groups.</a:t>
            </a:r>
          </a:p>
          <a:p>
            <a:endParaRPr lang="en-AU" altLang="zh-CN" sz="1600" dirty="0"/>
          </a:p>
          <a:p>
            <a:pPr>
              <a:lnSpc>
                <a:spcPct val="120000"/>
              </a:lnSpc>
            </a:pPr>
            <a:r>
              <a:rPr lang="en-AU" altLang="zh-CN" sz="1600" dirty="0"/>
              <a:t>Unsupervised Learning</a:t>
            </a:r>
          </a:p>
          <a:p>
            <a:pPr lvl="1">
              <a:lnSpc>
                <a:spcPct val="120000"/>
              </a:lnSpc>
            </a:pPr>
            <a:r>
              <a:rPr lang="en-AU" altLang="zh-CN" sz="1600" dirty="0"/>
              <a:t>No labels</a:t>
            </a:r>
          </a:p>
          <a:p>
            <a:pPr lvl="1">
              <a:lnSpc>
                <a:spcPct val="120000"/>
              </a:lnSpc>
            </a:pPr>
            <a:r>
              <a:rPr lang="en-AU" altLang="zh-CN" sz="1600" dirty="0"/>
              <a:t>Data driven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613073"/>
            <a:ext cx="2286000" cy="2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3628198"/>
            <a:ext cx="2364337" cy="2772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右箭头 6"/>
          <p:cNvSpPr/>
          <p:nvPr/>
        </p:nvSpPr>
        <p:spPr>
          <a:xfrm>
            <a:off x="4191000" y="4572000"/>
            <a:ext cx="914400" cy="38100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Expectation Maximization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719263"/>
            <a:ext cx="721042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017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87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94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105400" y="304800"/>
                <a:ext cx="2467662" cy="6790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04800"/>
                <a:ext cx="2467662" cy="6790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76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EM: Gaussian Mixture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47800" y="1173162"/>
          <a:ext cx="6019800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3429000" imgH="685800" progId="Equation.KSEE3">
                  <p:embed/>
                </p:oleObj>
              </mc:Choice>
              <mc:Fallback>
                <p:oleObj name="Equation" r:id="rId3" imgW="3429000" imgH="685800" progId="Equation.KSEE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173162"/>
                        <a:ext cx="6019800" cy="1189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5" imgW="914400" imgH="215640" progId="Equation.KSEE3">
                  <p:embed/>
                </p:oleObj>
              </mc:Choice>
              <mc:Fallback>
                <p:oleObj name="Equation" r:id="rId5" imgW="914400" imgH="215640" progId="Equation.KSEE3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524000" y="2514600"/>
          <a:ext cx="6022976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7" imgW="3149280" imgH="799920" progId="Equation.KSEE3">
                  <p:embed/>
                </p:oleObj>
              </mc:Choice>
              <mc:Fallback>
                <p:oleObj name="Equation" r:id="rId7" imgW="3149280" imgH="799920" progId="Equation.KSEE3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6022976" cy="1528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524000" y="4419600"/>
          <a:ext cx="208511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9" imgW="1091880" imgH="838080" progId="Equation.KSEE3">
                  <p:embed/>
                </p:oleObj>
              </mc:Choice>
              <mc:Fallback>
                <p:oleObj name="Equation" r:id="rId9" imgW="1091880" imgH="838080" progId="Equation.KSEE3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19600"/>
                        <a:ext cx="208511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056188" y="4800600"/>
          <a:ext cx="21193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11" imgW="1091880" imgH="431640" progId="Equation.KSEE3">
                  <p:embed/>
                </p:oleObj>
              </mc:Choice>
              <mc:Fallback>
                <p:oleObj name="Equation" r:id="rId11" imgW="1091880" imgH="431640" progId="Equation.KSEE3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188" y="4800600"/>
                        <a:ext cx="211931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左弧形箭头 10"/>
          <p:cNvSpPr/>
          <p:nvPr/>
        </p:nvSpPr>
        <p:spPr>
          <a:xfrm>
            <a:off x="685800" y="3429000"/>
            <a:ext cx="609600" cy="1828800"/>
          </a:xfrm>
          <a:prstGeom prst="curvedRightArrow">
            <a:avLst/>
          </a:prstGeom>
          <a:ln>
            <a:head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左弧形箭头 11"/>
          <p:cNvSpPr/>
          <p:nvPr/>
        </p:nvSpPr>
        <p:spPr>
          <a:xfrm rot="10800000">
            <a:off x="7696200" y="3429000"/>
            <a:ext cx="609600" cy="1828800"/>
          </a:xfrm>
          <a:prstGeom prst="curvedRightArrow">
            <a:avLst/>
          </a:prstGeom>
          <a:ln>
            <a:head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643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Density Based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047875"/>
          </a:xfrm>
        </p:spPr>
        <p:txBody>
          <a:bodyPr>
            <a:normAutofit fontScale="62500" lnSpcReduction="20000"/>
          </a:bodyPr>
          <a:lstStyle/>
          <a:p>
            <a:r>
              <a:rPr lang="en-AU" altLang="zh-CN" dirty="0"/>
              <a:t>Generate clusters of arbitrary shapes.</a:t>
            </a:r>
          </a:p>
          <a:p>
            <a:endParaRPr lang="en-AU" altLang="zh-CN" dirty="0"/>
          </a:p>
          <a:p>
            <a:r>
              <a:rPr lang="en-AU" altLang="zh-CN" dirty="0"/>
              <a:t>Robust against noise.</a:t>
            </a:r>
          </a:p>
          <a:p>
            <a:endParaRPr lang="en-AU" altLang="zh-CN" dirty="0"/>
          </a:p>
          <a:p>
            <a:r>
              <a:rPr lang="en-AU" altLang="zh-CN" dirty="0"/>
              <a:t>No K value required in advance.</a:t>
            </a:r>
          </a:p>
          <a:p>
            <a:endParaRPr lang="en-AU" altLang="zh-CN" dirty="0"/>
          </a:p>
          <a:p>
            <a:r>
              <a:rPr lang="en-AU" altLang="zh-CN" dirty="0"/>
              <a:t>Somewhat similar to human vision.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505200"/>
            <a:ext cx="40767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DBSCAN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352675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AU" altLang="zh-CN" dirty="0"/>
              <a:t>Density-Based Spatial Clustering of Applications with Noise</a:t>
            </a:r>
          </a:p>
          <a:p>
            <a:endParaRPr lang="en-AU" altLang="zh-CN" dirty="0"/>
          </a:p>
          <a:p>
            <a:r>
              <a:rPr lang="en-AU" altLang="zh-CN" dirty="0"/>
              <a:t>Density: number of points within a specified radius</a:t>
            </a:r>
          </a:p>
          <a:p>
            <a:endParaRPr lang="en-AU" altLang="zh-CN" dirty="0"/>
          </a:p>
          <a:p>
            <a:r>
              <a:rPr lang="en-AU" altLang="zh-CN" dirty="0"/>
              <a:t>Core Point:  points with high density</a:t>
            </a:r>
          </a:p>
          <a:p>
            <a:endParaRPr lang="en-AU" altLang="zh-CN" dirty="0"/>
          </a:p>
          <a:p>
            <a:r>
              <a:rPr lang="en-AU" altLang="zh-CN" dirty="0"/>
              <a:t>Border Point: points with low density but in the neighbourhood of a core point</a:t>
            </a:r>
          </a:p>
          <a:p>
            <a:endParaRPr lang="en-AU" altLang="zh-CN" dirty="0"/>
          </a:p>
          <a:p>
            <a:r>
              <a:rPr lang="en-AU" altLang="zh-CN" dirty="0"/>
              <a:t>Noise Point: neither a core point nor a border point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287746" name="Picture 2"/>
          <p:cNvPicPr>
            <a:picLocks noChangeAspect="1" noChangeArrowheads="1"/>
          </p:cNvPicPr>
          <p:nvPr/>
        </p:nvPicPr>
        <p:blipFill>
          <a:blip r:embed="rId2"/>
          <a:srcRect r="20690"/>
          <a:stretch>
            <a:fillRect/>
          </a:stretch>
        </p:blipFill>
        <p:spPr bwMode="auto">
          <a:xfrm>
            <a:off x="1371601" y="3397739"/>
            <a:ext cx="5257799" cy="300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629400" y="37338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>
                <a:solidFill>
                  <a:srgbClr val="7030A0"/>
                </a:solidFill>
              </a:rPr>
              <a:t>Core Point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58790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>
                <a:solidFill>
                  <a:srgbClr val="7030A0"/>
                </a:solidFill>
              </a:rPr>
              <a:t>Noise Point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9400" y="49646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>
                <a:solidFill>
                  <a:srgbClr val="7030A0"/>
                </a:solidFill>
              </a:rPr>
              <a:t>Border Point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DBSCAN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468881" y="19812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621281" y="1905000"/>
            <a:ext cx="70657" cy="64769"/>
          </a:xfrm>
          <a:prstGeom prst="ellips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362200" y="23622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590800" y="22098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895600" y="22098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590800" y="25146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819400" y="2438400"/>
            <a:ext cx="70657" cy="647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209800" y="1752600"/>
            <a:ext cx="1295400" cy="12954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743200" y="23622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133600" y="25146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895600" y="2773681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286000" y="16002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819400" y="2373868"/>
            <a:ext cx="48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/>
              <a:t>p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67000" y="1676400"/>
            <a:ext cx="48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/>
              <a:t>q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00200" y="3276600"/>
            <a:ext cx="253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1600" dirty="0"/>
              <a:t>directly density reachable</a:t>
            </a:r>
            <a:endParaRPr lang="zh-CN" altLang="en-US" sz="1600" dirty="0"/>
          </a:p>
        </p:txBody>
      </p:sp>
      <p:sp>
        <p:nvSpPr>
          <p:cNvPr id="22" name="椭圆 21"/>
          <p:cNvSpPr/>
          <p:nvPr/>
        </p:nvSpPr>
        <p:spPr>
          <a:xfrm>
            <a:off x="5566699" y="19812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679218" y="1752600"/>
            <a:ext cx="70657" cy="64769"/>
          </a:xfrm>
          <a:prstGeom prst="ellips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460018" y="23622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688618" y="22098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993418" y="22098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688618" y="25146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917218" y="2438400"/>
            <a:ext cx="70657" cy="647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307618" y="1752600"/>
            <a:ext cx="1295400" cy="12954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841018" y="23622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231418" y="25146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993418" y="2773681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383818" y="16002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917218" y="2373868"/>
            <a:ext cx="48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/>
              <a:t>p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26818" y="1764268"/>
            <a:ext cx="48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/>
              <a:t>q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096000" y="1840231"/>
            <a:ext cx="70657" cy="64769"/>
          </a:xfrm>
          <a:prstGeom prst="ellips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5536218" y="1143000"/>
            <a:ext cx="1295400" cy="12954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612418" y="25146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998961" y="15240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303761" y="16002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>
            <a:endCxn id="36" idx="3"/>
          </p:cNvCxnSpPr>
          <p:nvPr/>
        </p:nvCxnSpPr>
        <p:spPr>
          <a:xfrm flipV="1">
            <a:off x="5956793" y="1895515"/>
            <a:ext cx="149554" cy="53145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6" idx="6"/>
            <a:endCxn id="23" idx="1"/>
          </p:cNvCxnSpPr>
          <p:nvPr/>
        </p:nvCxnSpPr>
        <p:spPr>
          <a:xfrm flipV="1">
            <a:off x="6166657" y="1762085"/>
            <a:ext cx="522908" cy="11053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93143" y="3276600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1600" dirty="0"/>
              <a:t>density reachable</a:t>
            </a:r>
            <a:endParaRPr lang="zh-CN" altLang="en-US" sz="1600" dirty="0"/>
          </a:p>
        </p:txBody>
      </p:sp>
      <p:sp>
        <p:nvSpPr>
          <p:cNvPr id="54" name="椭圆 53"/>
          <p:cNvSpPr/>
          <p:nvPr/>
        </p:nvSpPr>
        <p:spPr>
          <a:xfrm>
            <a:off x="4297681" y="45720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5715000" y="4572000"/>
            <a:ext cx="70657" cy="64769"/>
          </a:xfrm>
          <a:prstGeom prst="ellips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191000" y="49530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419600" y="48006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4729943" y="48006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4419600" y="51054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4648200" y="5029200"/>
            <a:ext cx="70657" cy="647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572000" y="49530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962400" y="51054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4724400" y="5364481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114800" y="41910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4648200" y="4964668"/>
            <a:ext cx="48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/>
              <a:t>o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715000" y="4267200"/>
            <a:ext cx="48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/>
              <a:t>q</a:t>
            </a:r>
            <a:endParaRPr lang="zh-CN" altLang="en-US" dirty="0"/>
          </a:p>
        </p:txBody>
      </p:sp>
      <p:sp>
        <p:nvSpPr>
          <p:cNvPr id="68" name="椭圆 67"/>
          <p:cNvSpPr/>
          <p:nvPr/>
        </p:nvSpPr>
        <p:spPr>
          <a:xfrm>
            <a:off x="5181600" y="4800600"/>
            <a:ext cx="70657" cy="64769"/>
          </a:xfrm>
          <a:prstGeom prst="ellips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4343400" y="51054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5029200" y="46482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5034743" y="41910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/>
          <p:cNvCxnSpPr>
            <a:endCxn id="68" idx="3"/>
          </p:cNvCxnSpPr>
          <p:nvPr/>
        </p:nvCxnSpPr>
        <p:spPr>
          <a:xfrm flipV="1">
            <a:off x="4729943" y="4855884"/>
            <a:ext cx="462004" cy="17331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8" idx="6"/>
            <a:endCxn id="55" idx="3"/>
          </p:cNvCxnSpPr>
          <p:nvPr/>
        </p:nvCxnSpPr>
        <p:spPr>
          <a:xfrm flipV="1">
            <a:off x="5252257" y="4627284"/>
            <a:ext cx="473090" cy="20570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5410200" y="51054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4419600" y="44958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4653743" y="46482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椭圆 80"/>
          <p:cNvSpPr/>
          <p:nvPr/>
        </p:nvSpPr>
        <p:spPr>
          <a:xfrm>
            <a:off x="5181600" y="51054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4114800" y="4812031"/>
            <a:ext cx="70657" cy="64769"/>
          </a:xfrm>
          <a:prstGeom prst="ellips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3663143" y="4572000"/>
            <a:ext cx="70657" cy="64769"/>
          </a:xfrm>
          <a:prstGeom prst="ellips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657600" y="4267200"/>
            <a:ext cx="48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/>
              <a:t>p</a:t>
            </a:r>
            <a:endParaRPr lang="zh-CN" altLang="en-US" dirty="0"/>
          </a:p>
        </p:txBody>
      </p:sp>
      <p:cxnSp>
        <p:nvCxnSpPr>
          <p:cNvPr id="87" name="直接箭头连接符 86"/>
          <p:cNvCxnSpPr>
            <a:endCxn id="82" idx="5"/>
          </p:cNvCxnSpPr>
          <p:nvPr/>
        </p:nvCxnSpPr>
        <p:spPr>
          <a:xfrm rot="10800000">
            <a:off x="4175110" y="4867316"/>
            <a:ext cx="473090" cy="161885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2" idx="1"/>
            <a:endCxn id="84" idx="5"/>
          </p:cNvCxnSpPr>
          <p:nvPr/>
        </p:nvCxnSpPr>
        <p:spPr>
          <a:xfrm flipH="1" flipV="1">
            <a:off x="3723453" y="4627284"/>
            <a:ext cx="401694" cy="19423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810000" y="5791200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1600" dirty="0"/>
              <a:t>density connected</a:t>
            </a:r>
            <a:endParaRPr lang="zh-CN" altLang="en-US" sz="1600" dirty="0"/>
          </a:p>
        </p:txBody>
      </p:sp>
      <p:sp>
        <p:nvSpPr>
          <p:cNvPr id="61" name="椭圆 60"/>
          <p:cNvSpPr/>
          <p:nvPr/>
        </p:nvSpPr>
        <p:spPr>
          <a:xfrm>
            <a:off x="4038600" y="4343400"/>
            <a:ext cx="1295400" cy="12954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4572000" y="4191000"/>
            <a:ext cx="1295400" cy="12954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3505200" y="4191000"/>
            <a:ext cx="1295400" cy="12954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DBSCAN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20027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AU" altLang="zh-CN" sz="1600" dirty="0"/>
              <a:t>A cluster is defined as the maximal set of density connected points.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AU" altLang="zh-CN" sz="1600" dirty="0"/>
              <a:t>Start from a randomly selected unseen point P.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AU" altLang="zh-CN" sz="1600" dirty="0"/>
              <a:t>If P is a core point, build a cluster by gradually adding all points that are density reachable to the current point set.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AU" altLang="zh-CN" sz="1600" dirty="0"/>
              <a:t>Noise points are discarded (unlabelled).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288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581400"/>
            <a:ext cx="807177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8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Hierarchical Clustering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047875"/>
          </a:xfrm>
        </p:spPr>
        <p:txBody>
          <a:bodyPr>
            <a:normAutofit fontScale="62500" lnSpcReduction="20000"/>
          </a:bodyPr>
          <a:lstStyle/>
          <a:p>
            <a:r>
              <a:rPr lang="en-AU" altLang="zh-CN" dirty="0"/>
              <a:t>Produce a set of nested tree-like clusters.</a:t>
            </a:r>
          </a:p>
          <a:p>
            <a:endParaRPr lang="en-AU" altLang="zh-CN" dirty="0"/>
          </a:p>
          <a:p>
            <a:pPr>
              <a:lnSpc>
                <a:spcPct val="120000"/>
              </a:lnSpc>
            </a:pPr>
            <a:r>
              <a:rPr lang="en-AU" altLang="zh-CN" dirty="0"/>
              <a:t>Can be visualized as a </a:t>
            </a:r>
            <a:r>
              <a:rPr lang="en-AU" altLang="zh-CN" dirty="0" err="1"/>
              <a:t>dendrogram</a:t>
            </a:r>
            <a:r>
              <a:rPr lang="en-AU" altLang="zh-CN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AU" altLang="zh-CN" dirty="0"/>
              <a:t>Clustering is obtained by cutting at desired level.</a:t>
            </a:r>
          </a:p>
          <a:p>
            <a:pPr lvl="1">
              <a:lnSpc>
                <a:spcPct val="120000"/>
              </a:lnSpc>
            </a:pPr>
            <a:r>
              <a:rPr lang="en-AU" altLang="zh-CN" dirty="0"/>
              <a:t>No need to specify K in advance.</a:t>
            </a:r>
          </a:p>
          <a:p>
            <a:pPr lvl="1">
              <a:lnSpc>
                <a:spcPct val="120000"/>
              </a:lnSpc>
            </a:pPr>
            <a:r>
              <a:rPr lang="en-AU" altLang="zh-CN" dirty="0"/>
              <a:t>May correspond to meaningful taxonomies.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pic>
        <p:nvPicPr>
          <p:cNvPr id="267266" name="Picture 2"/>
          <p:cNvPicPr>
            <a:picLocks noChangeAspect="1" noChangeArrowheads="1"/>
          </p:cNvPicPr>
          <p:nvPr/>
        </p:nvPicPr>
        <p:blipFill rotWithShape="1">
          <a:blip r:embed="rId2"/>
          <a:srcRect r="50000"/>
          <a:stretch/>
        </p:blipFill>
        <p:spPr bwMode="auto">
          <a:xfrm>
            <a:off x="762000" y="3276600"/>
            <a:ext cx="35623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http://dinosaurs.nhm.org/dinosaurs/resources/clado/orn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7541" y="3200399"/>
            <a:ext cx="4150659" cy="31752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Agglomerative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altLang="zh-CN" dirty="0"/>
              <a:t>Bottom-up Method</a:t>
            </a:r>
          </a:p>
          <a:p>
            <a:endParaRPr lang="en-AU" altLang="zh-CN" dirty="0"/>
          </a:p>
          <a:p>
            <a:r>
              <a:rPr lang="en-AU" altLang="zh-CN" dirty="0"/>
              <a:t>Assign each data point to a cluster.</a:t>
            </a:r>
          </a:p>
          <a:p>
            <a:endParaRPr lang="en-AU" altLang="zh-CN" dirty="0"/>
          </a:p>
          <a:p>
            <a:r>
              <a:rPr lang="en-AU" altLang="zh-CN" dirty="0"/>
              <a:t>Calculate the proximity matrix.</a:t>
            </a:r>
          </a:p>
          <a:p>
            <a:endParaRPr lang="en-AU" altLang="zh-CN" dirty="0"/>
          </a:p>
          <a:p>
            <a:r>
              <a:rPr lang="en-AU" altLang="zh-CN" dirty="0"/>
              <a:t>Merge the pair of closest clusters.</a:t>
            </a:r>
          </a:p>
          <a:p>
            <a:endParaRPr lang="en-AU" altLang="zh-CN" dirty="0"/>
          </a:p>
          <a:p>
            <a:r>
              <a:rPr lang="en-AU" altLang="zh-CN" dirty="0"/>
              <a:t>Repeat until only a single cluster remains.</a:t>
            </a:r>
          </a:p>
          <a:p>
            <a:endParaRPr lang="en-AU" altLang="zh-CN" dirty="0"/>
          </a:p>
          <a:p>
            <a:r>
              <a:rPr lang="en-AU" altLang="zh-CN" dirty="0"/>
              <a:t>How to calculate the distance between clusters?</a:t>
            </a:r>
          </a:p>
          <a:p>
            <a:endParaRPr lang="en-AU" altLang="zh-CN" dirty="0"/>
          </a:p>
          <a:p>
            <a:pPr>
              <a:lnSpc>
                <a:spcPct val="120000"/>
              </a:lnSpc>
            </a:pPr>
            <a:r>
              <a:rPr lang="en-AU" altLang="zh-CN" dirty="0"/>
              <a:t>Single Link</a:t>
            </a:r>
          </a:p>
          <a:p>
            <a:pPr lvl="1">
              <a:lnSpc>
                <a:spcPct val="120000"/>
              </a:lnSpc>
            </a:pPr>
            <a:r>
              <a:rPr lang="en-AU" altLang="zh-CN" dirty="0"/>
              <a:t>Minimum distance between points</a:t>
            </a:r>
          </a:p>
          <a:p>
            <a:endParaRPr lang="en-AU" altLang="zh-CN" dirty="0"/>
          </a:p>
          <a:p>
            <a:pPr>
              <a:lnSpc>
                <a:spcPct val="120000"/>
              </a:lnSpc>
            </a:pPr>
            <a:r>
              <a:rPr lang="en-AU" altLang="zh-CN" dirty="0"/>
              <a:t>Complete Link</a:t>
            </a:r>
          </a:p>
          <a:p>
            <a:pPr lvl="1">
              <a:lnSpc>
                <a:spcPct val="120000"/>
              </a:lnSpc>
            </a:pPr>
            <a:r>
              <a:rPr lang="en-AU" altLang="zh-CN" dirty="0"/>
              <a:t>Maximum distance between points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5" name="左中括号 4"/>
          <p:cNvSpPr/>
          <p:nvPr/>
        </p:nvSpPr>
        <p:spPr>
          <a:xfrm rot="10800000">
            <a:off x="6172199" y="2438400"/>
            <a:ext cx="350519" cy="1166037"/>
          </a:xfrm>
          <a:prstGeom prst="leftBracket">
            <a:avLst/>
          </a:prstGeom>
          <a:ln w="285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Clusters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753394" y="5865812"/>
            <a:ext cx="59436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 flipH="1" flipV="1">
            <a:off x="-494903" y="3619103"/>
            <a:ext cx="4495006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343400" y="2819400"/>
            <a:ext cx="152400" cy="1524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810000" y="2438400"/>
            <a:ext cx="152400" cy="1524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114800" y="2590800"/>
            <a:ext cx="152400" cy="1524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962400" y="2895600"/>
            <a:ext cx="152400" cy="1524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419600" y="2438400"/>
            <a:ext cx="152400" cy="1524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200400" y="5105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667000" y="4724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971800" y="48768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819400" y="51816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276600" y="4724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096000" y="45720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562600" y="41910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867400" y="43434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715000" y="46482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172200" y="41910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352800" y="1905000"/>
            <a:ext cx="1600200" cy="1676400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209800" y="4114800"/>
            <a:ext cx="1600200" cy="16764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181600" y="3733800"/>
            <a:ext cx="1600200" cy="1676400"/>
          </a:xfrm>
          <a:prstGeom prst="ellipse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rot="16200000" flipH="1">
            <a:off x="2674255" y="4979941"/>
            <a:ext cx="327118" cy="98518"/>
          </a:xfrm>
          <a:prstGeom prst="straightConnector1">
            <a:avLst/>
          </a:prstGeom>
          <a:ln w="190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4"/>
            <a:endCxn id="16" idx="0"/>
          </p:cNvCxnSpPr>
          <p:nvPr/>
        </p:nvCxnSpPr>
        <p:spPr>
          <a:xfrm rot="5400000">
            <a:off x="3200400" y="4953000"/>
            <a:ext cx="228600" cy="76200"/>
          </a:xfrm>
          <a:prstGeom prst="straightConnector1">
            <a:avLst/>
          </a:prstGeom>
          <a:ln w="190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6" idx="5"/>
            <a:endCxn id="28" idx="1"/>
          </p:cNvCxnSpPr>
          <p:nvPr/>
        </p:nvCxnSpPr>
        <p:spPr>
          <a:xfrm rot="16200000" flipH="1">
            <a:off x="4745597" y="3308956"/>
            <a:ext cx="643406" cy="697288"/>
          </a:xfrm>
          <a:prstGeom prst="straightConnector1">
            <a:avLst/>
          </a:prstGeom>
          <a:ln w="2857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33616" y="3319046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7030A0"/>
                </a:solidFill>
              </a:rPr>
              <a:t>Inter-Cluster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2200" y="4314310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7030A0"/>
                </a:solidFill>
              </a:rPr>
              <a:t>Intra-Cluster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85026"/>
              </p:ext>
            </p:extLst>
          </p:nvPr>
        </p:nvGraphicFramePr>
        <p:xfrm>
          <a:off x="1066800" y="1676400"/>
          <a:ext cx="3581403" cy="4419601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511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1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17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 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BA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FI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MI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NA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RM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TO</a:t>
                      </a:r>
                    </a:p>
                  </a:txBody>
                  <a:tcPr marL="60657" marR="60657" marT="30328" marB="303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642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BA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662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877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255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412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996</a:t>
                      </a:r>
                    </a:p>
                  </a:txBody>
                  <a:tcPr marL="60657" marR="60657" marT="30328" marB="303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642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FI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662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295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468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268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400</a:t>
                      </a:r>
                    </a:p>
                  </a:txBody>
                  <a:tcPr marL="60657" marR="60657" marT="30328" marB="3032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642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MI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877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295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754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564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138</a:t>
                      </a:r>
                    </a:p>
                  </a:txBody>
                  <a:tcPr marL="60657" marR="60657" marT="30328" marB="3032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642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NA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255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468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754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219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869</a:t>
                      </a:r>
                    </a:p>
                  </a:txBody>
                  <a:tcPr marL="60657" marR="60657" marT="30328" marB="3032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9642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RM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412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268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564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219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669</a:t>
                      </a:r>
                    </a:p>
                  </a:txBody>
                  <a:tcPr marL="60657" marR="60657" marT="30328" marB="3032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9642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TO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996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400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138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869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669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</a:p>
                  </a:txBody>
                  <a:tcPr marL="60657" marR="60657" marT="30328" marB="3032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68290" name="Picture 2" descr="http://home.dei.polimi.it/matteucc/Clustering/tutorial_html/images/italia0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2209800"/>
            <a:ext cx="2447239" cy="28194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705600" y="57912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>
                <a:solidFill>
                  <a:srgbClr val="7030A0"/>
                </a:solidFill>
              </a:rPr>
              <a:t>Single Link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479209"/>
              </p:ext>
            </p:extLst>
          </p:nvPr>
        </p:nvGraphicFramePr>
        <p:xfrm>
          <a:off x="457199" y="1066800"/>
          <a:ext cx="4191001" cy="3720922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 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BA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FI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MI/TO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NA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RM</a:t>
                      </a:r>
                    </a:p>
                  </a:txBody>
                  <a:tcPr marL="56444" marR="56444" marT="28222" marB="2822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BA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662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877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255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412</a:t>
                      </a:r>
                    </a:p>
                  </a:txBody>
                  <a:tcPr marL="56444" marR="56444" marT="28222" marB="2822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277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FI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662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295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468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268</a:t>
                      </a:r>
                    </a:p>
                  </a:txBody>
                  <a:tcPr marL="56444" marR="56444" marT="28222" marB="2822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123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MI/TO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877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295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754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564</a:t>
                      </a:r>
                    </a:p>
                  </a:txBody>
                  <a:tcPr marL="56444" marR="56444" marT="28222" marB="2822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645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NA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255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468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754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219</a:t>
                      </a:r>
                    </a:p>
                  </a:txBody>
                  <a:tcPr marL="56444" marR="56444" marT="28222" marB="2822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277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RM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412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268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564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219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</a:p>
                  </a:txBody>
                  <a:tcPr marL="56444" marR="56444" marT="28222" marB="2822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7424"/>
              </p:ext>
            </p:extLst>
          </p:nvPr>
        </p:nvGraphicFramePr>
        <p:xfrm>
          <a:off x="4648200" y="3733802"/>
          <a:ext cx="4038600" cy="2514599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95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21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 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BA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FI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MI/TO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NA/RM</a:t>
                      </a:r>
                    </a:p>
                  </a:txBody>
                  <a:tcPr marL="59765" marR="59765" marT="29882" marB="2988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99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BA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662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877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255</a:t>
                      </a:r>
                    </a:p>
                  </a:txBody>
                  <a:tcPr marL="59765" marR="59765" marT="29882" marB="2988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606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FI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662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295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268</a:t>
                      </a:r>
                    </a:p>
                  </a:txBody>
                  <a:tcPr marL="59765" marR="59765" marT="29882" marB="2988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288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MI/TO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877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295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564</a:t>
                      </a:r>
                    </a:p>
                  </a:txBody>
                  <a:tcPr marL="59765" marR="59765" marT="29882" marB="2988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153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NA/RM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255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268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564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</a:p>
                  </a:txBody>
                  <a:tcPr marL="59765" marR="59765" marT="29882" marB="2988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上弧形箭头 6"/>
          <p:cNvSpPr/>
          <p:nvPr/>
        </p:nvSpPr>
        <p:spPr>
          <a:xfrm rot="2661896">
            <a:off x="4793975" y="2562184"/>
            <a:ext cx="1461052" cy="576771"/>
          </a:xfrm>
          <a:prstGeom prst="curvedDownArrow">
            <a:avLst>
              <a:gd name="adj1" fmla="val 25000"/>
              <a:gd name="adj2" fmla="val 50000"/>
              <a:gd name="adj3" fmla="val 2778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505200" y="3567540"/>
            <a:ext cx="381000" cy="0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114800" y="3564912"/>
            <a:ext cx="381000" cy="0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077200" y="5638800"/>
            <a:ext cx="381000" cy="0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09091"/>
              </p:ext>
            </p:extLst>
          </p:nvPr>
        </p:nvGraphicFramePr>
        <p:xfrm>
          <a:off x="533400" y="1295401"/>
          <a:ext cx="4724400" cy="1831109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7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/>
                        <a:t> 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/>
                        <a:t>BA/NA/RM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/>
                        <a:t>FI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/>
                        <a:t>MI/TO</a:t>
                      </a:r>
                    </a:p>
                  </a:txBody>
                  <a:tcPr marL="73891" marR="73891" marT="36945" marB="3694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27">
                <a:tc>
                  <a:txBody>
                    <a:bodyPr/>
                    <a:lstStyle/>
                    <a:p>
                      <a:pPr algn="ctr"/>
                      <a:r>
                        <a:rPr lang="en-AU" sz="1500" b="1"/>
                        <a:t>BA/NA/RM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/>
                        <a:t>0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/>
                        <a:t>268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/>
                        <a:t>564</a:t>
                      </a:r>
                    </a:p>
                  </a:txBody>
                  <a:tcPr marL="73891" marR="73891" marT="36945" marB="3694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/>
                        <a:t>FI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FF0000"/>
                          </a:solidFill>
                        </a:rPr>
                        <a:t>268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/>
                        <a:t>0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/>
                        <a:t>295</a:t>
                      </a:r>
                    </a:p>
                  </a:txBody>
                  <a:tcPr marL="73891" marR="73891" marT="36945" marB="369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510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/>
                        <a:t>MI/TO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564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/>
                        <a:t>295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0</a:t>
                      </a:r>
                    </a:p>
                  </a:txBody>
                  <a:tcPr marL="73891" marR="73891" marT="36945" marB="369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533617"/>
              </p:ext>
            </p:extLst>
          </p:nvPr>
        </p:nvGraphicFramePr>
        <p:xfrm>
          <a:off x="533400" y="4419600"/>
          <a:ext cx="4953000" cy="1371599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779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8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/>
                        <a:t>BA/FI/NA/RM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/>
                        <a:t>MI/TO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875">
                <a:tc>
                  <a:txBody>
                    <a:bodyPr/>
                    <a:lstStyle/>
                    <a:p>
                      <a:pPr algn="ctr"/>
                      <a:r>
                        <a:rPr lang="en-AU" sz="1500" b="1"/>
                        <a:t>BA/FI/NA/RM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84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/>
                        <a:t>MI/TO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/>
                        <a:t>295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71362" name="Picture 2" descr="http://home.dei.polimi.it/matteucc/Clustering/tutorial_html/images/image057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2667000"/>
            <a:ext cx="2857500" cy="1905000"/>
          </a:xfrm>
          <a:prstGeom prst="rect">
            <a:avLst/>
          </a:prstGeom>
          <a:noFill/>
        </p:spPr>
      </p:pic>
      <p:sp>
        <p:nvSpPr>
          <p:cNvPr id="8" name="下箭头 7"/>
          <p:cNvSpPr/>
          <p:nvPr/>
        </p:nvSpPr>
        <p:spPr>
          <a:xfrm>
            <a:off x="2971800" y="3352800"/>
            <a:ext cx="228600" cy="838200"/>
          </a:xfrm>
          <a:prstGeom prst="down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1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 vs. Max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2885090" y="2743200"/>
            <a:ext cx="152400" cy="1524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429000" y="2895600"/>
            <a:ext cx="152400" cy="1524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057400" y="2286000"/>
            <a:ext cx="152400" cy="1524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371600" y="2178269"/>
            <a:ext cx="152400" cy="1524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209800" y="3505200"/>
            <a:ext cx="152400" cy="1524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124200" y="1371600"/>
            <a:ext cx="152400" cy="1524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039894" y="267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3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3294" y="2831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6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0" y="206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5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1694" y="2209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2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8494" y="129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1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54094" y="3440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4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 rot="654453">
            <a:off x="2662744" y="2656798"/>
            <a:ext cx="1295400" cy="545801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654453">
            <a:off x="1287467" y="2057769"/>
            <a:ext cx="1295400" cy="545801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654453">
            <a:off x="923488" y="1928067"/>
            <a:ext cx="3228306" cy="1397649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rot="654453">
            <a:off x="809754" y="1614197"/>
            <a:ext cx="3444574" cy="2134261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85800" y="1066800"/>
            <a:ext cx="3704964" cy="32004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961290" y="2297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36906" y="25972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62200" y="16002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6000" y="37454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49494" y="10668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43400" y="166473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MIN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633259" y="3505200"/>
            <a:ext cx="2514600" cy="2514600"/>
            <a:chOff x="5633259" y="3505200"/>
            <a:chExt cx="2514600" cy="2514600"/>
          </a:xfrm>
        </p:grpSpPr>
        <p:sp>
          <p:nvSpPr>
            <p:cNvPr id="29" name="椭圆 28"/>
            <p:cNvSpPr/>
            <p:nvPr/>
          </p:nvSpPr>
          <p:spPr>
            <a:xfrm>
              <a:off x="7146749" y="49530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7690659" y="51054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6319059" y="44958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633259" y="4388069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471459" y="57150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7385859" y="35814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01553" y="48884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3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34953" y="5040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6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85659" y="4278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5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63353" y="44196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2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30153" y="3505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1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15753" y="56504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4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41" name="椭圆 40"/>
          <p:cNvSpPr/>
          <p:nvPr/>
        </p:nvSpPr>
        <p:spPr>
          <a:xfrm rot="654453">
            <a:off x="6924403" y="4866598"/>
            <a:ext cx="1295400" cy="545801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654453">
            <a:off x="5549126" y="4267569"/>
            <a:ext cx="1295400" cy="545801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3733817">
            <a:off x="6732209" y="4218986"/>
            <a:ext cx="1210820" cy="22439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20137558">
            <a:off x="4958864" y="3608311"/>
            <a:ext cx="2982195" cy="134998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947459" y="3276600"/>
            <a:ext cx="3704964" cy="32004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743904" y="46042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57360" y="39652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67681" y="56478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52734" y="514108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11153" y="3276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15670" y="534536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MAX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7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2" grpId="0" animBg="1"/>
      <p:bldP spid="23" grpId="0"/>
      <p:bldP spid="24" grpId="0"/>
      <p:bldP spid="25" grpId="0"/>
      <p:bldP spid="26" grpId="0"/>
      <p:bldP spid="2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Reading Materials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228725"/>
            <a:ext cx="7924800" cy="50196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4000"/>
              </a:lnSpc>
            </a:pPr>
            <a:r>
              <a:rPr lang="en-AU" altLang="zh-CN" sz="1600" dirty="0"/>
              <a:t>Text Books</a:t>
            </a:r>
          </a:p>
          <a:p>
            <a:pPr lvl="1" algn="just">
              <a:lnSpc>
                <a:spcPct val="114000"/>
              </a:lnSpc>
            </a:pPr>
            <a:r>
              <a:rPr lang="en-GB" sz="1600" dirty="0"/>
              <a:t>R. O. </a:t>
            </a:r>
            <a:r>
              <a:rPr lang="en-GB" sz="1600" dirty="0" err="1"/>
              <a:t>Duda</a:t>
            </a:r>
            <a:r>
              <a:rPr lang="en-GB" sz="1600" dirty="0"/>
              <a:t>, P. E. Hart and D. G. Stork, </a:t>
            </a:r>
            <a:r>
              <a:rPr lang="en-GB" sz="1600" i="1" dirty="0"/>
              <a:t>Pattern Classification, </a:t>
            </a:r>
            <a:r>
              <a:rPr lang="en-GB" sz="1600" dirty="0"/>
              <a:t>Chapter  10, 2</a:t>
            </a:r>
            <a:r>
              <a:rPr lang="en-GB" sz="1600" baseline="30000" dirty="0"/>
              <a:t>nd</a:t>
            </a:r>
            <a:r>
              <a:rPr lang="en-GB" sz="1600" dirty="0"/>
              <a:t> Edition, John Wiley &amp; Sons.</a:t>
            </a:r>
          </a:p>
          <a:p>
            <a:pPr lvl="1" algn="just">
              <a:lnSpc>
                <a:spcPct val="114000"/>
              </a:lnSpc>
            </a:pPr>
            <a:r>
              <a:rPr lang="en-GB" sz="1600" dirty="0"/>
              <a:t>J. Han and M. Kamber, </a:t>
            </a:r>
            <a:r>
              <a:rPr lang="en-GB" sz="1600" i="1" dirty="0"/>
              <a:t>Data Mining: Concepts and Techniques</a:t>
            </a:r>
            <a:r>
              <a:rPr lang="en-GB" sz="1600" dirty="0"/>
              <a:t>, Chapter 8, Morgan Kaufmann. </a:t>
            </a:r>
          </a:p>
          <a:p>
            <a:endParaRPr lang="en-AU" altLang="zh-CN" sz="1600" dirty="0"/>
          </a:p>
          <a:p>
            <a:pPr>
              <a:lnSpc>
                <a:spcPct val="114000"/>
              </a:lnSpc>
            </a:pPr>
            <a:r>
              <a:rPr lang="en-AU" altLang="zh-CN" sz="1600" dirty="0"/>
              <a:t>Survey Papers</a:t>
            </a:r>
          </a:p>
          <a:p>
            <a:pPr lvl="1" algn="just">
              <a:lnSpc>
                <a:spcPct val="114000"/>
              </a:lnSpc>
            </a:pPr>
            <a:r>
              <a:rPr lang="en-AU" altLang="zh-CN" sz="1600" dirty="0"/>
              <a:t>A. K. Jain, M. N. </a:t>
            </a:r>
            <a:r>
              <a:rPr lang="en-AU" altLang="zh-CN" sz="1600" dirty="0" err="1"/>
              <a:t>Murty</a:t>
            </a:r>
            <a:r>
              <a:rPr lang="en-AU" altLang="zh-CN" sz="1600" dirty="0"/>
              <a:t> and P. J. Flynn (1999) “Data Clustering: A Review”, </a:t>
            </a:r>
            <a:r>
              <a:rPr lang="en-AU" altLang="zh-CN" sz="1600" i="1" dirty="0"/>
              <a:t>ACM Computing Surveys</a:t>
            </a:r>
            <a:r>
              <a:rPr lang="en-AU" altLang="zh-CN" sz="1600" dirty="0"/>
              <a:t>, Vol. 31(3), pp. 264-323.</a:t>
            </a:r>
          </a:p>
          <a:p>
            <a:pPr lvl="1" algn="just">
              <a:lnSpc>
                <a:spcPct val="114000"/>
              </a:lnSpc>
            </a:pPr>
            <a:r>
              <a:rPr lang="en-AU" altLang="zh-CN" sz="1600" dirty="0"/>
              <a:t>R. </a:t>
            </a:r>
            <a:r>
              <a:rPr lang="en-AU" altLang="zh-CN" sz="1600" dirty="0" err="1"/>
              <a:t>Xu</a:t>
            </a:r>
            <a:r>
              <a:rPr lang="en-AU" altLang="zh-CN" sz="1600" dirty="0"/>
              <a:t> and D. </a:t>
            </a:r>
            <a:r>
              <a:rPr lang="en-AU" altLang="zh-CN" sz="1600" dirty="0" err="1"/>
              <a:t>Wunsch</a:t>
            </a:r>
            <a:r>
              <a:rPr lang="en-AU" altLang="zh-CN" sz="1600" dirty="0"/>
              <a:t> (2005) “Survey of Clustering Algorithms”, </a:t>
            </a:r>
            <a:r>
              <a:rPr lang="en-AU" altLang="zh-CN" sz="1600" i="1" dirty="0"/>
              <a:t>IEEE Transactions on Neural Networks</a:t>
            </a:r>
            <a:r>
              <a:rPr lang="en-AU" altLang="zh-CN" sz="1600" dirty="0"/>
              <a:t>, Vol. 16(3), pp. 645-678.</a:t>
            </a:r>
          </a:p>
          <a:p>
            <a:pPr lvl="1" algn="just">
              <a:lnSpc>
                <a:spcPct val="114000"/>
              </a:lnSpc>
            </a:pPr>
            <a:r>
              <a:rPr lang="en-AU" altLang="zh-CN" sz="1600" dirty="0"/>
              <a:t>A. K. Jain (2010) “</a:t>
            </a:r>
            <a:r>
              <a:rPr lang="en-US" altLang="zh-CN" sz="1600" dirty="0"/>
              <a:t>Data Clustering: 50 Years Beyond K-Means</a:t>
            </a:r>
            <a:r>
              <a:rPr lang="en-AU" altLang="zh-CN" sz="1600" dirty="0"/>
              <a:t>”, </a:t>
            </a:r>
            <a:r>
              <a:rPr lang="en-AU" altLang="zh-CN" sz="1600" i="1" dirty="0"/>
              <a:t>Pattern Recognition Letters</a:t>
            </a:r>
            <a:r>
              <a:rPr lang="en-AU" altLang="zh-CN" sz="1600" dirty="0"/>
              <a:t>, Vol. 31, pp. 651-666.</a:t>
            </a:r>
          </a:p>
          <a:p>
            <a:pPr lvl="1" algn="just"/>
            <a:endParaRPr lang="en-AU" altLang="zh-CN" sz="1600" dirty="0"/>
          </a:p>
          <a:p>
            <a:pPr algn="just"/>
            <a:r>
              <a:rPr lang="en-AU" altLang="zh-CN" sz="1600" dirty="0"/>
              <a:t>Online Tutorials</a:t>
            </a:r>
          </a:p>
          <a:p>
            <a:pPr lvl="1" algn="just"/>
            <a:r>
              <a:rPr lang="en-AU" altLang="zh-CN" sz="1600" dirty="0"/>
              <a:t>http://home.dei.polimi.it/matteucc/Clustering/tutorial_html</a:t>
            </a:r>
          </a:p>
          <a:p>
            <a:pPr lvl="1" algn="just"/>
            <a:r>
              <a:rPr lang="en-AU" altLang="zh-CN" sz="1600" dirty="0"/>
              <a:t>http://www.autonlab.org/tutorials/kmeans.html</a:t>
            </a:r>
          </a:p>
          <a:p>
            <a:pPr lvl="1" algn="just"/>
            <a:r>
              <a:rPr lang="en-AU" altLang="zh-CN" sz="1600" dirty="0"/>
              <a:t>http://users.informatik.uni-halle.de/~hinnebur/ClusterTutorial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Clusters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753394" y="5865812"/>
            <a:ext cx="59436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5400000" flipH="1" flipV="1">
            <a:off x="-494903" y="3619103"/>
            <a:ext cx="4495006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334000" y="44958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800600" y="41148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105400" y="42672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953000" y="45720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410200" y="41148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657600" y="38862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24200" y="35052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29000" y="36576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276600" y="39624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733800" y="35052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791200" y="34290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257800" y="30480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562600" y="32004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410200" y="35052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867400" y="30480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191000" y="28956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657600" y="25146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962400" y="26670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810000" y="29718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267200" y="25146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103394">
            <a:off x="2762113" y="3563712"/>
            <a:ext cx="3187532" cy="1118949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1103394">
            <a:off x="3221406" y="2455094"/>
            <a:ext cx="3187532" cy="1132213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7304334">
            <a:off x="2217466" y="2708570"/>
            <a:ext cx="3048000" cy="1143000"/>
          </a:xfrm>
          <a:prstGeom prst="ellipse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7304334">
            <a:off x="3741466" y="3394370"/>
            <a:ext cx="3048000" cy="1143000"/>
          </a:xfrm>
          <a:prstGeom prst="ellipse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Applications of Clustering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248276"/>
          </a:xfrm>
        </p:spPr>
        <p:txBody>
          <a:bodyPr>
            <a:normAutofit/>
          </a:bodyPr>
          <a:lstStyle/>
          <a:p>
            <a:r>
              <a:rPr lang="en-AU" altLang="zh-CN" sz="1600" dirty="0"/>
              <a:t>Marketing</a:t>
            </a:r>
          </a:p>
          <a:p>
            <a:pPr lvl="1" algn="just"/>
            <a:r>
              <a:rPr lang="en-AU" altLang="zh-CN" sz="1600" dirty="0"/>
              <a:t>Finding groups of customers with similar behaviours.</a:t>
            </a:r>
          </a:p>
          <a:p>
            <a:pPr lvl="1"/>
            <a:endParaRPr lang="en-AU" altLang="zh-CN" sz="1600" dirty="0"/>
          </a:p>
          <a:p>
            <a:r>
              <a:rPr lang="en-AU" altLang="zh-CN" sz="1600" dirty="0"/>
              <a:t>Biology</a:t>
            </a:r>
          </a:p>
          <a:p>
            <a:pPr lvl="1"/>
            <a:r>
              <a:rPr lang="en-AU" altLang="zh-CN" sz="1600" dirty="0"/>
              <a:t>Finding groups of animals or plants with similar features.</a:t>
            </a:r>
          </a:p>
          <a:p>
            <a:endParaRPr lang="en-AU" altLang="zh-CN" sz="1600" dirty="0"/>
          </a:p>
          <a:p>
            <a:r>
              <a:rPr lang="en-AU" altLang="zh-CN" sz="1600" dirty="0"/>
              <a:t>Bioinformatics</a:t>
            </a:r>
          </a:p>
          <a:p>
            <a:pPr lvl="1"/>
            <a:r>
              <a:rPr lang="en-AU" altLang="zh-CN" sz="1600" dirty="0"/>
              <a:t>Clustering microarray data, genes and sequences.</a:t>
            </a:r>
          </a:p>
          <a:p>
            <a:endParaRPr lang="en-AU" altLang="zh-CN" sz="1600" dirty="0"/>
          </a:p>
          <a:p>
            <a:r>
              <a:rPr lang="en-AU" altLang="zh-CN" sz="1600" dirty="0"/>
              <a:t>Earthquake Studies</a:t>
            </a:r>
          </a:p>
          <a:p>
            <a:pPr lvl="1" algn="just"/>
            <a:r>
              <a:rPr lang="en-US" sz="1600" dirty="0"/>
              <a:t>Clustering observed earthquake epicenters to identify dangerous zones.</a:t>
            </a:r>
            <a:endParaRPr lang="en-AU" altLang="zh-CN" sz="1600" dirty="0"/>
          </a:p>
          <a:p>
            <a:endParaRPr lang="en-AU" altLang="zh-CN" sz="1600" dirty="0"/>
          </a:p>
          <a:p>
            <a:r>
              <a:rPr lang="en-AU" altLang="zh-CN" sz="1600" dirty="0"/>
              <a:t>WWW</a:t>
            </a:r>
          </a:p>
          <a:p>
            <a:pPr lvl="1"/>
            <a:r>
              <a:rPr lang="en-US" sz="1600" dirty="0"/>
              <a:t>Clustering weblog data to discover groups of similar access patterns.</a:t>
            </a:r>
          </a:p>
          <a:p>
            <a:endParaRPr lang="en-US" altLang="zh-CN" sz="1600" dirty="0"/>
          </a:p>
          <a:p>
            <a:r>
              <a:rPr lang="en-AU" altLang="zh-CN" sz="1600" dirty="0"/>
              <a:t>Social Networks</a:t>
            </a:r>
          </a:p>
          <a:p>
            <a:pPr lvl="1"/>
            <a:r>
              <a:rPr lang="en-AU" altLang="zh-CN" sz="1600" dirty="0"/>
              <a:t>Discovering groups of individuals with close friendships internally.</a:t>
            </a:r>
          </a:p>
          <a:p>
            <a:pPr lvl="1"/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Earthquakes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216066" name="Picture 2" descr="http://www.readinessinfo.com/gifs/eqmaps/eqworld.gif"/>
          <p:cNvPicPr>
            <a:picLocks noChangeAspect="1" noChangeArrowheads="1"/>
          </p:cNvPicPr>
          <p:nvPr/>
        </p:nvPicPr>
        <p:blipFill rotWithShape="1">
          <a:blip r:embed="rId2"/>
          <a:srcRect r="2135"/>
          <a:stretch/>
        </p:blipFill>
        <p:spPr bwMode="auto">
          <a:xfrm>
            <a:off x="563236" y="1295400"/>
            <a:ext cx="814405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Image Segmentation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220162" name="Picture 2" descr="http://www-sipl.technion.ac.il/UploadedFiles/imageSegmentatio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371600"/>
            <a:ext cx="6067425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The Big Picture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225282" name="Picture 2"/>
          <p:cNvPicPr>
            <a:picLocks noChangeAspect="1" noChangeArrowheads="1"/>
          </p:cNvPicPr>
          <p:nvPr/>
        </p:nvPicPr>
        <p:blipFill>
          <a:blip r:embed="rId2"/>
          <a:srcRect l="3587" r="1899"/>
          <a:stretch>
            <a:fillRect/>
          </a:stretch>
        </p:blipFill>
        <p:spPr bwMode="auto">
          <a:xfrm>
            <a:off x="533400" y="2538414"/>
            <a:ext cx="8229600" cy="17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14775</TotalTime>
  <Words>1190</Words>
  <Application>Microsoft Office PowerPoint</Application>
  <PresentationFormat>全屏显示(4:3)</PresentationFormat>
  <Paragraphs>424</Paragraphs>
  <Slides>44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宋体</vt:lpstr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sample</vt:lpstr>
      <vt:lpstr>Equation</vt:lpstr>
      <vt:lpstr>Clustering</vt:lpstr>
      <vt:lpstr>Overview</vt:lpstr>
      <vt:lpstr>What is cluster analysis?</vt:lpstr>
      <vt:lpstr>Clusters</vt:lpstr>
      <vt:lpstr>Clusters</vt:lpstr>
      <vt:lpstr>Applications of Clustering</vt:lpstr>
      <vt:lpstr>Earthquakes</vt:lpstr>
      <vt:lpstr>Image Segmentation</vt:lpstr>
      <vt:lpstr>The Big Picture</vt:lpstr>
      <vt:lpstr>Requirements</vt:lpstr>
      <vt:lpstr>Practical Considerations</vt:lpstr>
      <vt:lpstr>Normalization or Not?</vt:lpstr>
      <vt:lpstr>PowerPoint 演示文稿</vt:lpstr>
      <vt:lpstr>Evaluation</vt:lpstr>
      <vt:lpstr>Evaluation</vt:lpstr>
      <vt:lpstr>Silhouette</vt:lpstr>
      <vt:lpstr>Silhouette</vt:lpstr>
      <vt:lpstr>K-Means</vt:lpstr>
      <vt:lpstr>K-Means</vt:lpstr>
      <vt:lpstr>K-Means</vt:lpstr>
      <vt:lpstr>K-Means</vt:lpstr>
      <vt:lpstr>Comments on K-Means</vt:lpstr>
      <vt:lpstr>The Influence of Initial Centroids</vt:lpstr>
      <vt:lpstr>The Influence of Initial Centroids</vt:lpstr>
      <vt:lpstr>Sequential Leader Clustering</vt:lpstr>
      <vt:lpstr>PowerPoint 演示文稿</vt:lpstr>
      <vt:lpstr>Gaussian Mixture</vt:lpstr>
      <vt:lpstr>Clustering by Mixture Models</vt:lpstr>
      <vt:lpstr>K-Means Revisited</vt:lpstr>
      <vt:lpstr>Expectation Maximization</vt:lpstr>
      <vt:lpstr>PowerPoint 演示文稿</vt:lpstr>
      <vt:lpstr>EM: Gaussian Mixture</vt:lpstr>
      <vt:lpstr>PowerPoint 演示文稿</vt:lpstr>
      <vt:lpstr>Density Based Methods</vt:lpstr>
      <vt:lpstr>DBSCAN</vt:lpstr>
      <vt:lpstr>DBSCAN</vt:lpstr>
      <vt:lpstr>DBSCAN</vt:lpstr>
      <vt:lpstr>Hierarchical Clustering</vt:lpstr>
      <vt:lpstr>Agglomerative Methods</vt:lpstr>
      <vt:lpstr>Example</vt:lpstr>
      <vt:lpstr>Example</vt:lpstr>
      <vt:lpstr>Example</vt:lpstr>
      <vt:lpstr>Min vs. Max</vt:lpstr>
      <vt:lpstr>Reading Materials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Lyu Jun</cp:lastModifiedBy>
  <cp:revision>3110</cp:revision>
  <dcterms:created xsi:type="dcterms:W3CDTF">2004-08-26T06:30:40Z</dcterms:created>
  <dcterms:modified xsi:type="dcterms:W3CDTF">2019-06-17T03:43:53Z</dcterms:modified>
</cp:coreProperties>
</file>