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7" r:id="rId4"/>
    <p:sldId id="278" r:id="rId5"/>
    <p:sldId id="282" r:id="rId6"/>
    <p:sldId id="279" r:id="rId7"/>
    <p:sldId id="315" r:id="rId8"/>
    <p:sldId id="283" r:id="rId9"/>
    <p:sldId id="284" r:id="rId10"/>
    <p:sldId id="285" r:id="rId11"/>
    <p:sldId id="286" r:id="rId12"/>
    <p:sldId id="290" r:id="rId13"/>
    <p:sldId id="287" r:id="rId14"/>
    <p:sldId id="288" r:id="rId15"/>
    <p:sldId id="289" r:id="rId16"/>
    <p:sldId id="316" r:id="rId17"/>
    <p:sldId id="291" r:id="rId18"/>
    <p:sldId id="292" r:id="rId19"/>
    <p:sldId id="293" r:id="rId20"/>
    <p:sldId id="294" r:id="rId21"/>
    <p:sldId id="295" r:id="rId22"/>
    <p:sldId id="314" r:id="rId23"/>
    <p:sldId id="317" r:id="rId24"/>
    <p:sldId id="304" r:id="rId25"/>
    <p:sldId id="305" r:id="rId26"/>
    <p:sldId id="306" r:id="rId27"/>
    <p:sldId id="301" r:id="rId28"/>
    <p:sldId id="299" r:id="rId29"/>
    <p:sldId id="300" r:id="rId30"/>
    <p:sldId id="302" r:id="rId31"/>
    <p:sldId id="307" r:id="rId32"/>
    <p:sldId id="308" r:id="rId33"/>
    <p:sldId id="318" r:id="rId34"/>
    <p:sldId id="309" r:id="rId35"/>
    <p:sldId id="310" r:id="rId36"/>
    <p:sldId id="311" r:id="rId37"/>
    <p:sldId id="312" r:id="rId38"/>
    <p:sldId id="313" r:id="rId39"/>
    <p:sldId id="276" r:id="rId4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9900"/>
    <a:srgbClr val="000000"/>
    <a:srgbClr val="FFFF00"/>
    <a:srgbClr val="C1D1D3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 autoAdjust="0"/>
  </p:normalViewPr>
  <p:slideViewPr>
    <p:cSldViewPr>
      <p:cViewPr varScale="1">
        <p:scale>
          <a:sx n="60" d="100"/>
          <a:sy n="60" d="100"/>
        </p:scale>
        <p:origin x="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 Jun" userId="0eec374c32ab13e2" providerId="LiveId" clId="{892E6CB6-232F-49C6-8027-E07D3FACFD81}"/>
    <pc:docChg chg="modSld">
      <pc:chgData name="Lyu Jun" userId="0eec374c32ab13e2" providerId="LiveId" clId="{892E6CB6-232F-49C6-8027-E07D3FACFD81}" dt="2019-06-27T14:45:40.348" v="42" actId="1076"/>
      <pc:docMkLst>
        <pc:docMk/>
      </pc:docMkLst>
      <pc:sldChg chg="addSp modSp">
        <pc:chgData name="Lyu Jun" userId="0eec374c32ab13e2" providerId="LiveId" clId="{892E6CB6-232F-49C6-8027-E07D3FACFD81}" dt="2019-06-27T14:45:40.348" v="42" actId="1076"/>
        <pc:sldMkLst>
          <pc:docMk/>
          <pc:sldMk cId="0" sldId="306"/>
        </pc:sldMkLst>
        <pc:spChg chg="add mod">
          <ac:chgData name="Lyu Jun" userId="0eec374c32ab13e2" providerId="LiveId" clId="{892E6CB6-232F-49C6-8027-E07D3FACFD81}" dt="2019-06-27T14:33:30.626" v="4" actId="208"/>
          <ac:spMkLst>
            <pc:docMk/>
            <pc:sldMk cId="0" sldId="306"/>
            <ac:spMk id="3" creationId="{ED97CFC5-F71C-419E-AE4B-813C33E109D7}"/>
          </ac:spMkLst>
        </pc:spChg>
        <pc:spChg chg="add mod">
          <ac:chgData name="Lyu Jun" userId="0eec374c32ab13e2" providerId="LiveId" clId="{892E6CB6-232F-49C6-8027-E07D3FACFD81}" dt="2019-06-27T14:34:10.243" v="9" actId="208"/>
          <ac:spMkLst>
            <pc:docMk/>
            <pc:sldMk cId="0" sldId="306"/>
            <ac:spMk id="8" creationId="{98358F21-347C-4015-940E-567D215606B7}"/>
          </ac:spMkLst>
        </pc:spChg>
        <pc:spChg chg="add mod">
          <ac:chgData name="Lyu Jun" userId="0eec374c32ab13e2" providerId="LiveId" clId="{892E6CB6-232F-49C6-8027-E07D3FACFD81}" dt="2019-06-27T14:45:38.399" v="41" actId="1076"/>
          <ac:spMkLst>
            <pc:docMk/>
            <pc:sldMk cId="0" sldId="306"/>
            <ac:spMk id="9" creationId="{B926CD1F-431F-4336-AD21-5A7B76128127}"/>
          </ac:spMkLst>
        </pc:spChg>
        <pc:spChg chg="add mod">
          <ac:chgData name="Lyu Jun" userId="0eec374c32ab13e2" providerId="LiveId" clId="{892E6CB6-232F-49C6-8027-E07D3FACFD81}" dt="2019-06-27T14:45:40.348" v="42" actId="1076"/>
          <ac:spMkLst>
            <pc:docMk/>
            <pc:sldMk cId="0" sldId="306"/>
            <ac:spMk id="15" creationId="{15B18269-1E90-4C56-85D0-E4F5F41A656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0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jpeg"/><Relationship Id="rId5" Type="http://schemas.openxmlformats.org/officeDocument/2006/relationships/hyperlink" Target="http://images.google.com/imgres?imgurl=http://xprizecars.com/images/Battery_9V.jpg&amp;imgrefurl=http://xprizecars.com/2008/04/batteries-power-energy-and-uni.php&amp;usg=__yb0uGZZ87hS6Vp2aTqCxWWWaYBU=&amp;h=300&amp;w=300&amp;sz=9&amp;hl=en&amp;start=1&amp;tbnid=EtUZ-5HXzfpWAM:&amp;tbnh=116&amp;tbnw=116&amp;prev=/images?q=battery&amp;gbv=2&amp;hl=en&amp;newwindow=1" TargetMode="Externa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thevitaminm.files.wordpress.com/2009/02/beer-styles1.jpg&amp;imgrefurl=http://thevitaminm.wordpress.com/2009/01/22/beer-me/&amp;usg=__P-sfC-FdQMixmvxjX197KJV_Pq0=&amp;h=314&amp;w=311&amp;sz=26&amp;hl=en&amp;start=3&amp;tbnid=GJ2X5xKvvm4iuM:&amp;tbnh=117&amp;tbnw=116&amp;prev=/images?q=beer&amp;gbv=2&amp;hl=en&amp;newwindow=1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eg"/><Relationship Id="rId3" Type="http://schemas.openxmlformats.org/officeDocument/2006/relationships/hyperlink" Target="http://images.google.com/imgres?imgurl=http://blog.craftzine.com/PaperMilk.jpg&amp;imgrefurl=http://www.seouleats.com/2009_05_01_archive.html&amp;usg=__qs-EUPLa3xhm44saqrjlkuEE2qY=&amp;h=375&amp;w=500&amp;sz=121&amp;hl=en&amp;start=12&amp;tbnid=J6suHIntfTD8aM:&amp;tbnh=98&amp;tbnw=130&amp;prev=/images?q=milk&amp;gbv=2&amp;hl=en&amp;newwindow=1" TargetMode="External"/><Relationship Id="rId7" Type="http://schemas.openxmlformats.org/officeDocument/2006/relationships/image" Target="../media/image4.jpeg"/><Relationship Id="rId12" Type="http://schemas.openxmlformats.org/officeDocument/2006/relationships/hyperlink" Target="http://images.google.com/imgres?imgurl=http://www.pizzahutpizza.com/menu/_images/3_pizzas.jpg&amp;imgrefurl=http://www.pizzahutpizza.com/menu/&amp;usg=__T1aN2hq6CoSsjAY_eN7BjF7LAG4=&amp;h=360&amp;w=362&amp;sz=70&amp;hl=en&amp;start=7&amp;tbnid=gbOIW8wY-qM-UM:&amp;tbnh=120&amp;tbnw=121&amp;prev=/images?q=pizza&amp;gbv=2&amp;hl=en&amp;newwindow=1" TargetMode="External"/><Relationship Id="rId17" Type="http://schemas.openxmlformats.org/officeDocument/2006/relationships/image" Target="../media/image9.jpeg"/><Relationship Id="rId2" Type="http://schemas.openxmlformats.org/officeDocument/2006/relationships/image" Target="../media/image1.jpeg"/><Relationship Id="rId16" Type="http://schemas.openxmlformats.org/officeDocument/2006/relationships/hyperlink" Target="http://images.google.com/imgres?imgurl=http://www.twu.ca/life/parents/cookies-gngrsn.jpg&amp;imgrefurl=http://www.twu.ca/life/parents/touchofhome.html&amp;usg=__gITQZUMtZx230-mz6kNwrad_2cg=&amp;h=400&amp;w=400&amp;sz=61&amp;hl=en&amp;start=3&amp;um=1&amp;tbnid=qeKjGe8j7wQL3M:&amp;tbnh=124&amp;tbnw=124&amp;prev=/images?q=cookies&amp;hl=en&amp;sa=N&amp;um=1&amp;newwindow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wackypackages2007.com/images/ANS3/not-butter.jpg&amp;imgrefurl=http://www.wackypackages2007.com/ans3/allnewseries3/not-better.htm&amp;usg=__s-EqN8vrFGrjpFg7xxny2COrmDw=&amp;h=301&amp;w=488&amp;sz=32&amp;hl=en&amp;start=15&amp;tbnid=yd27SKNfMdXhHM:&amp;tbnh=80&amp;tbnw=130&amp;prev=/images?q=butter&amp;gbv=2&amp;hl=en&amp;newwindow=1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images.google.com/imgres?imgurl=http://carolynncarreno.files.wordpress.com/2009/02/09_08_58-fruit-pineapple_web.jpg&amp;imgrefurl=http://carolynncarreno.wordpress.com/2009/02/03/pushing-up-edible-daisies/&amp;usg=__zYOc5eqh4JhKK9PweX0vm3YIgDQ=&amp;h=600&amp;w=400&amp;sz=76&amp;hl=en&amp;start=3&amp;tbnid=SrPseIEb1hrwyM:&amp;tbnh=135&amp;tbnw=90&amp;prev=/images?q=fruit&amp;gbv=2&amp;hl=en&amp;newwindow=1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jpeg"/><Relationship Id="rId14" Type="http://schemas.openxmlformats.org/officeDocument/2006/relationships/hyperlink" Target="http://images.google.com/imgres?imgurl=http://jownby.files.wordpress.com/2009/03/carrot-cake01.jpg&amp;imgrefurl=http://jownby.wordpress.com/2009/03/24/carrot-cake/&amp;usg=__CsYRpQeaL9Hs7mS-6skJb_YIDnM=&amp;h=487&amp;w=365&amp;sz=80&amp;hl=en&amp;start=5&amp;tbnid=EzhiAQKQJANWqM:&amp;tbnh=129&amp;tbnw=97&amp;prev=/images?q=carrot&amp;gbv=2&amp;hl=en&amp;newwindow=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47.gif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56.jpeg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2.wmf"/><Relationship Id="rId17" Type="http://schemas.openxmlformats.org/officeDocument/2006/relationships/hyperlink" Target="http://www.google.com.hk/imgres?imgurl=http://www.nuthousepunks.com/blog/wp-content/uploads/2011/09/sad-face.jpg&amp;imgrefurl=http://www.nuthousepunks.com/blog/?attachment_id=3136&amp;usg=__Zx_YBA_N0Fwo4CRU1XjROlaPJ48=&amp;h=1050&amp;w=1050&amp;sz=43&amp;hl=zh-CN&amp;start=23&amp;zoom=1&amp;tbnid=3ivFBv_TIivH1M:&amp;tbnh=150&amp;tbnw=150&amp;ei=A4ejTrqyJK6yiQeAtJjnBg&amp;prev=/search?q=sad&amp;start=21&amp;hl=zh-CN&amp;newwindow=1&amp;safe=strict&amp;sa=N&amp;gbv=2&amp;tbm=isch&amp;itbs=1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53.wmf"/><Relationship Id="rId22" Type="http://schemas.openxmlformats.org/officeDocument/2006/relationships/image" Target="../media/image57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6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hk/imgres?imgurl=http://www.britishfasteners.com/images/nut2.gif&amp;imgrefurl=http://www.britishfasteners.com/index.php/categories/nuts&amp;usg=__2igTt6TyxLS7UvesV6_6JKGPeNI=&amp;h=254&amp;w=252&amp;sz=23&amp;hl=en&amp;start=4&amp;zoom=1&amp;tbnid=UCJuUH4U3S6cSM:&amp;tbnh=111&amp;tbnw=110&amp;ei=oQ7DTt_XK46aiQfPkJ3lDQ&amp;prev=/search?q=nut&amp;um=1&amp;hl=en&amp;safe=active&amp;sa=N&amp;gbv=2&amp;tbm=isch&amp;um=1&amp;itbs=1" TargetMode="External"/><Relationship Id="rId13" Type="http://schemas.openxmlformats.org/officeDocument/2006/relationships/image" Target="../media/image76.gif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12" Type="http://schemas.openxmlformats.org/officeDocument/2006/relationships/image" Target="../media/image75.gif"/><Relationship Id="rId2" Type="http://schemas.openxmlformats.org/officeDocument/2006/relationships/hyperlink" Target="http://www.360buy.com/product/3083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hk/imgres?imgurl=http://pica.nipic.com/2007-10-13/20071013151043538_2.jpg&amp;imgrefurl=http://www.nipic.com/show/1/56/3d0165129572ecfc.html&amp;usg=__LFSiBj7T8ZXBMMpYyxUkl-bhwbQ=&amp;h=1024&amp;w=1024&amp;sz=111&amp;hl=en&amp;start=12&amp;zoom=1&amp;tbnid=3ftKUs1wzOKXOM:&amp;tbnh=150&amp;tbnw=150&amp;ei=QwrDTrqzJY6ziQfbzfSQDg&amp;prev=/search?q=%E9%9D%A2%E5%8C%85&amp;um=1&amp;hl=en&amp;safe=active&amp;sa=N&amp;tbm=isch&amp;um=1&amp;itbs=1" TargetMode="External"/><Relationship Id="rId11" Type="http://schemas.openxmlformats.org/officeDocument/2006/relationships/image" Target="../media/image74.jpeg"/><Relationship Id="rId5" Type="http://schemas.openxmlformats.org/officeDocument/2006/relationships/image" Target="../media/image71.jpeg"/><Relationship Id="rId15" Type="http://schemas.openxmlformats.org/officeDocument/2006/relationships/image" Target="../media/image78.png"/><Relationship Id="rId10" Type="http://schemas.openxmlformats.org/officeDocument/2006/relationships/hyperlink" Target="http://www.google.com.hk/imgres?imgurl=http://media.digikey.com/photos/Keystone%20Elect%20Photos/29326.JPG&amp;imgrefurl=http://parts.digikey.com/1/parts-kws/steel-panex-bolts&amp;usg=__MIOU1giSfQNjDb6Ao7k7OqdEt68=&amp;h=640&amp;w=640&amp;sz=99&amp;hl=en&amp;start=53&amp;zoom=1&amp;tbnid=jyYIhYn0nPqTrM:&amp;tbnh=137&amp;tbnw=137&amp;ei=NQ_DTrfEHs2UiAev1Y3fDQ&amp;prev=/search?q=bolt+hardware&amp;start=42&amp;um=1&amp;hl=en&amp;safe=active&amp;sa=N&amp;gbv=2&amp;tbm=isch&amp;um=1&amp;itbs=1" TargetMode="External"/><Relationship Id="rId4" Type="http://schemas.openxmlformats.org/officeDocument/2006/relationships/hyperlink" Target="http://www.360buy.com/product/405489.html" TargetMode="External"/><Relationship Id="rId9" Type="http://schemas.openxmlformats.org/officeDocument/2006/relationships/image" Target="../media/image73.jpeg"/><Relationship Id="rId14" Type="http://schemas.openxmlformats.org/officeDocument/2006/relationships/image" Target="../media/image7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11" Type="http://schemas.openxmlformats.org/officeDocument/2006/relationships/image" Target="../media/image88.jpeg"/><Relationship Id="rId5" Type="http://schemas.openxmlformats.org/officeDocument/2006/relationships/image" Target="../media/image82.png"/><Relationship Id="rId10" Type="http://schemas.openxmlformats.org/officeDocument/2006/relationships/image" Target="../media/image87.jpeg"/><Relationship Id="rId4" Type="http://schemas.openxmlformats.org/officeDocument/2006/relationships/image" Target="../media/image81.png"/><Relationship Id="rId9" Type="http://schemas.openxmlformats.org/officeDocument/2006/relationships/image" Target="../media/image8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>
                <a:ea typeface="宋体" pitchFamily="2" charset="-122"/>
                <a:cs typeface="Times New Roman" pitchFamily="18" charset="0"/>
              </a:rPr>
              <a:t>Association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Lecturer: Dr. Bo Yuan  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 E-mail: yuanb@sz.tsinghua.edu.cn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848600" cy="563562"/>
          </a:xfrm>
        </p:spPr>
        <p:txBody>
          <a:bodyPr/>
          <a:lstStyle/>
          <a:p>
            <a:r>
              <a:rPr lang="en-AU" altLang="zh-CN" sz="2400" dirty="0">
                <a:solidFill>
                  <a:srgbClr val="113F71"/>
                </a:solidFill>
              </a:rPr>
              <a:t>Support &amp; Confidence of Association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0572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AU" altLang="zh-CN" dirty="0">
                <a:solidFill>
                  <a:srgbClr val="FF0000"/>
                </a:solidFill>
              </a:rPr>
              <a:t>Support</a:t>
            </a:r>
            <a:r>
              <a:rPr lang="en-AU" altLang="zh-CN" dirty="0"/>
              <a:t> measures how often the rule occurs in the dataset.</a:t>
            </a:r>
          </a:p>
          <a:p>
            <a:pPr algn="just"/>
            <a:endParaRPr lang="en-AU" altLang="zh-CN" dirty="0"/>
          </a:p>
          <a:p>
            <a:pPr algn="just"/>
            <a:r>
              <a:rPr lang="en-AU" altLang="zh-CN" dirty="0">
                <a:solidFill>
                  <a:srgbClr val="FF0000"/>
                </a:solidFill>
              </a:rPr>
              <a:t>Confidence</a:t>
            </a:r>
            <a:r>
              <a:rPr lang="en-AU" altLang="zh-CN" dirty="0"/>
              <a:t> measures the strength of the rule.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76344"/>
              </p:ext>
            </p:extLst>
          </p:nvPr>
        </p:nvGraphicFramePr>
        <p:xfrm>
          <a:off x="685800" y="2514597"/>
          <a:ext cx="5257801" cy="358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Transactions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Items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Chips,</a:t>
                      </a:r>
                      <a:r>
                        <a:rPr lang="en-AU" altLang="zh-CN" sz="1600" baseline="0" dirty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25908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Bread </a:t>
            </a:r>
            <a:r>
              <a:rPr lang="en-AU" altLang="zh-CN" dirty="0">
                <a:sym typeface="Wingdings" pitchFamily="2" charset="2"/>
              </a:rPr>
              <a:t> Milk</a:t>
            </a:r>
          </a:p>
          <a:p>
            <a:endParaRPr lang="en-AU" altLang="zh-CN" dirty="0">
              <a:sym typeface="Wingdings" pitchFamily="2" charset="2"/>
            </a:endParaRPr>
          </a:p>
          <a:p>
            <a:r>
              <a:rPr lang="en-AU" altLang="zh-CN" dirty="0">
                <a:solidFill>
                  <a:srgbClr val="FF0000"/>
                </a:solidFill>
                <a:sym typeface="Wingdings" pitchFamily="2" charset="2"/>
              </a:rPr>
              <a:t>Support</a:t>
            </a:r>
            <a:r>
              <a:rPr lang="en-AU" altLang="zh-CN" dirty="0">
                <a:sym typeface="Wingdings" pitchFamily="2" charset="2"/>
              </a:rPr>
              <a:t>: 2/8</a:t>
            </a:r>
          </a:p>
          <a:p>
            <a:endParaRPr lang="en-AU" altLang="zh-CN" dirty="0">
              <a:sym typeface="Wingdings" pitchFamily="2" charset="2"/>
            </a:endParaRPr>
          </a:p>
          <a:p>
            <a:r>
              <a:rPr lang="en-AU" altLang="zh-CN" dirty="0">
                <a:solidFill>
                  <a:srgbClr val="FF0000"/>
                </a:solidFill>
                <a:sym typeface="Wingdings" pitchFamily="2" charset="2"/>
              </a:rPr>
              <a:t>Confidence</a:t>
            </a:r>
            <a:r>
              <a:rPr lang="en-AU" altLang="zh-CN" dirty="0">
                <a:sym typeface="Wingdings" pitchFamily="2" charset="2"/>
              </a:rPr>
              <a:t>: 1/3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45720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Milk </a:t>
            </a:r>
            <a:r>
              <a:rPr lang="en-AU" altLang="zh-CN" dirty="0">
                <a:sym typeface="Wingdings" pitchFamily="2" charset="2"/>
              </a:rPr>
              <a:t> Bread</a:t>
            </a:r>
          </a:p>
          <a:p>
            <a:endParaRPr lang="en-AU" altLang="zh-CN" dirty="0">
              <a:sym typeface="Wingdings" pitchFamily="2" charset="2"/>
            </a:endParaRPr>
          </a:p>
          <a:p>
            <a:r>
              <a:rPr lang="en-AU" altLang="zh-CN" dirty="0">
                <a:solidFill>
                  <a:srgbClr val="FF0000"/>
                </a:solidFill>
                <a:sym typeface="Wingdings" pitchFamily="2" charset="2"/>
              </a:rPr>
              <a:t>Support</a:t>
            </a:r>
            <a:r>
              <a:rPr lang="en-AU" altLang="zh-CN" dirty="0">
                <a:sym typeface="Wingdings" pitchFamily="2" charset="2"/>
              </a:rPr>
              <a:t>: 2/8</a:t>
            </a:r>
          </a:p>
          <a:p>
            <a:endParaRPr lang="en-AU" altLang="zh-CN" dirty="0">
              <a:sym typeface="Wingdings" pitchFamily="2" charset="2"/>
            </a:endParaRPr>
          </a:p>
          <a:p>
            <a:r>
              <a:rPr lang="en-AU" altLang="zh-CN" dirty="0">
                <a:solidFill>
                  <a:srgbClr val="FF0000"/>
                </a:solidFill>
                <a:sym typeface="Wingdings" pitchFamily="2" charset="2"/>
              </a:rPr>
              <a:t>Confidence</a:t>
            </a:r>
            <a:r>
              <a:rPr lang="en-AU" altLang="zh-CN" dirty="0">
                <a:sym typeface="Wingdings" pitchFamily="2" charset="2"/>
              </a:rPr>
              <a:t>: 2/3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AU" altLang="zh-CN" sz="2400" dirty="0"/>
              <a:t>Frequent Itemsets and Strong Rules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77200" cy="49434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AU" altLang="zh-CN" sz="1600" dirty="0"/>
              <a:t>Support and Confidence are bounded by thresholds: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/>
              <a:t>Minimum support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endParaRPr lang="en-AU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AU" altLang="zh-CN" sz="1600" dirty="0"/>
              <a:t>Minimum confidence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endParaRPr lang="en-AU" altLang="zh-CN" sz="1600" dirty="0">
              <a:solidFill>
                <a:srgbClr val="FF0000"/>
              </a:solidFill>
            </a:endParaRPr>
          </a:p>
          <a:p>
            <a:pPr lvl="1"/>
            <a:endParaRPr lang="en-AU" altLang="zh-CN" sz="1600" dirty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AU" altLang="zh-CN" sz="1600" dirty="0"/>
              <a:t>A frequent (large) itemset is an itemset with support larger than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AU" altLang="zh-CN" sz="1600" dirty="0"/>
              <a:t>.</a:t>
            </a:r>
          </a:p>
          <a:p>
            <a:pPr algn="just"/>
            <a:endParaRPr lang="en-AU" altLang="zh-CN" sz="1600" dirty="0"/>
          </a:p>
          <a:p>
            <a:pPr algn="just">
              <a:lnSpc>
                <a:spcPct val="120000"/>
              </a:lnSpc>
            </a:pPr>
            <a:r>
              <a:rPr lang="en-AU" altLang="zh-CN" sz="1600" dirty="0"/>
              <a:t>A strong rule is a rule that is frequent and its confidence is higher than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 Φ</a:t>
            </a:r>
            <a:r>
              <a:rPr lang="en-AU" altLang="zh-CN" sz="1600" dirty="0"/>
              <a:t>.</a:t>
            </a:r>
          </a:p>
          <a:p>
            <a:pPr algn="just"/>
            <a:endParaRPr lang="en-AU" altLang="zh-CN" sz="1600" dirty="0"/>
          </a:p>
          <a:p>
            <a:pPr algn="just">
              <a:lnSpc>
                <a:spcPct val="120000"/>
              </a:lnSpc>
            </a:pPr>
            <a:r>
              <a:rPr lang="en-AU" altLang="zh-CN" sz="1600" dirty="0"/>
              <a:t>Association Rule Problem</a:t>
            </a:r>
          </a:p>
          <a:p>
            <a:pPr lvl="1" algn="just">
              <a:lnSpc>
                <a:spcPct val="120000"/>
              </a:lnSpc>
            </a:pPr>
            <a:r>
              <a:rPr lang="en-AU" altLang="zh-CN" sz="1600" dirty="0"/>
              <a:t>Given </a:t>
            </a:r>
            <a:r>
              <a:rPr lang="en-AU" altLang="zh-CN" sz="1600" dirty="0">
                <a:solidFill>
                  <a:srgbClr val="FF0000"/>
                </a:solidFill>
              </a:rPr>
              <a:t>I</a:t>
            </a:r>
            <a:r>
              <a:rPr lang="en-AU" altLang="zh-CN" sz="1600" dirty="0"/>
              <a:t>, </a:t>
            </a:r>
            <a:r>
              <a:rPr lang="en-AU" altLang="zh-CN" sz="1600" dirty="0">
                <a:solidFill>
                  <a:srgbClr val="FF0000"/>
                </a:solidFill>
              </a:rPr>
              <a:t>D</a:t>
            </a:r>
            <a:r>
              <a:rPr lang="en-AU" altLang="zh-CN" sz="1600" dirty="0"/>
              <a:t>,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altLang="zh-CN" sz="1600" dirty="0">
                <a:latin typeface="Times New Roman"/>
                <a:cs typeface="Times New Roman"/>
              </a:rPr>
              <a:t> and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lang="en-US" altLang="zh-CN" sz="1600" dirty="0">
                <a:latin typeface="Times New Roman"/>
                <a:cs typeface="Times New Roman"/>
              </a:rPr>
              <a:t>, </a:t>
            </a:r>
            <a:r>
              <a:rPr lang="en-AU" altLang="zh-CN" sz="1600" dirty="0"/>
              <a:t>to find all strong rules in the form of </a:t>
            </a:r>
            <a:r>
              <a:rPr lang="en-AU" altLang="zh-CN" sz="1600" dirty="0">
                <a:solidFill>
                  <a:srgbClr val="FF0000"/>
                </a:solidFill>
              </a:rPr>
              <a:t>X</a:t>
            </a:r>
            <a:r>
              <a:rPr lang="en-AU" altLang="zh-CN" sz="1600" dirty="0">
                <a:solidFill>
                  <a:srgbClr val="FF0000"/>
                </a:solidFill>
                <a:sym typeface="Wingdings" pitchFamily="2" charset="2"/>
              </a:rPr>
              <a:t>Y</a:t>
            </a:r>
            <a:r>
              <a:rPr lang="en-AU" altLang="zh-CN" sz="1600" dirty="0"/>
              <a:t>.</a:t>
            </a:r>
          </a:p>
          <a:p>
            <a:pPr lvl="1" algn="just"/>
            <a:endParaRPr lang="en-AU" altLang="zh-CN" sz="1600" dirty="0"/>
          </a:p>
          <a:p>
            <a:pPr algn="just">
              <a:lnSpc>
                <a:spcPct val="120000"/>
              </a:lnSpc>
            </a:pPr>
            <a:r>
              <a:rPr lang="en-AU" altLang="zh-CN" sz="1600" dirty="0"/>
              <a:t>The number of all possible association rules is huge.</a:t>
            </a:r>
          </a:p>
          <a:p>
            <a:pPr lvl="1" algn="just">
              <a:lnSpc>
                <a:spcPct val="120000"/>
              </a:lnSpc>
            </a:pPr>
            <a:r>
              <a:rPr lang="en-AU" altLang="zh-CN" sz="1600" dirty="0"/>
              <a:t>Brute force strategy is infeasible.</a:t>
            </a:r>
          </a:p>
          <a:p>
            <a:pPr lvl="1" algn="just">
              <a:lnSpc>
                <a:spcPct val="120000"/>
              </a:lnSpc>
            </a:pPr>
            <a:r>
              <a:rPr lang="en-AU" altLang="zh-CN" sz="1600" dirty="0"/>
              <a:t>A smart way is to find frequent itemsets first.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The Big Picture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64343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/>
              <a:t>Step 1: Find all frequent itemsets.</a:t>
            </a:r>
          </a:p>
          <a:p>
            <a:endParaRPr lang="en-AU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AU" altLang="zh-CN" dirty="0"/>
              <a:t>Step 2: Use frequent itemsets to generate association rules.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AU" altLang="zh-CN" dirty="0"/>
              <a:t>For each frequent itemset </a:t>
            </a:r>
            <a:r>
              <a:rPr lang="en-AU" altLang="zh-CN" dirty="0">
                <a:solidFill>
                  <a:srgbClr val="FF0000"/>
                </a:solidFill>
              </a:rPr>
              <a:t>f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AU" altLang="zh-CN" sz="2600" dirty="0"/>
              <a:t>Create all non-empty subsets of </a:t>
            </a:r>
            <a:r>
              <a:rPr lang="en-AU" altLang="zh-CN" sz="2600" dirty="0">
                <a:solidFill>
                  <a:srgbClr val="FF0000"/>
                </a:solidFill>
              </a:rPr>
              <a:t>f</a:t>
            </a:r>
            <a:r>
              <a:rPr lang="en-AU" altLang="zh-CN" sz="2600" dirty="0"/>
              <a:t>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AU" altLang="zh-CN" dirty="0"/>
              <a:t>For each non-empty subset </a:t>
            </a:r>
            <a:r>
              <a:rPr lang="en-AU" altLang="zh-CN" dirty="0">
                <a:solidFill>
                  <a:srgbClr val="FF0000"/>
                </a:solidFill>
              </a:rPr>
              <a:t>s</a:t>
            </a:r>
            <a:r>
              <a:rPr lang="en-AU" altLang="zh-CN" dirty="0"/>
              <a:t> of </a:t>
            </a:r>
            <a:r>
              <a:rPr lang="en-AU" altLang="zh-CN" dirty="0">
                <a:solidFill>
                  <a:srgbClr val="FF0000"/>
                </a:solidFill>
              </a:rPr>
              <a:t>f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AU" altLang="zh-CN" sz="2600" dirty="0"/>
              <a:t>Output </a:t>
            </a:r>
            <a:r>
              <a:rPr lang="en-AU" altLang="zh-CN" sz="2600" dirty="0">
                <a:solidFill>
                  <a:srgbClr val="FF0000"/>
                </a:solidFill>
              </a:rPr>
              <a:t>s</a:t>
            </a:r>
            <a:r>
              <a:rPr lang="en-AU" altLang="zh-CN" sz="2600" dirty="0"/>
              <a:t> </a:t>
            </a:r>
            <a:r>
              <a:rPr lang="en-AU" altLang="zh-CN" sz="2600" dirty="0">
                <a:sym typeface="Wingdings" pitchFamily="2" charset="2"/>
              </a:rPr>
              <a:t> </a:t>
            </a:r>
            <a:r>
              <a:rPr lang="en-AU" altLang="zh-CN" sz="2600" dirty="0">
                <a:solidFill>
                  <a:srgbClr val="FF0000"/>
                </a:solidFill>
                <a:sym typeface="Wingdings" pitchFamily="2" charset="2"/>
              </a:rPr>
              <a:t>(f-s) </a:t>
            </a:r>
            <a:r>
              <a:rPr lang="en-AU" altLang="zh-CN" sz="2600" dirty="0">
                <a:sym typeface="Wingdings" pitchFamily="2" charset="2"/>
              </a:rPr>
              <a:t>if support (f) / support (s) &gt; </a:t>
            </a:r>
            <a:r>
              <a:rPr lang="el-GR" altLang="zh-CN" sz="2600" dirty="0">
                <a:latin typeface="Times New Roman"/>
                <a:cs typeface="Times New Roman"/>
              </a:rPr>
              <a:t>Φ</a:t>
            </a:r>
            <a:endParaRPr lang="en-AU" altLang="zh-CN" sz="26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14400" y="3593068"/>
            <a:ext cx="2676995" cy="2883932"/>
            <a:chOff x="914400" y="3593068"/>
            <a:chExt cx="2676995" cy="2883932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48768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/>
                <a:t>{a, b, c}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0800" y="35930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/>
                <a:t>a b </a:t>
              </a:r>
              <a:r>
                <a:rPr lang="en-AU" altLang="zh-CN" dirty="0">
                  <a:sym typeface="Wingdings" pitchFamily="2" charset="2"/>
                </a:rPr>
                <a:t> c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41264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/>
                <a:t>a c </a:t>
              </a:r>
              <a:r>
                <a:rPr lang="en-AU" altLang="zh-CN" dirty="0">
                  <a:sym typeface="Wingdings" pitchFamily="2" charset="2"/>
                </a:rPr>
                <a:t> b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800" y="4659868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/>
                <a:t>b c </a:t>
              </a:r>
              <a:r>
                <a:rPr lang="en-AU" altLang="zh-CN" dirty="0">
                  <a:sym typeface="Wingdings" pitchFamily="2" charset="2"/>
                </a:rPr>
                <a:t> a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51932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/>
                <a:t>a </a:t>
              </a:r>
              <a:r>
                <a:rPr lang="en-AU" altLang="zh-CN" dirty="0">
                  <a:sym typeface="Wingdings" pitchFamily="2" charset="2"/>
                </a:rPr>
                <a:t> b c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56504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/>
                <a:t>b </a:t>
              </a:r>
              <a:r>
                <a:rPr lang="en-AU" altLang="zh-CN" dirty="0">
                  <a:sym typeface="Wingdings" pitchFamily="2" charset="2"/>
                </a:rPr>
                <a:t> a c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61076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>
                  <a:sym typeface="Wingdings" pitchFamily="2" charset="2"/>
                </a:rPr>
                <a:t>c  a b</a:t>
              </a:r>
              <a:endParaRPr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981200" y="3810000"/>
              <a:ext cx="457200" cy="2514600"/>
            </a:xfrm>
            <a:prstGeom prst="leftBrac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19600" y="4876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FF0000"/>
                </a:solidFill>
              </a:rPr>
              <a:t>The key is to find frequent itemsets.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Myth No.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 lnSpcReduction="10000"/>
          </a:bodyPr>
          <a:lstStyle/>
          <a:p>
            <a:pPr algn="just"/>
            <a:r>
              <a:rPr lang="en-AU" altLang="zh-CN" sz="1600" dirty="0"/>
              <a:t>A rule with high confidence is not necessarily plausible.</a:t>
            </a:r>
          </a:p>
          <a:p>
            <a:pPr algn="just">
              <a:spcBef>
                <a:spcPts val="0"/>
              </a:spcBef>
            </a:pPr>
            <a:endParaRPr lang="en-AU" altLang="zh-CN" sz="1600" dirty="0"/>
          </a:p>
          <a:p>
            <a:pPr algn="just">
              <a:lnSpc>
                <a:spcPct val="134000"/>
              </a:lnSpc>
            </a:pPr>
            <a:r>
              <a:rPr lang="en-AU" altLang="zh-CN" sz="1600" dirty="0"/>
              <a:t>For example: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/>
              <a:t>|D|=10000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/>
              <a:t>#{DVD}=7500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/>
              <a:t>#{Tape}=6000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/>
              <a:t>#{DVD, Tape}=4000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Thresholds: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AU" altLang="zh-CN" sz="1600" dirty="0">
                <a:latin typeface="Times New Roman"/>
                <a:cs typeface="Times New Roman"/>
              </a:rPr>
              <a:t>=30%, 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lang="en-AU" altLang="zh-CN" sz="1600" dirty="0">
                <a:latin typeface="Times New Roman"/>
                <a:cs typeface="Times New Roman"/>
              </a:rPr>
              <a:t>=50%</a:t>
            </a:r>
            <a:endParaRPr lang="en-AU" altLang="zh-CN" sz="1600" dirty="0"/>
          </a:p>
          <a:p>
            <a:pPr lvl="1" algn="just">
              <a:lnSpc>
                <a:spcPct val="134000"/>
              </a:lnSpc>
            </a:pPr>
            <a:r>
              <a:rPr lang="en-AU" altLang="zh-CN" sz="1600" dirty="0"/>
              <a:t>Support(Tape </a:t>
            </a:r>
            <a:r>
              <a:rPr lang="en-AU" altLang="zh-CN" sz="1600" dirty="0">
                <a:sym typeface="Wingdings" pitchFamily="2" charset="2"/>
              </a:rPr>
              <a:t> DVD)= 4000/10000=40%</a:t>
            </a:r>
            <a:endParaRPr lang="en-AU" altLang="zh-CN" sz="1600" dirty="0"/>
          </a:p>
          <a:p>
            <a:pPr lvl="1" algn="just">
              <a:lnSpc>
                <a:spcPct val="134000"/>
              </a:lnSpc>
            </a:pPr>
            <a:r>
              <a:rPr lang="en-AU" altLang="zh-CN" sz="1600" dirty="0"/>
              <a:t>Confidence(Tape </a:t>
            </a:r>
            <a:r>
              <a:rPr lang="en-AU" altLang="zh-CN" sz="1600" dirty="0">
                <a:sym typeface="Wingdings" pitchFamily="2" charset="2"/>
              </a:rPr>
              <a:t> DVD</a:t>
            </a:r>
            <a:r>
              <a:rPr lang="en-AU" altLang="zh-CN" sz="1600" dirty="0"/>
              <a:t>)=4000/6000=66%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AU" altLang="zh-CN" sz="1600" dirty="0"/>
          </a:p>
          <a:p>
            <a:pPr algn="just">
              <a:lnSpc>
                <a:spcPct val="134000"/>
              </a:lnSpc>
            </a:pPr>
            <a:r>
              <a:rPr lang="en-AU" altLang="zh-CN" sz="1600" dirty="0"/>
              <a:t>Now we have a strong rule:  </a:t>
            </a:r>
            <a:r>
              <a:rPr lang="en-AU" altLang="zh-CN" sz="1600" dirty="0">
                <a:solidFill>
                  <a:srgbClr val="FF0000"/>
                </a:solidFill>
              </a:rPr>
              <a:t>Tape </a:t>
            </a:r>
            <a:r>
              <a:rPr lang="en-AU" altLang="zh-CN" sz="1600" dirty="0">
                <a:solidFill>
                  <a:srgbClr val="FF0000"/>
                </a:solidFill>
                <a:sym typeface="Wingdings" pitchFamily="2" charset="2"/>
              </a:rPr>
              <a:t> DVD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>
                <a:sym typeface="Wingdings" pitchFamily="2" charset="2"/>
              </a:rPr>
              <a:t>Seems that Tapes will help promote DVDs.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>
                <a:sym typeface="Wingdings" pitchFamily="2" charset="2"/>
              </a:rPr>
              <a:t>However, P(DVD)=75% &gt; P(DVD | Tape) !!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>
                <a:sym typeface="Wingdings" pitchFamily="2" charset="2"/>
              </a:rPr>
              <a:t>Tape buyers are less likely to purchase DVDs.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9153" name="Picture 1" descr="C:\DOCUME~1\user\LOCALS~1\Temp\A)%D9FOC50TE_LFTJDA_F]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953000"/>
            <a:ext cx="1066800" cy="1066800"/>
          </a:xfrm>
          <a:prstGeom prst="rect">
            <a:avLst/>
          </a:prstGeom>
          <a:noFill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68" y="2522974"/>
            <a:ext cx="2405063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Myth No.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7111"/>
              </p:ext>
            </p:extLst>
          </p:nvPr>
        </p:nvGraphicFramePr>
        <p:xfrm>
          <a:off x="762000" y="1905000"/>
          <a:ext cx="19812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Transactions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 Milk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>
                          <a:solidFill>
                            <a:srgbClr val="7030A0"/>
                          </a:solidFill>
                        </a:rPr>
                        <a:t>Bread, Battery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 Butter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</a:t>
                      </a:r>
                      <a:r>
                        <a:rPr lang="en-AU" altLang="zh-CN" sz="1600" baseline="0" dirty="0"/>
                        <a:t> Honey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 Chips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Yogurt, Coke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>
                          <a:solidFill>
                            <a:srgbClr val="7030A0"/>
                          </a:solidFill>
                        </a:rPr>
                        <a:t>Bread, Battery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Cookie,</a:t>
                      </a:r>
                      <a:r>
                        <a:rPr lang="en-AU" altLang="zh-CN" sz="1600" baseline="0" dirty="0"/>
                        <a:t> Jelly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4325" y="2552699"/>
          <a:ext cx="538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70200" imgH="203200" progId="">
                  <p:embed/>
                </p:oleObj>
              </mc:Choice>
              <mc:Fallback>
                <p:oleObj name="Equation" r:id="rId3" imgW="2870200" imgH="203200" progId="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552699"/>
                        <a:ext cx="5381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2" name="Picture 4" descr="http://t1.gstatic.com/images?q=tbn:EtUZ-5HXzfpWAM:http://xprizecars.com/images/Battery_9V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3390899"/>
            <a:ext cx="1104900" cy="1104901"/>
          </a:xfrm>
          <a:prstGeom prst="rect">
            <a:avLst/>
          </a:prstGeom>
          <a:noFill/>
        </p:spPr>
      </p:pic>
      <p:sp>
        <p:nvSpPr>
          <p:cNvPr id="10" name="右箭头 9"/>
          <p:cNvSpPr/>
          <p:nvPr/>
        </p:nvSpPr>
        <p:spPr>
          <a:xfrm>
            <a:off x="5029200" y="3848099"/>
            <a:ext cx="914400" cy="1524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131" name="Picture 3" descr="C:\DOCUME~1\user\LOCALS~1\Temp\8X_Y_2[YF0HCJV@G48YR`W2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162550"/>
            <a:ext cx="457200" cy="495300"/>
          </a:xfrm>
          <a:prstGeom prst="rect">
            <a:avLst/>
          </a:prstGeom>
          <a:noFill/>
        </p:spPr>
      </p:pic>
      <p:pic>
        <p:nvPicPr>
          <p:cNvPr id="48282" name="Picture 15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25" y="3219449"/>
            <a:ext cx="1447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Myth No.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587794" y="1143000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dirty="0">
                <a:solidFill>
                  <a:srgbClr val="FF0000"/>
                </a:solidFill>
              </a:rPr>
              <a:t>Association </a:t>
            </a:r>
            <a:r>
              <a:rPr lang="en-AU" altLang="zh-CN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≠</a:t>
            </a:r>
            <a:r>
              <a:rPr lang="en-AU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AU" altLang="zh-CN" sz="2800" dirty="0">
                <a:solidFill>
                  <a:srgbClr val="FF0000"/>
                </a:solidFill>
                <a:latin typeface="+mn-ea"/>
                <a:cs typeface="Times New Roman"/>
              </a:rPr>
              <a:t>Causality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5299" name="Picture 3" descr="C:\Documents and Settings\user\Local Settings\Temporary Internet Files\Content.IE5\PAVPAF7E\MCPE0347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079" y="2057400"/>
            <a:ext cx="2922116" cy="2590800"/>
          </a:xfrm>
          <a:prstGeom prst="rect">
            <a:avLst/>
          </a:prstGeom>
          <a:noFill/>
        </p:spPr>
      </p:pic>
      <p:pic>
        <p:nvPicPr>
          <p:cNvPr id="55300" name="Picture 4" descr="C:\Documents and Settings\user\Local Settings\Temporary Internet Files\Content.IE5\BDEL4TW0\MCj02907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09800"/>
            <a:ext cx="1273521" cy="2435382"/>
          </a:xfrm>
          <a:prstGeom prst="rect">
            <a:avLst/>
          </a:prstGeom>
          <a:noFill/>
        </p:spPr>
      </p:pic>
      <p:pic>
        <p:nvPicPr>
          <p:cNvPr id="61441" name="Picture 1" descr="C:\DOCUME~1\user\LOCALS~1\Temp\IHA597G}0[Q4(S7HB@N2$2C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810250"/>
            <a:ext cx="609600" cy="6096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286000" y="51683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altLang="zh-CN" sz="2000" dirty="0">
                <a:solidFill>
                  <a:srgbClr val="FF0000"/>
                </a:solidFill>
              </a:rPr>
              <a:t>P(Y|X) </a:t>
            </a:r>
            <a:r>
              <a:rPr lang="en-AU" altLang="zh-CN" sz="2000" dirty="0"/>
              <a:t>is just the conditional probability.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Itemset Generation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4343400" y="1371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Ø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2226" name="Picture 2" descr="晕QQ表情图片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1333500" cy="1143001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048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715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20574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18" name="Oval 17"/>
          <p:cNvSpPr/>
          <p:nvPr/>
        </p:nvSpPr>
        <p:spPr>
          <a:xfrm>
            <a:off x="26670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ABC</a:t>
            </a:r>
          </a:p>
        </p:txBody>
      </p:sp>
      <p:sp>
        <p:nvSpPr>
          <p:cNvPr id="22" name="Oval 21"/>
          <p:cNvSpPr/>
          <p:nvPr/>
        </p:nvSpPr>
        <p:spPr>
          <a:xfrm>
            <a:off x="4191000" y="56388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ABCD</a:t>
            </a:r>
          </a:p>
        </p:txBody>
      </p:sp>
      <p:sp>
        <p:nvSpPr>
          <p:cNvPr id="23" name="Oval 22"/>
          <p:cNvSpPr/>
          <p:nvPr/>
        </p:nvSpPr>
        <p:spPr>
          <a:xfrm>
            <a:off x="2971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24" name="Oval 23"/>
          <p:cNvSpPr/>
          <p:nvPr/>
        </p:nvSpPr>
        <p:spPr>
          <a:xfrm>
            <a:off x="6553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CD</a:t>
            </a:r>
          </a:p>
        </p:txBody>
      </p:sp>
      <p:sp>
        <p:nvSpPr>
          <p:cNvPr id="25" name="Oval 24"/>
          <p:cNvSpPr/>
          <p:nvPr/>
        </p:nvSpPr>
        <p:spPr>
          <a:xfrm>
            <a:off x="5638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BD</a:t>
            </a:r>
          </a:p>
        </p:txBody>
      </p:sp>
      <p:sp>
        <p:nvSpPr>
          <p:cNvPr id="26" name="Oval 25"/>
          <p:cNvSpPr/>
          <p:nvPr/>
        </p:nvSpPr>
        <p:spPr>
          <a:xfrm>
            <a:off x="48006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27" name="Oval 26"/>
          <p:cNvSpPr/>
          <p:nvPr/>
        </p:nvSpPr>
        <p:spPr>
          <a:xfrm>
            <a:off x="3886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BCD</a:t>
            </a:r>
          </a:p>
        </p:txBody>
      </p:sp>
      <p:sp>
        <p:nvSpPr>
          <p:cNvPr id="29" name="Oval 28"/>
          <p:cNvSpPr/>
          <p:nvPr/>
        </p:nvSpPr>
        <p:spPr>
          <a:xfrm>
            <a:off x="48768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ACD</a:t>
            </a:r>
          </a:p>
        </p:txBody>
      </p:sp>
      <p:sp>
        <p:nvSpPr>
          <p:cNvPr id="30" name="Oval 29"/>
          <p:cNvSpPr/>
          <p:nvPr/>
        </p:nvSpPr>
        <p:spPr>
          <a:xfrm>
            <a:off x="38100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ABD</a:t>
            </a:r>
          </a:p>
        </p:txBody>
      </p:sp>
      <p:cxnSp>
        <p:nvCxnSpPr>
          <p:cNvPr id="32" name="Straight Arrow Connector 31"/>
          <p:cNvCxnSpPr>
            <a:stCxn id="5" idx="4"/>
            <a:endCxn id="8" idx="0"/>
          </p:cNvCxnSpPr>
          <p:nvPr/>
        </p:nvCxnSpPr>
        <p:spPr>
          <a:xfrm rot="5400000">
            <a:off x="3619500" y="1371600"/>
            <a:ext cx="5334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4"/>
            <a:endCxn id="9" idx="0"/>
          </p:cNvCxnSpPr>
          <p:nvPr/>
        </p:nvCxnSpPr>
        <p:spPr>
          <a:xfrm rot="5400000">
            <a:off x="4076700" y="1828800"/>
            <a:ext cx="5334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0" idx="0"/>
          </p:cNvCxnSpPr>
          <p:nvPr/>
        </p:nvCxnSpPr>
        <p:spPr>
          <a:xfrm rot="16200000" flipH="1">
            <a:off x="4533900" y="1752600"/>
            <a:ext cx="5334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4"/>
            <a:endCxn id="11" idx="0"/>
          </p:cNvCxnSpPr>
          <p:nvPr/>
        </p:nvCxnSpPr>
        <p:spPr>
          <a:xfrm rot="16200000" flipH="1">
            <a:off x="4953000" y="1333500"/>
            <a:ext cx="533400" cy="1371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3" idx="0"/>
          </p:cNvCxnSpPr>
          <p:nvPr/>
        </p:nvCxnSpPr>
        <p:spPr>
          <a:xfrm rot="5400000">
            <a:off x="2419350" y="2609850"/>
            <a:ext cx="762000" cy="876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13" idx="0"/>
          </p:cNvCxnSpPr>
          <p:nvPr/>
        </p:nvCxnSpPr>
        <p:spPr>
          <a:xfrm rot="5400000">
            <a:off x="28765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23" idx="0"/>
          </p:cNvCxnSpPr>
          <p:nvPr/>
        </p:nvCxnSpPr>
        <p:spPr>
          <a:xfrm rot="16200000" flipH="1">
            <a:off x="2876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3" idx="0"/>
          </p:cNvCxnSpPr>
          <p:nvPr/>
        </p:nvCxnSpPr>
        <p:spPr>
          <a:xfrm rot="5400000">
            <a:off x="37909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4"/>
            <a:endCxn id="27" idx="0"/>
          </p:cNvCxnSpPr>
          <p:nvPr/>
        </p:nvCxnSpPr>
        <p:spPr>
          <a:xfrm rot="16200000" flipH="1">
            <a:off x="3333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4"/>
            <a:endCxn id="27" idx="0"/>
          </p:cNvCxnSpPr>
          <p:nvPr/>
        </p:nvCxnSpPr>
        <p:spPr>
          <a:xfrm rot="5400000">
            <a:off x="4667250" y="2190750"/>
            <a:ext cx="762000" cy="171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4"/>
            <a:endCxn id="26" idx="0"/>
          </p:cNvCxnSpPr>
          <p:nvPr/>
        </p:nvCxnSpPr>
        <p:spPr>
          <a:xfrm rot="16200000" flipH="1">
            <a:off x="42481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4"/>
            <a:endCxn id="26" idx="0"/>
          </p:cNvCxnSpPr>
          <p:nvPr/>
        </p:nvCxnSpPr>
        <p:spPr>
          <a:xfrm rot="16200000" flipH="1">
            <a:off x="47053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4"/>
            <a:endCxn id="25" idx="0"/>
          </p:cNvCxnSpPr>
          <p:nvPr/>
        </p:nvCxnSpPr>
        <p:spPr>
          <a:xfrm rot="16200000" flipH="1">
            <a:off x="46672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4"/>
            <a:endCxn id="25" idx="0"/>
          </p:cNvCxnSpPr>
          <p:nvPr/>
        </p:nvCxnSpPr>
        <p:spPr>
          <a:xfrm rot="16200000" flipH="1">
            <a:off x="5543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  <a:endCxn id="24" idx="0"/>
          </p:cNvCxnSpPr>
          <p:nvPr/>
        </p:nvCxnSpPr>
        <p:spPr>
          <a:xfrm rot="16200000" flipH="1">
            <a:off x="55816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24" idx="0"/>
          </p:cNvCxnSpPr>
          <p:nvPr/>
        </p:nvCxnSpPr>
        <p:spPr>
          <a:xfrm rot="16200000" flipH="1">
            <a:off x="6000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18" idx="0"/>
          </p:cNvCxnSpPr>
          <p:nvPr/>
        </p:nvCxnSpPr>
        <p:spPr>
          <a:xfrm rot="16200000" flipH="1">
            <a:off x="2362200" y="3810000"/>
            <a:ext cx="685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4"/>
            <a:endCxn id="18" idx="0"/>
          </p:cNvCxnSpPr>
          <p:nvPr/>
        </p:nvCxnSpPr>
        <p:spPr>
          <a:xfrm rot="5400000">
            <a:off x="2819400" y="4038600"/>
            <a:ext cx="6858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4"/>
            <a:endCxn id="18" idx="0"/>
          </p:cNvCxnSpPr>
          <p:nvPr/>
        </p:nvCxnSpPr>
        <p:spPr>
          <a:xfrm rot="5400000">
            <a:off x="3733800" y="3124200"/>
            <a:ext cx="685800" cy="2057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4"/>
            <a:endCxn id="30" idx="0"/>
          </p:cNvCxnSpPr>
          <p:nvPr/>
        </p:nvCxnSpPr>
        <p:spPr>
          <a:xfrm rot="16200000" flipH="1">
            <a:off x="2933700" y="3238500"/>
            <a:ext cx="685800" cy="1828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4"/>
            <a:endCxn id="30" idx="0"/>
          </p:cNvCxnSpPr>
          <p:nvPr/>
        </p:nvCxnSpPr>
        <p:spPr>
          <a:xfrm rot="5400000">
            <a:off x="4724400" y="3276600"/>
            <a:ext cx="685800" cy="1752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7" idx="4"/>
            <a:endCxn id="30" idx="0"/>
          </p:cNvCxnSpPr>
          <p:nvPr/>
        </p:nvCxnSpPr>
        <p:spPr>
          <a:xfrm rot="5400000">
            <a:off x="3848100" y="41529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4"/>
            <a:endCxn id="29" idx="0"/>
          </p:cNvCxnSpPr>
          <p:nvPr/>
        </p:nvCxnSpPr>
        <p:spPr>
          <a:xfrm rot="16200000" flipH="1">
            <a:off x="3924300" y="3162300"/>
            <a:ext cx="685800" cy="1981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4"/>
            <a:endCxn id="29" idx="0"/>
          </p:cNvCxnSpPr>
          <p:nvPr/>
        </p:nvCxnSpPr>
        <p:spPr>
          <a:xfrm rot="5400000">
            <a:off x="5715000" y="3352800"/>
            <a:ext cx="6858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4"/>
            <a:endCxn id="29" idx="0"/>
          </p:cNvCxnSpPr>
          <p:nvPr/>
        </p:nvCxnSpPr>
        <p:spPr>
          <a:xfrm rot="16200000" flipH="1">
            <a:off x="4381500" y="3619500"/>
            <a:ext cx="6858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4"/>
            <a:endCxn id="28" idx="0"/>
          </p:cNvCxnSpPr>
          <p:nvPr/>
        </p:nvCxnSpPr>
        <p:spPr>
          <a:xfrm rot="5400000">
            <a:off x="6248400" y="3886200"/>
            <a:ext cx="6858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5" idx="4"/>
            <a:endCxn id="28" idx="0"/>
          </p:cNvCxnSpPr>
          <p:nvPr/>
        </p:nvCxnSpPr>
        <p:spPr>
          <a:xfrm rot="16200000" flipH="1">
            <a:off x="5791200" y="3962400"/>
            <a:ext cx="6858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6" idx="4"/>
            <a:endCxn id="28" idx="0"/>
          </p:cNvCxnSpPr>
          <p:nvPr/>
        </p:nvCxnSpPr>
        <p:spPr>
          <a:xfrm rot="16200000" flipH="1">
            <a:off x="5372100" y="3543300"/>
            <a:ext cx="68580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8" idx="4"/>
            <a:endCxn id="22" idx="0"/>
          </p:cNvCxnSpPr>
          <p:nvPr/>
        </p:nvCxnSpPr>
        <p:spPr>
          <a:xfrm rot="16200000" flipH="1">
            <a:off x="3467100" y="4457700"/>
            <a:ext cx="7620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4"/>
            <a:endCxn id="22" idx="0"/>
          </p:cNvCxnSpPr>
          <p:nvPr/>
        </p:nvCxnSpPr>
        <p:spPr>
          <a:xfrm rot="5400000">
            <a:off x="5105400" y="4419600"/>
            <a:ext cx="7620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4"/>
            <a:endCxn id="22" idx="0"/>
          </p:cNvCxnSpPr>
          <p:nvPr/>
        </p:nvCxnSpPr>
        <p:spPr>
          <a:xfrm rot="16200000" flipH="1">
            <a:off x="4038600" y="5029200"/>
            <a:ext cx="7620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9" idx="4"/>
            <a:endCxn id="22" idx="0"/>
          </p:cNvCxnSpPr>
          <p:nvPr/>
        </p:nvCxnSpPr>
        <p:spPr>
          <a:xfrm rot="5400000">
            <a:off x="4572000" y="4953000"/>
            <a:ext cx="76200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Itemset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972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4724400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647419" imgH="203112" progId="Equation.3">
                  <p:embed/>
                </p:oleObj>
              </mc:Choice>
              <mc:Fallback>
                <p:oleObj name="Equation" r:id="rId4" imgW="647419" imgH="203112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1943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47916"/>
              </p:ext>
            </p:extLst>
          </p:nvPr>
        </p:nvGraphicFramePr>
        <p:xfrm>
          <a:off x="5638800" y="4724400"/>
          <a:ext cx="192024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685800" imgH="190500" progId="Equation.3">
                  <p:embed/>
                </p:oleObj>
              </mc:Choice>
              <mc:Fallback>
                <p:oleObj name="Equation" r:id="rId6" imgW="685800" imgH="1905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92024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638800" y="5410200"/>
            <a:ext cx="1905000" cy="158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699" name="Picture 33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2998"/>
            <a:ext cx="1292648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Apriori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One of the best known algorithms in Data Mining</a:t>
            </a:r>
          </a:p>
          <a:p>
            <a:pPr lvl="1"/>
            <a:endParaRPr lang="en-US" dirty="0"/>
          </a:p>
          <a:p>
            <a:r>
              <a:rPr lang="en-US" dirty="0"/>
              <a:t>Key ideas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A subset of a frequent itemset must be frequent.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{Milk, Bread, Coke} is frequent  </a:t>
            </a:r>
            <a:r>
              <a:rPr lang="en-US" dirty="0">
                <a:sym typeface="Wingdings" pitchFamily="2" charset="2"/>
              </a:rPr>
              <a:t> {Milk, Coke} is frequent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The supersets of any infrequent itemset cannot be frequent.</a:t>
            </a:r>
          </a:p>
          <a:p>
            <a:pPr lvl="2" algn="just">
              <a:lnSpc>
                <a:spcPct val="120000"/>
              </a:lnSpc>
            </a:pPr>
            <a:r>
              <a:rPr lang="en-US" dirty="0"/>
              <a:t>{Battery} is infrequent </a:t>
            </a:r>
            <a:r>
              <a:rPr lang="en-US" dirty="0">
                <a:sym typeface="Wingdings" pitchFamily="2" charset="2"/>
              </a:rPr>
              <a:t> {Milk, Battery} is infrequent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3429000"/>
            <a:ext cx="75247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666875"/>
          </a:xfrm>
        </p:spPr>
        <p:txBody>
          <a:bodyPr>
            <a:normAutofit fontScale="70000" lnSpcReduction="20000"/>
          </a:bodyPr>
          <a:lstStyle/>
          <a:p>
            <a:r>
              <a:rPr lang="en-AU" altLang="zh-CN" dirty="0"/>
              <a:t>Frequent Itemsets</a:t>
            </a:r>
          </a:p>
          <a:p>
            <a:endParaRPr lang="en-AU" altLang="zh-CN" dirty="0"/>
          </a:p>
          <a:p>
            <a:r>
              <a:rPr lang="en-AU" altLang="zh-CN" dirty="0"/>
              <a:t>Association Rules</a:t>
            </a:r>
          </a:p>
          <a:p>
            <a:endParaRPr lang="en-AU" altLang="zh-CN" dirty="0"/>
          </a:p>
          <a:p>
            <a:r>
              <a:rPr lang="en-AU" altLang="zh-CN" dirty="0"/>
              <a:t>Sequential Patterns</a:t>
            </a:r>
          </a:p>
          <a:p>
            <a:endParaRPr lang="en-AU" altLang="zh-CN" dirty="0"/>
          </a:p>
          <a:p>
            <a:endParaRPr lang="en-AU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229378" name="Picture 2" descr="http://townhallmatters.files.wordpress.com/2008/11/shopping-trol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276600"/>
            <a:ext cx="2251773" cy="2705100"/>
          </a:xfrm>
          <a:prstGeom prst="rect">
            <a:avLst/>
          </a:prstGeom>
          <a:noFill/>
        </p:spPr>
      </p:pic>
      <p:pic>
        <p:nvPicPr>
          <p:cNvPr id="18" name="Picture 6" descr="http://tbn2.google.com/images?q=tbn:J6suHIntfTD8aM:http://blog.craftzine.com/PaperMilk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8917" y="1752600"/>
            <a:ext cx="707571" cy="533400"/>
          </a:xfrm>
          <a:prstGeom prst="rect">
            <a:avLst/>
          </a:prstGeom>
          <a:noFill/>
        </p:spPr>
      </p:pic>
      <p:sp>
        <p:nvSpPr>
          <p:cNvPr id="19" name="右箭头 18"/>
          <p:cNvSpPr/>
          <p:nvPr/>
        </p:nvSpPr>
        <p:spPr>
          <a:xfrm>
            <a:off x="6147317" y="1905000"/>
            <a:ext cx="11430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267200" y="4495800"/>
            <a:ext cx="1219200" cy="2286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629400" y="2362200"/>
            <a:ext cx="228600" cy="99060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://t3.gstatic.com/images?q=tbn:ANd9GcSGbju1tEGap3-QVvEO9iJOYrBDHMnX6dfsUF_3pPBRoFYhNyq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965717" cy="6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data:image/jpeg;base64,/9j/4AAQSkZJRgABAQAAAQABAAD/2wCEAAkGBxITEhUTEhMVFRUWGBsbGRgYFxgXFxgZGBcYGhYXGhgbHSggGxslHBcWIjEhJSkrLi4uHB8zODMsNygtLisBCgoKDg0OGxAQGywkICQsLCwsLyw0LCw0LDQsLCwsLCwsNCwsLCw0LCwsLCwsLCwsLCwsLCwsLCwsLCwsLCwsLP/AABEIALcBEwMBIgACEQEDEQH/xAAcAAEAAgMBAQEAAAAAAAAAAAAABAUCAwYHAQj/xAA9EAABAwIEAwYEBQQBAgcAAAABAAIRAyEEEjFBBVFhBiJxgZGhEzKx8EJSwdHhByNi8XIUMxVTgpKi0uL/xAAaAQEAAwEBAQAAAAAAAAAAAAAAAQIDBAUG/8QALREAAgIBAwMCBQQDAQAAAAAAAAECEQMSITEEQVETIgVhcZHwMkKBoRUj4RT/2gAMAwEAAhEDEQA/APcUREAREQBERAEWNSoGiSobscT8rd4ud/AKHJItGDlwTkVVVxdeRlY2NydvKV9GKfq90dGgfUyqeojT0ZeUWixc8DUwqHiHG2sElwaPcrmeI9o3ZspOUb7ugiyyl1CXB04fh+TIdtW4swG1/ZGcWadvdeSYzjLnaT4k+iywnaCowRr5/VYf+mZ6X+GWnnc9gZjWlbaddp0K4TD9oabQ0l2om33zW9vGGO+Vx91qupOCXw6S8nbNeDoQVkvPcRxsAn+5CsuGdrachjqgcfG4KtHqU3vsZz6DJFWtzsEUTCcSp1PlcJ5HVSgV0Jp8HE4uLpn1ERSQEREAREQBERAEREAREQBERAEREAREQBERAF8JQlU+M4iHHK02VJzUTTHjc3sbcZiQTGvJRPiEWn9Fpz3lZUjeVyuVs71jUUbauKDGlzjYLkeKdpXOkU+6J11cRueQU/tZiD8OBub+EE/ouNa8TBN7mVlkk7pHp9D00NPqSW5LFcSHvOci8T6SecxZQ8Y5zzncNfTkOq11KgO8XiItpcz6KTiBkBG2UHxBj91RI721F33K6uxa4Aaedo8Tv6SpmJYGAEEnM3Xa506H91BD4Fx4HrexVqJWSyfTwxyOLjB1An1BWL8a6i0vBubAHedSRyv9F9ok0aXxatg6AxsXe479BF5KqMZXLi4ZASb6aWRR3swnkbuJBxNZz3FxJMrFlRwJMmUJMwQfDRZvpQbn62VzI6Tg/aTKIfmMRB15WPNdDgO1LMwJqOpnWJsRyvZedAEb6rANN91XT4KuMXyj9D8I41TrAQ4Zo5iD4K0XhXZXEkO+G4wHju691w0PQz7gLu+znbJ0/BxIhze6XbnqeYjddOPN2keR1PRaXeP7HdIsKVQOALSCDuFmuk84IiIAiIgCIiAIiIAiIgCIiAIiIAiLRja+RpMwobpWSk26RF4timtaWl0SucpbZHNPS+b1m6wYfivc5xMTYHTqdFlVMaW5LglPW7PYx4vSWnv3IVfj1FtjUEgwQJN+traH0UWv2xw7W91xeeQafqYC5/tnhmsLK7e66oSXDbMDr4Fcv8QEidfXVV3PQj0+OUVI9FZxmlVbDt/wuj97FUfFeHQc1My0gmDqP3C5/wD6qIDQQdJn6gTCs+GcZex0Ehwt80SOov8AuopmsV6e8PsRmkt1BHQj3UqnVJYZuLRO/OCrrG/BrhsvaDFu8Jnl/tUuJwz6ME6Xa0kWH6B3+0ovHIsn1MsTWzXIhoEEAW0gWKm8BwWdzXENLWAkmLRG/WVHwPDn1nZATAMk9I1PorXtViBhMOKFP56gg6Sxh+YnqbgKYqzHPPQtC5ZyfH+LOxVTMHRTZIYOY/PpcugdAI6zEFVwAcDf833roojGkiBYTy9LFTaLQ0CWzPWIKuzOCSWxrdWzHXTb+OeizeGhp73eN4AsBeSZ3NttFtw+Hy1LgEgyQ75bcxuJ8tFrfXe7uxYmS7LM+J1UWWI7WzrMb6adFIY0AtA9zfpO3pCzfRAfcNGWxI7xt47nnK0vAJ0A9lBKNlbGZXAixEQZtI3910/CeIU8RAeA2u0WIHztGoP3I23XKVWm1vHnI6L7gMS6jUD2ny+vkbpREo6kem8M4lUY0OY4tB21jxBtzXZcM4yypDXENfy2P/E7+C4rB1GVaYezRwkjr+hBWqpmAym8aak9D46KYZnB0cWbpY5Ffc9NRcjwLtQAfhYi3J+o8HH9V1jHggEEEG4IuCOa7oyUuDyMuKWN0zJERWMgiIgCIiAIiIAiIgCIiAKg7SV5GQG52+nkruvVDWlx2E/wuTr1QXF5XP1EtqOzo4XLV4IkZGwq4Y8vqhjbgwPXT6LbiK9Sq7JT9ea5ztNxEYVnwqTh8V/zuFy0cmnnsSuNLwexGGp0+X/XzZA7d45jqjWNdmyWgfKOd9CSeWwXOUqosZPUW9Vp+J5n1W7CUi53W/tcgei1o6UtK0rsSTk1Lr8rzv0gbWTOTJFgCBHPe/M/xopPC8EKhADYGuoJEAe11Cxj5ceTTYA7SVC5IkzaKzTYSI3m/qvQeBYxtSk0GSQALgiY35ELzVjxIsfXn0/Reidm8I2hhTiagJ7pLBckA/49TCd6RnmrRb/gnca41SwdPT+4fkaI/wDcRsAvNeI1fiPNQvdULrlzjf78LJj8Waz3VHzmJJPXl4QNlrotBPTz5qxjCFb9zGmdANzc8tluLoi+0bdLb776oIlxjoB+0/XqvrbgaT4aD7n1CqzZEum5zYdFnSLnWf8AfupGIqyB8Notqbn0trrdaKLzFyYvOkwdcsrK+W/daBabTpeNSTzUBmDQAYJknYCfUzdY4l/djKAATprqYn05qUGZWgnK2Y6HTU2kDw15LU+pZzJ7p0tYxGUmT422QmyK7EAwC0WHeiQ7X9o1XzNTv3SIGxkm+vJTaXBqzwC2m8hzZBcMo8ZMa291uxHBqdITXrhh2YwZ3H75pRbUl3JPZPjrKT/hPd3DoTaDyP3C7xpaRcAj2O/kV5HivgEDIHA/mcZOu4Ajku47P8fpuYGlxDgIIJ6bFVexSePUtSNXE6necI0Pzam4BBICsuyHbA0CKOIvTJhrhJyn8vMjdSq+Ga8AjXYjkqDH4cuhrswgaEW11nnpHRXxyaZlmhHJGmtj2CjVa9oc0hzToQZBWa8j4Lx6thHfDBlo/BfL43vfmF6dwjijMQwPbY7tOrT97rshkUtu542fpZYvct1+ck5ERaHKEREAREQBERAEREBB4zVa2k4u0t9be8LlcViKLW957YP3ouux+AZWblfJHIGJXlPbbg1Wg5oBcWmcpg6Dw3jZcfUKV3Wx6/w2OKfscmnyae0XahrabqWG7k6v0cRb5SNFwhdJk38VIqGd/vzWLaBcYAzeEzHgs0vJ63tgtMT7UouDWktgESDz8+vJbaZi5t4aQIA03WxtQEOa4PPdHwxNmvEd4xqPm238FppBhd3u6PGSP3Ule5POMLqdTKA2IJLRBItIN9JhVLXuP3flEq84fWpMZU7xJcwjI4QTPIiRzVVTotyyHXGxEf78kRV87HygWhwMEidNJEr1HAltTD1WzdzTHg5vdIHIfovMnHQREDb6k7mT9FZ8O4tVphjGvEE3zCWi+sawB+qq1vZM46oaSlcx0wdQYPkY/lS6Qa1jiDLiIHIAnbrAP2V19LAYbFNiA1+pAaA7mSI2KhcQ7DVZBo1Gkbh8iB/yEz4QpUrKPStpbHN0iDrbWDGhPRGOcPlg7CN/XZfeMYKrh3BtUAAzlc0ktd+x6L5QMkaGT9LfqoLclkwHSGh1pFpk622AXx2Ym0FwMZp3FyATpEaj1WrAtqVnEMDnOOsbHeTsF2OB7JEDPiamQbNbqZ5cvIKFZWcox/Uzk2Yck6E20tuDEz6+SmYWvToSQBWqNuW5u43aSSILpFonQbhWHGcUW9ylSFKmOfzOP5i/6CVzVS8jx33GvsERO7XgsMbx7E1D84a2T8mYEjxfpvy8FR1jJc8kkk6TNjtztZSqhA2NvTpA91orju5tpgzFjEjy19FayumkQ3O++iMfvoRulZsdfu31C13MgeQ6+KklSaOj4J2pfSIbUkt9+niuxpYlldjQ0i95G8bHqvJniRv0N/opfDcfVpEuY4tiJ3Gu4NiFGnwHudxxvDgRU0c20H8pOo6i9/FbezfHG0azCX2LgCJ1Gnn/AAs6fEW4nDUy0NJa4B4iCAW96eYJ+9VzfEeH5HZSDB7zdiR16g2U0ZWncX3P0ACvq5bsDxQ1MO2m8y5ggHdzRbfcaei6ldsZalZ4OXG8c3F9giIrGYREQBERAEREAXK/1Cf/AGGty5pJmxMACSbDz8l1Sou17HGiMnzZrbWg5hPgPZZ5VcGdHSus0WeFY5gk5J1v4fZTBlo1J10IFtJtqN7+C6DimAcXF7qYEn5WtyNF9ds3jbfSFWvw0a7GZ2joDFhy6Lk+R9Dd7kbFuYTafF0anewFj5rXh6dJ3ddma7nq0+0j3Vi+lMHW5+bSdYgmDpMX8FrZg2SDmIBuYymI8D/pVexot9iLiMLUpPAknQ2s10aX5rDEuzmXQCdcoP8AHir/AOHSqvygmG05+JmEbRrvHmqrG8OexrXlssddrjv+3mpsz+pDkWF4m/LpsTbxWw913y6HQ38tVIJp5GgDvkXImbiNNzt1Wl0bbRfT1HNLJ4Zb4PjtWldlOlO7o2mNMw9lvxHbOtEZKZnWMwE8tbrnqmZxzE/fgrHhfCfjCxhwvJ+UtEec9Zi/REVko8sY/jLsQwUqlJrr211Ngemsa7rf2P7K/FruY+zaYJcyTOsASDpPLkt9BtMYcNhvxS7OHmAG05yk3uZbeIM5rJw7GPw1UPYAWjuOINnCZPlpppboFFEptxajt4O3GFZhwX/Da0yBAveNZ1NoKg1OJj56riAPw6Eu2H86dVhxLiwqUg9twSD7QZB8PouWxT87zGgkD780nPsjHFgbVy5LjFdpHv7oZTyn8Jl3qSVQ4ig15zMAa4fg/AeYBJ7pPI2Xx0G5tz8ei11qg/LHO+vIm2qomzo9GMeFRq4g3MSWiDoQBoY5dIhVT3GMvWdL7/yrmvBF/miAekWDvLQ6jqFU4uo4WJPgb9JV1uZtVsfKob8JpgkkuEmbRkIjwuI6qJkn79lsebATOp6X/wBSvuFpHMGgHvQTa5Gw5DUCfBWRX5mrJaY6/usom0dPdbDSvEc7/hsOZMg+SBo525fVC6JXBce6hUn8Js4cwd46aruO09ClVoMfSMkfIb8hlB8RI9F50XGfHddN2Q4t3/gVD3HzE7O2A5D73RlJRt2jVwritSi9pZUIJu3WzhGZtuY/0vceC4749CnVIgvbJGsHQ+4XkXG+zoaHOYe7BdHW8kft5rvf6Y4gOwLWzJY5wPmZB91rhfuODroqWPV3TOtREXUeSEREAREQBERAFX8cE0jafOItrO3irBROKk/BqRrlMeirL9LL4nU19TyPieKlxAe0N5BvKYEkzGs8zoo7uHPeCGtB5lryBYa3JHLW6smVHCo4VGZnMl2YEAEzpOh1uevr9q45kEl5ZIgAd5o5GMms77xqdVxrjc+kbadR/Psc9jKD+4wtcMsiIAHecbzMHXkPNRKmDeJlpA8R9wrrGViCHZrWyzDSQbggD5QYE789RNVWeHOAdl2JytzHw73000UUWUmQ6DXg2BvtcWiQrXB4yoywbYt+UguEbiDOsn0WjV3yEuJJJcZOnKOpueW1lJ/6htNha0CY/KJ2mbm5jy6bQ0HJvYg4oEy4s+GOUETPQmQvuDbTLoe4gfmEH67KJWqOcZgXOgkBfGkmwF+mv1UULL2vwaj3Qyo98ySWAOaBMDMJ/XyWvGcKrBwAyPeBbL8x0uG7W3UDDYp9MGHRmGnny2V1wvjQoAkEueYvM5jeZMiR02jrClclXaW25odwvE02zUa4NFpkOjWRAJMRPJYioHMAzNmD+Ik2vckRMnwt6/XcVquOYueSG6kEzsNQolXEZnE2Enl1u6LifVGWgm+f6Lnhz2FhbHd6Ed2bncLPEcEe3KQc5JtAPyxtPOR6eK+cLwFNrRVqkuDnQym0d5xE3voOZHuV6HhWuygvaA7TKDMDYSoqyuXN6PG+/wCf9ODo9nMSR8ltpIHjb09FAx3B6tOc7CPCDI+tl6rkO61YjDNeCHCQVPpHOviMr3Sr5HjNUnMLcgP5K0VqAIGa8HMBuRPebfmJHjC6rtNwFtGSwQDB3OhN+QsRbRc24g39PPRU4O5ackbXDKRlXvZmjW4Gw5DwUmi90d4kyBr4EabWPSFtbwx3xHgNMA25Q4BwvpEEKSOG1NMvnmEHzmFezBfMg02jXWOehm3KVGrSZkX+/dWv/hdaJ+G63Sd7aaqLVw5tYjrHvoha7IzGg3N7yfv1WzEUizvNJie67QGDrOxsj2EFY0nRYyWk6Wm3L1UlkdzwHj/xaZp1gZNg4ju5ouD1jyXTf0x7hr0ti7OImGjTLflZeYYCoDnpsJIzS0EDNBcINtSAZ8Bsu27McZFN/wARt8pyVIBAIgGQ03A3jmCNlMHpl8jm6rEp42ktz1VFjTqBwDmmQRII3B0WS7j54IiIAiIgCIiALXiWS1w5grYiEp0eMcWpubVMvkl1zEANNwAC0C0c43UfEsaMru+514zOmYFzIkRM6et4V9/UnBPZWDx8rxYRaSYcD7FceKpMttYReYB5AAm5NlwVWx9JjlriprufMbUEyRrG+aBub315qO3EBtwAXHm2Y6XtPl4HnNa3OTngkgtEiD0DW9I06r4IhvdGYkS0i8XIP6fd4NediE6sSRNzaND4zsNF9NWZzSegtMaa/fgrEYWkKsBgLWjvSTrl8dZ5Tqtteky7WMYBEHvTGpGu9jcT5J2Kak3RRBt49dDvdbqzoJZJib31jTovjqZBIJHXlZfPgGwaJPSSfRQWo2P+HlhriXE7gAADzutNJpMAFol3zGY2tYEwOnPeyxNM+fJZNfHQbxbr53+xZSiKZLqFwkd1psIAggaEW59bqUKvwYDAxziAS4gEjkATIHpuo/DKLY+I/wCXRoBILjadLgXWkuzH9tFVs0grOn4LTe6p8Wo8Pa2DAcXElsBoMiAAXfVd5wrFB9MO3GvQ7rguFgsw0/8AmP1/xZ/+nKXwTjfwahDrsdr/APaFClTMs+F5YuuVx/B6A5/JY/ECj0yCA5hlpXwsnaFvqPIUEV/arKaDiYt+8H2K8tDmgC1yLffP912H9QOKt+GMMCC55Ga/yt1kxpoPbmuHq0m/DJILSATMzOUZtNTP3usZc2et0accZDr40ucZcSNBysIHsAsQ6SAFHa2QHTrty0n1K2FxAtY+6vRNslNrlpkE2UihxOqNHujxn6qrb1Wxk7W5+CiieS3bxap+PLUBP4mg+hF9h6BfaAwrrPa9huJaczRYAGDexk67qrafsSt7Kf6X8dkGlG7HcMdR/uMe17SbPaYOuhEyDp6q57FZqmIc1zswfTcXbxkIyn1PuqvB1cpIN2GzmmwcNweR5Hmug7IUG0sTBk5wMh6OEyeto9UsSTUWeg9l65p/2HfLqwnb/H76rpVxtbCkukktg2IsYVl2Y4u6q6pSeZdTuCfmLZi/WRr9nfDk/azx+qwXeSP8nQIiLpPPCIiAIiIAiIgKHtXRL6L4Y1xDTExaYlwncROy8idhzRqFpcJg35Ta4jWAbL23iDJBJ0AMjYjqFxPFeDh2WrTZnkjTmDqQdeUrjy3qs9jociUNLORGCqOMgkHUEnKQDpAGkiVuqcNfTiD3iNmkune+o1N7aKz4hxGJa6nBB2A1BmeR3uQqCtxp5cT+vNZOS7HpQx5Jc7Gyjw0EkS5szdwi4IkSem87Hzj4mhlJbl0Pzagi17bxso9TG1H2Jsdrgew8lJxWILQGtc0ho1EC9iY3Mc+kqNRp6TT5I7sI7ukh0O0tA1Ol+h90qF9NoDQAHWJBknmJj6LKlXJBJmwmxuOvqVuYC+kGNu8OJA/MDEgf5WEDe/msrPG4lYLaXJ1P6D73W6lRl39xxY0axdxnYCYnxjz0WJqnQyNjOttljVdMaKSFHYzxVcOPdAa0WAGwAjXc213KwYR5rFnl6SvjNUaLLY6RuKnCttam4iR1jUeKqqtcu05e3+ljgKzZyvs11jHsVGrZqbyNwdefI+kKtWSvay24fxzEUf8AtvgflNwfLbyW7GdtsY5pa002TuGmfKSQqamQ6ACAfynfw/b6r4+leLg+n+kTaJePHN20rPlIZZIl7iZc993F1ryZ6pWonI4yeXr/ABJ8ipGGol3ytmBz8dVljcQ0UGtbMuJM7QLG+pv6QeacsmXtVIom0xoNRp1/lHOXyp6LJne0s4bDfqP2WhhVH2m0b/fNbqjAGiCJJPoIgz6rSBstjBvt7qCyM6LNQPOOW6m0aY1tabbeAO/1Uek8iY3tppP6r63l9whdRslmJ1bA+k7cvRdJwerLqJ0NNwFvykyAfOR5rmG0/wB48V0XZekHVco6E+AIKre4yQWhvwd/WbeZ5D1VeyaLhUbEzcxeJuAdgp+a3p7Ksq4poeM/yZgDFzqFfhnlQtqjuQUWFJ4IBboRbwWa7zxgiIgCIiAIiICDxKg9wOSLggz4WPVQsIxrKbabxoI0uY1Mq7WutRa4Q4SFnLHbs2hmqOl8HH4zBMqvIe1rm7OMh4J1BIuWkLlOKdmSHH4IzNk6mCIvDee/kvQOI9kcPWg1DUMR+LlpaInqseIcAdlHwXXaQ5s6yLGTvItdc8sUkrPSw9ZFUlL78Hi2IaQ+IIIOkXHkvjKziILZAJuBe+xPSJ9V67j+zrarS+rRLiPwtDcxPmRI1t1XD1HYWnUINE0zoM4zW+iz01yehj6yM1srrxucw2prPKOS2souJMCY5XGhOvkT5Fdc7glOMwYWjUZdOc6IzhM5slN5GpAzEDr7p6bNV12Ku5zdTFfEEVWZyAAKk5agg7nR/mJ6rHDYB1QhjdyAJsSTtur6jhxJy03GNYaXK/4VFMh2QT/k2COonRW0SMp9Xjj+mLOfo9h8SfnysG5cQYjwVXjuCfDJ/vMd/wAQ6Ot4Xo2NxAqsLXTfkVx+N4aM3zX6hRKD/ajHD1Vu8jr6I5l/DnfMC0iYgOg+6yrYd1QEwczQJG5AAgjnAgFWmJ4cWiZMeE/SYVc/EBwAkZuu46gqm65R2rTkXtZU541PqVOp8S0DwHgaEyHD/wBQv5GQtOOpDMcskbTrH7qPSyjUT+nVWtMzlCSZbYfHNuGZxms4AgyPGBC146kG02RpLo6d7MR/8lFpvvaAPU+Z8/uFaCmX4eoB+Ah48NHfWfJVrctqdW/zsUFQ3MqP+K335KVUC109fv73KuijRIYQRLvUQZ8QtjaBNx3v+P7a+y+04ygX1JOkWFoHO56a9VgW+igvFGzKZAIPhoVJZSt1+4WvCuvGo5beI5LaypBkactVVm0Yn2m7l/tdf2KwkOLiNlQYSgarpIAk3LdhrGsax4SOa6XF4kYXDhrZD6gOXoLS4+tlC5sjO/Z6ceZbGPEuJuOLy03GGkDW0i7iQNdh5FXPD6LqpIHdzXteN4E+Sq+xvZ745dUeTA31JPnqvQsBgGUhDRrqTqf4W2LG5+58Hk9Znx4f9cd2jdh6eVrW8gB6LYiLtPDbsIiIAiIgCIiAIiIAiIgCpuM9nKOIu4Q7nHurlFWUVJUy8MkoPVF0zFrYAC+gL6isUPgCOaDqJX1EBErcNou1YPK30UTEdncO/VhHgSrZFFIspyXc5ut2SZ+Co4DkRm97LnuJ9nHtEvpZmgxPdd52uAV6KihxTNYdROJ5G/hVFzcuVo6izvXkuf4z2YqUxnZ3269QPDey9vxnCqFX/uU2k84g+ouoFTstQyZaYLB0OYejllLF4O3F8Qa5PBKRiFfcBxIbVDXCGu7rh0cIXZcc/pxYnDuE8jb0XE43gtfDSatGo07O/DMjeDNp3H6LCUJR3PSxdRiyx0p8lbxPDGlUew6scR4xofSCo4p2lXXEXjEAVWiagADxzy/jHO0DylVlKi4mGgk9JlUOmEW1ZjczYDpaLq3wFOm6m4OALhI8jABB8yVCoUCdvb9Vd8E4c4lxc0hpGugJ2Gw39lWzSUVGNspfhEAfottCgJubb6E+X8romdm6tX5WkgdCT6wLK94b2FfIL4A6n9BP1RRlLhES6rBjXukUvCGtpta+o2xjI2/e3sNYO7jPS6s+GcCq4yr8WpLWTrtAPys5hdXg+ydBhDnF1Qj8x7vgGjQdFesYAIAAA0A0XRDp2/1cHkdR8TjbeLl9/H0NOBwbKTAymIAUhEXUlWyPFbbdsIiKSAiIgCIiAIiIAiIgCIiAIiIAiIgCIiAIiIAiIgCIiAL45oNjdEQFZW7O4RzszqFPNzDQD7LXU7M4YzFOJi4Jm2ms2uiKrhF9jRZsi4k/uZ4Ds7hqXy0mkkzLrn3VgcOz8rfQIiKMVwiJZJydybZsa0DQQvqIrFAiIgCIiAIiIAiIgP/Z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66800" y="3124200"/>
            <a:ext cx="2964801" cy="2743200"/>
            <a:chOff x="1066800" y="3124200"/>
            <a:chExt cx="2964801" cy="2743200"/>
          </a:xfrm>
        </p:grpSpPr>
        <p:grpSp>
          <p:nvGrpSpPr>
            <p:cNvPr id="6" name="组合 5"/>
            <p:cNvGrpSpPr/>
            <p:nvPr/>
          </p:nvGrpSpPr>
          <p:grpSpPr>
            <a:xfrm>
              <a:off x="1066800" y="3124200"/>
              <a:ext cx="2964801" cy="2743200"/>
              <a:chOff x="1066800" y="3124200"/>
              <a:chExt cx="2964801" cy="27432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66800" y="3200400"/>
                <a:ext cx="2819400" cy="2667000"/>
                <a:chOff x="1066800" y="3200400"/>
                <a:chExt cx="2819400" cy="2667000"/>
              </a:xfrm>
            </p:grpSpPr>
            <p:pic>
              <p:nvPicPr>
                <p:cNvPr id="9" name="Picture 6" descr="http://tbn2.google.com/images?q=tbn:J6suHIntfTD8aM:http://blog.craftzine.com/PaperMilk.jpg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66800" y="3200400"/>
                  <a:ext cx="707571" cy="533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" name="Picture 8" descr="http://tbn3.google.com/images?q=tbn:yd27SKNfMdXhHM:http://www.wackypackages2007.com/images/ANS3/not-butter.jpg">
                  <a:hlinkClick r:id="rId6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9800" y="4343400"/>
                  <a:ext cx="707571" cy="43542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10" descr="http://tbn3.google.com/images?q=tbn:GJ2X5xKvvm4iuM:http://thevitaminm.files.wordpress.com/2009/02/beer-styles1.jpg">
                  <a:hlinkClick r:id="rId8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143000" y="4191000"/>
                  <a:ext cx="631371" cy="63681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12" descr="http://tbn0.google.com/images?q=tbn:SrPseIEb1hrwyM:http://carolynncarreno.files.wordpress.com/2009/02/09_08_58-fruit-pineapple_web.jpg">
                  <a:hlinkClick r:id="rId10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3320143" y="5132614"/>
                  <a:ext cx="489857" cy="73478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14" descr="http://tbn0.google.com/images?q=tbn:gbOIW8wY-qM-UM:http://www.pizzahutpizza.com/menu/_images/3_pizzas.jpg">
                  <a:hlinkClick r:id="rId12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2209800" y="5181600"/>
                  <a:ext cx="658586" cy="65314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2" descr="http://tbn2.google.com/images?q=tbn:EzhiAQKQJANWqM:http://jownby.files.wordpress.com/2009/03/carrot-cake01.jpg">
                  <a:hlinkClick r:id="rId14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1143000" y="5105400"/>
                  <a:ext cx="527957" cy="70212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" name="Picture 4" descr="http://tbn3.google.com/images?q=tbn:qeKjGe8j7wQL3M:http://www.twu.ca/life/parents/cookies-gngrsn.jpg">
                  <a:hlinkClick r:id="rId16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>
                  <a:off x="3211286" y="4191000"/>
                  <a:ext cx="674914" cy="67491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83970" name="Picture 2" descr="http://t3.gstatic.com/images?q=tbn:ANd9GcSGbju1tEGap3-QVvEO9iJOYrBDHMnX6dfsUF_3pPBRoFYhNyq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5884" y="3124200"/>
                <a:ext cx="965717" cy="63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971" name="Picture 3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908909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Pruning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4343400" y="1371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Ø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2286000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715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0574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11" name="Oval 10"/>
          <p:cNvSpPr/>
          <p:nvPr/>
        </p:nvSpPr>
        <p:spPr>
          <a:xfrm>
            <a:off x="26670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ABC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5638800"/>
            <a:ext cx="9144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ABCD</a:t>
            </a:r>
          </a:p>
        </p:txBody>
      </p:sp>
      <p:sp>
        <p:nvSpPr>
          <p:cNvPr id="13" name="Oval 12"/>
          <p:cNvSpPr/>
          <p:nvPr/>
        </p:nvSpPr>
        <p:spPr>
          <a:xfrm>
            <a:off x="2971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14" name="Oval 13"/>
          <p:cNvSpPr/>
          <p:nvPr/>
        </p:nvSpPr>
        <p:spPr>
          <a:xfrm>
            <a:off x="6553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CD</a:t>
            </a:r>
          </a:p>
        </p:txBody>
      </p:sp>
      <p:sp>
        <p:nvSpPr>
          <p:cNvPr id="15" name="Oval 14"/>
          <p:cNvSpPr/>
          <p:nvPr/>
        </p:nvSpPr>
        <p:spPr>
          <a:xfrm>
            <a:off x="56388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BD</a:t>
            </a:r>
          </a:p>
        </p:txBody>
      </p:sp>
      <p:sp>
        <p:nvSpPr>
          <p:cNvPr id="16" name="Oval 15"/>
          <p:cNvSpPr/>
          <p:nvPr/>
        </p:nvSpPr>
        <p:spPr>
          <a:xfrm>
            <a:off x="48006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17" name="Oval 16"/>
          <p:cNvSpPr/>
          <p:nvPr/>
        </p:nvSpPr>
        <p:spPr>
          <a:xfrm>
            <a:off x="3886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</a:t>
            </a:r>
          </a:p>
        </p:txBody>
      </p:sp>
      <p:sp>
        <p:nvSpPr>
          <p:cNvPr id="18" name="Oval 17"/>
          <p:cNvSpPr/>
          <p:nvPr/>
        </p:nvSpPr>
        <p:spPr>
          <a:xfrm>
            <a:off x="59436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BCD</a:t>
            </a:r>
          </a:p>
        </p:txBody>
      </p:sp>
      <p:sp>
        <p:nvSpPr>
          <p:cNvPr id="19" name="Oval 18"/>
          <p:cNvSpPr/>
          <p:nvPr/>
        </p:nvSpPr>
        <p:spPr>
          <a:xfrm>
            <a:off x="48768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ACD</a:t>
            </a:r>
          </a:p>
        </p:txBody>
      </p:sp>
      <p:sp>
        <p:nvSpPr>
          <p:cNvPr id="20" name="Oval 19"/>
          <p:cNvSpPr/>
          <p:nvPr/>
        </p:nvSpPr>
        <p:spPr>
          <a:xfrm>
            <a:off x="38100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ABD</a:t>
            </a:r>
          </a:p>
        </p:txBody>
      </p:sp>
      <p:cxnSp>
        <p:nvCxnSpPr>
          <p:cNvPr id="21" name="Straight Arrow Connector 20"/>
          <p:cNvCxnSpPr>
            <a:stCxn id="5" idx="4"/>
            <a:endCxn id="6" idx="0"/>
          </p:cNvCxnSpPr>
          <p:nvPr/>
        </p:nvCxnSpPr>
        <p:spPr>
          <a:xfrm rot="5400000">
            <a:off x="3619500" y="1371600"/>
            <a:ext cx="5334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7" idx="0"/>
          </p:cNvCxnSpPr>
          <p:nvPr/>
        </p:nvCxnSpPr>
        <p:spPr>
          <a:xfrm rot="5400000">
            <a:off x="4076700" y="1828800"/>
            <a:ext cx="5334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rot="16200000" flipH="1">
            <a:off x="4533900" y="1752600"/>
            <a:ext cx="5334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9" idx="0"/>
          </p:cNvCxnSpPr>
          <p:nvPr/>
        </p:nvCxnSpPr>
        <p:spPr>
          <a:xfrm rot="16200000" flipH="1">
            <a:off x="4953000" y="1333500"/>
            <a:ext cx="533400" cy="1371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10" idx="0"/>
          </p:cNvCxnSpPr>
          <p:nvPr/>
        </p:nvCxnSpPr>
        <p:spPr>
          <a:xfrm rot="5400000">
            <a:off x="2419350" y="2609850"/>
            <a:ext cx="762000" cy="876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0" idx="0"/>
          </p:cNvCxnSpPr>
          <p:nvPr/>
        </p:nvCxnSpPr>
        <p:spPr>
          <a:xfrm rot="5400000">
            <a:off x="28765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3" idx="0"/>
          </p:cNvCxnSpPr>
          <p:nvPr/>
        </p:nvCxnSpPr>
        <p:spPr>
          <a:xfrm rot="16200000" flipH="1">
            <a:off x="2876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13" idx="0"/>
          </p:cNvCxnSpPr>
          <p:nvPr/>
        </p:nvCxnSpPr>
        <p:spPr>
          <a:xfrm rot="5400000">
            <a:off x="37909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17" idx="0"/>
          </p:cNvCxnSpPr>
          <p:nvPr/>
        </p:nvCxnSpPr>
        <p:spPr>
          <a:xfrm rot="16200000" flipH="1">
            <a:off x="3333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7" idx="0"/>
          </p:cNvCxnSpPr>
          <p:nvPr/>
        </p:nvCxnSpPr>
        <p:spPr>
          <a:xfrm rot="5400000">
            <a:off x="4667250" y="2190750"/>
            <a:ext cx="762000" cy="171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16" idx="0"/>
          </p:cNvCxnSpPr>
          <p:nvPr/>
        </p:nvCxnSpPr>
        <p:spPr>
          <a:xfrm rot="16200000" flipH="1">
            <a:off x="42481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6" idx="0"/>
          </p:cNvCxnSpPr>
          <p:nvPr/>
        </p:nvCxnSpPr>
        <p:spPr>
          <a:xfrm rot="16200000" flipH="1">
            <a:off x="47053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  <a:endCxn id="15" idx="0"/>
          </p:cNvCxnSpPr>
          <p:nvPr/>
        </p:nvCxnSpPr>
        <p:spPr>
          <a:xfrm rot="16200000" flipH="1">
            <a:off x="46672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4"/>
            <a:endCxn id="15" idx="0"/>
          </p:cNvCxnSpPr>
          <p:nvPr/>
        </p:nvCxnSpPr>
        <p:spPr>
          <a:xfrm rot="16200000" flipH="1">
            <a:off x="5543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4"/>
            <a:endCxn id="14" idx="0"/>
          </p:cNvCxnSpPr>
          <p:nvPr/>
        </p:nvCxnSpPr>
        <p:spPr>
          <a:xfrm rot="16200000" flipH="1">
            <a:off x="55816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  <a:endCxn id="14" idx="0"/>
          </p:cNvCxnSpPr>
          <p:nvPr/>
        </p:nvCxnSpPr>
        <p:spPr>
          <a:xfrm rot="16200000" flipH="1">
            <a:off x="6000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4"/>
            <a:endCxn id="11" idx="0"/>
          </p:cNvCxnSpPr>
          <p:nvPr/>
        </p:nvCxnSpPr>
        <p:spPr>
          <a:xfrm rot="16200000" flipH="1">
            <a:off x="2362200" y="3810000"/>
            <a:ext cx="685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4"/>
            <a:endCxn id="11" idx="0"/>
          </p:cNvCxnSpPr>
          <p:nvPr/>
        </p:nvCxnSpPr>
        <p:spPr>
          <a:xfrm rot="5400000">
            <a:off x="2819400" y="4038600"/>
            <a:ext cx="6858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4"/>
            <a:endCxn id="11" idx="0"/>
          </p:cNvCxnSpPr>
          <p:nvPr/>
        </p:nvCxnSpPr>
        <p:spPr>
          <a:xfrm rot="5400000">
            <a:off x="3733800" y="3124200"/>
            <a:ext cx="685800" cy="2057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20" idx="0"/>
          </p:cNvCxnSpPr>
          <p:nvPr/>
        </p:nvCxnSpPr>
        <p:spPr>
          <a:xfrm rot="16200000" flipH="1">
            <a:off x="2933700" y="3238500"/>
            <a:ext cx="685800" cy="1828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4"/>
            <a:endCxn id="20" idx="0"/>
          </p:cNvCxnSpPr>
          <p:nvPr/>
        </p:nvCxnSpPr>
        <p:spPr>
          <a:xfrm rot="5400000">
            <a:off x="4724400" y="3276600"/>
            <a:ext cx="685800" cy="1752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4"/>
            <a:endCxn id="20" idx="0"/>
          </p:cNvCxnSpPr>
          <p:nvPr/>
        </p:nvCxnSpPr>
        <p:spPr>
          <a:xfrm rot="5400000">
            <a:off x="3848100" y="41529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4"/>
            <a:endCxn id="19" idx="0"/>
          </p:cNvCxnSpPr>
          <p:nvPr/>
        </p:nvCxnSpPr>
        <p:spPr>
          <a:xfrm rot="16200000" flipH="1">
            <a:off x="3924300" y="3162300"/>
            <a:ext cx="685800" cy="1981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9" idx="0"/>
          </p:cNvCxnSpPr>
          <p:nvPr/>
        </p:nvCxnSpPr>
        <p:spPr>
          <a:xfrm rot="5400000">
            <a:off x="5715000" y="3352800"/>
            <a:ext cx="6858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4"/>
            <a:endCxn id="19" idx="0"/>
          </p:cNvCxnSpPr>
          <p:nvPr/>
        </p:nvCxnSpPr>
        <p:spPr>
          <a:xfrm rot="16200000" flipH="1">
            <a:off x="4381500" y="3619500"/>
            <a:ext cx="6858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18" idx="0"/>
          </p:cNvCxnSpPr>
          <p:nvPr/>
        </p:nvCxnSpPr>
        <p:spPr>
          <a:xfrm rot="5400000">
            <a:off x="6248400" y="3886200"/>
            <a:ext cx="6858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18" idx="0"/>
          </p:cNvCxnSpPr>
          <p:nvPr/>
        </p:nvCxnSpPr>
        <p:spPr>
          <a:xfrm rot="16200000" flipH="1">
            <a:off x="5791200" y="3962400"/>
            <a:ext cx="6858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4"/>
            <a:endCxn id="18" idx="0"/>
          </p:cNvCxnSpPr>
          <p:nvPr/>
        </p:nvCxnSpPr>
        <p:spPr>
          <a:xfrm rot="16200000" flipH="1">
            <a:off x="5372100" y="3543300"/>
            <a:ext cx="68580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4"/>
            <a:endCxn id="12" idx="0"/>
          </p:cNvCxnSpPr>
          <p:nvPr/>
        </p:nvCxnSpPr>
        <p:spPr>
          <a:xfrm rot="16200000" flipH="1">
            <a:off x="3467100" y="4457700"/>
            <a:ext cx="7620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4"/>
            <a:endCxn id="12" idx="0"/>
          </p:cNvCxnSpPr>
          <p:nvPr/>
        </p:nvCxnSpPr>
        <p:spPr>
          <a:xfrm rot="5400000">
            <a:off x="5105400" y="4419600"/>
            <a:ext cx="7620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4"/>
            <a:endCxn id="12" idx="0"/>
          </p:cNvCxnSpPr>
          <p:nvPr/>
        </p:nvCxnSpPr>
        <p:spPr>
          <a:xfrm rot="16200000" flipH="1">
            <a:off x="4038600" y="5029200"/>
            <a:ext cx="7620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4"/>
            <a:endCxn id="12" idx="0"/>
          </p:cNvCxnSpPr>
          <p:nvPr/>
        </p:nvCxnSpPr>
        <p:spPr>
          <a:xfrm rot="5400000">
            <a:off x="4572000" y="4953000"/>
            <a:ext cx="76200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 descr="未命名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819775"/>
            <a:ext cx="590550" cy="581025"/>
          </a:xfrm>
          <a:prstGeom prst="rect">
            <a:avLst/>
          </a:prstGeom>
        </p:spPr>
      </p:pic>
      <p:pic>
        <p:nvPicPr>
          <p:cNvPr id="53" name="Picture 7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35" y="4936559"/>
            <a:ext cx="1295400" cy="147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00999" cy="5095875"/>
          </a:xfrm>
        </p:spPr>
        <p:txBody>
          <a:bodyPr>
            <a:normAutofit/>
          </a:bodyPr>
          <a:lstStyle/>
          <a:p>
            <a:r>
              <a:rPr lang="en-US" sz="1600" dirty="0"/>
              <a:t>Generate itemsets of a particular size.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Scan the database once to see which of them are frequent.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Use frequent itemsets to generate candidate itemsets of size=size+1.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Iteratively find frequent itemsets with cardinality from 1 to k.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Avoid generating candidates that are known to be infrequent.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Require multiple scans of the database.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Efficient indexing techniques such as Hash function &amp; Bitmap may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右中括号 4"/>
          <p:cNvSpPr/>
          <p:nvPr/>
        </p:nvSpPr>
        <p:spPr>
          <a:xfrm flipV="1">
            <a:off x="8305800" y="2286000"/>
            <a:ext cx="304800" cy="609600"/>
          </a:xfrm>
          <a:prstGeom prst="rightBracket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: Candidate itemset of size k</a:t>
            </a:r>
          </a:p>
          <a:p>
            <a:pPr>
              <a:buNone/>
            </a:pPr>
            <a:r>
              <a:rPr lang="en-US" altLang="zh-CN" sz="2400" b="1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zh-CN" sz="2400" b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: Frequent itemset of size k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(k=1; 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zh-CN" sz="2400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≠∅; k++)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each transaction t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end for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52600" y="3810000"/>
          <a:ext cx="3816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1523880" imgH="228600" progId="Equation.3">
                  <p:embed/>
                </p:oleObj>
              </mc:Choice>
              <mc:Fallback>
                <p:oleObj name="公式" r:id="rId3" imgW="1523880" imgH="2286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3816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9200" y="2971800"/>
          <a:ext cx="294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1358640" imgH="228600" progId="Equation.3">
                  <p:embed/>
                </p:oleObj>
              </mc:Choice>
              <mc:Fallback>
                <p:oleObj name="公式" r:id="rId5" imgW="1358640" imgH="2286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940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52600" y="4267200"/>
          <a:ext cx="4562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7" imgW="2145960" imgH="215640" progId="Equation.3">
                  <p:embed/>
                </p:oleObj>
              </mc:Choice>
              <mc:Fallback>
                <p:oleObj name="公式" r:id="rId7" imgW="2145960" imgH="21564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4562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55608"/>
              </p:ext>
            </p:extLst>
          </p:nvPr>
        </p:nvGraphicFramePr>
        <p:xfrm>
          <a:off x="1143001" y="5014913"/>
          <a:ext cx="5791199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2831760" imgH="241200" progId="Equation.3">
                  <p:embed/>
                </p:oleObj>
              </mc:Choice>
              <mc:Fallback>
                <p:oleObj name="公式" r:id="rId9" imgW="2831760" imgH="2412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5014913"/>
                        <a:ext cx="5791199" cy="471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00200" y="601980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11" imgW="571320" imgH="342720" progId="Equation.3">
                  <p:embed/>
                </p:oleObj>
              </mc:Choice>
              <mc:Fallback>
                <p:oleObj name="公式" r:id="rId11" imgW="571320" imgH="34272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019800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5800" y="2133600"/>
          <a:ext cx="293145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13" imgW="1384200" imgH="215640" progId="Equation.3">
                  <p:embed/>
                </p:oleObj>
              </mc:Choice>
              <mc:Fallback>
                <p:oleObj name="公式" r:id="rId13" imgW="1384200" imgH="21564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93145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>
            <a:off x="-381000" y="4343400"/>
            <a:ext cx="259080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1028700" y="4229100"/>
            <a:ext cx="99060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4350" y="40386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counting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297180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candidates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3472" y="5024735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filtering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-25000" dirty="0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C</a:t>
            </a:r>
            <a:r>
              <a:rPr lang="en-US" baseline="-25000" dirty="0">
                <a:sym typeface="Wingdings" pitchFamily="2" charset="2"/>
              </a:rPr>
              <a:t>k+1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01713" y="4267200"/>
          <a:ext cx="38623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095500" imgH="228600" progId="">
                  <p:embed/>
                </p:oleObj>
              </mc:Choice>
              <mc:Fallback>
                <p:oleObj name="Equation" r:id="rId3" imgW="20955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267200"/>
                        <a:ext cx="38623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001713" y="2247900"/>
          <a:ext cx="35115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905000" imgH="228600" progId="">
                  <p:embed/>
                </p:oleObj>
              </mc:Choice>
              <mc:Fallback>
                <p:oleObj name="Equation" r:id="rId5" imgW="1905000" imgH="228600" progId="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247900"/>
                        <a:ext cx="35115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5936"/>
              </p:ext>
            </p:extLst>
          </p:nvPr>
        </p:nvGraphicFramePr>
        <p:xfrm>
          <a:off x="3505200" y="1295400"/>
          <a:ext cx="231140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155700" imgH="228600" progId="">
                  <p:embed/>
                </p:oleObj>
              </mc:Choice>
              <mc:Fallback>
                <p:oleObj name="Equation" r:id="rId7" imgW="1155700" imgH="2286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31140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45128"/>
              </p:ext>
            </p:extLst>
          </p:nvPr>
        </p:nvGraphicFramePr>
        <p:xfrm>
          <a:off x="1066800" y="1295400"/>
          <a:ext cx="19812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990600" imgH="228600" progId="">
                  <p:embed/>
                </p:oleObj>
              </mc:Choice>
              <mc:Fallback>
                <p:oleObj name="Equation" r:id="rId9" imgW="990600" imgH="22860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1981200" cy="45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90600" y="3009900"/>
          <a:ext cx="62462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2882900" imgH="228600" progId="">
                  <p:embed/>
                </p:oleObj>
              </mc:Choice>
              <mc:Fallback>
                <p:oleObj name="Equation" r:id="rId11" imgW="2882900" imgH="2286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09900"/>
                        <a:ext cx="624628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66800" y="49530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914400" imgH="228600" progId="">
                  <p:embed/>
                </p:oleObj>
              </mc:Choice>
              <mc:Fallback>
                <p:oleObj name="Equation" r:id="rId13" imgW="914400" imgH="228600" progId="">
                  <p:embed/>
                  <p:pic>
                    <p:nvPicPr>
                      <p:cNvPr id="70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1981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493" name="Picture 837" descr="C:\Users\BOYUAN~1\AppData\Local\Temp\BLGTY8_U5~}Q@KR9Z3W$VQ6.gif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48200"/>
            <a:ext cx="628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-25000" dirty="0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C</a:t>
            </a:r>
            <a:r>
              <a:rPr lang="en-US" baseline="-25000" dirty="0">
                <a:sym typeface="Wingdings" pitchFamily="2" charset="2"/>
              </a:rPr>
              <a:t>k+1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035050" y="1600200"/>
          <a:ext cx="55943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035300" imgH="228600" progId="">
                  <p:embed/>
                </p:oleObj>
              </mc:Choice>
              <mc:Fallback>
                <p:oleObj name="Equation" r:id="rId3" imgW="3035300" imgH="228600" progId="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600200"/>
                        <a:ext cx="55943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066800" y="25146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155700" imgH="228600" progId="">
                  <p:embed/>
                </p:oleObj>
              </mc:Choice>
              <mc:Fallback>
                <p:oleObj name="Equation" r:id="rId5" imgW="1155700" imgH="228600" progId="">
                  <p:embed/>
                  <p:pic>
                    <p:nvPicPr>
                      <p:cNvPr id="7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231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5715000" y="25146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82391" imgH="228501" progId="">
                  <p:embed/>
                </p:oleObj>
              </mc:Choice>
              <mc:Fallback>
                <p:oleObj name="Equation" r:id="rId7" imgW="482391" imgH="228501" progId="">
                  <p:embed/>
                  <p:pic>
                    <p:nvPicPr>
                      <p:cNvPr id="75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3810000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498600" imgH="228600" progId="">
                  <p:embed/>
                </p:oleObj>
              </mc:Choice>
              <mc:Fallback>
                <p:oleObj name="Equation" r:id="rId9" imgW="1498600" imgH="228600" progId="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299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715000" y="38100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914400" imgH="228600" progId="">
                  <p:embed/>
                </p:oleObj>
              </mc:Choice>
              <mc:Fallback>
                <p:oleObj name="Equation" r:id="rId11" imgW="914400" imgH="228600" progId="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066800" y="48768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1130300" imgH="228600" progId="">
                  <p:embed/>
                </p:oleObj>
              </mc:Choice>
              <mc:Fallback>
                <p:oleObj name="Equation" r:id="rId13" imgW="1130300" imgH="228600" progId="">
                  <p:embed/>
                  <p:pic>
                    <p:nvPicPr>
                      <p:cNvPr id="75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226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715000" y="48768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914400" imgH="228600" progId="">
                  <p:embed/>
                </p:oleObj>
              </mc:Choice>
              <mc:Fallback>
                <p:oleObj name="Equation" r:id="rId15" imgW="914400" imgH="228600" progId="">
                  <p:embed/>
                  <p:pic>
                    <p:nvPicPr>
                      <p:cNvPr id="75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768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6" name="Picture 10" descr="http://t1.gstatic.com/images?q=tbn:ANd9GcRYlPYN-1H5Ff2Xbyo5D_gPl1xlTN8R0dWmvjiLvBZUGbvozKsvb-IvSuFl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24800" y="4743450"/>
            <a:ext cx="742950" cy="742950"/>
          </a:xfrm>
          <a:prstGeom prst="rect">
            <a:avLst/>
          </a:prstGeom>
          <a:noFill/>
        </p:spPr>
      </p:pic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054100" y="32004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9" imgW="1143000" imgH="228600" progId="">
                  <p:embed/>
                </p:oleObj>
              </mc:Choice>
              <mc:Fallback>
                <p:oleObj name="Equation" r:id="rId19" imgW="1143000" imgH="228600" progId="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00400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715000" y="32004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21" imgW="482391" imgH="228501" progId="">
                  <p:embed/>
                </p:oleObj>
              </mc:Choice>
              <mc:Fallback>
                <p:oleObj name="Equation" r:id="rId21" imgW="482391" imgH="228501" progId="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9000" y="1600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Ordered List</a:t>
            </a:r>
          </a:p>
        </p:txBody>
      </p:sp>
      <p:pic>
        <p:nvPicPr>
          <p:cNvPr id="83179" name="Picture 1259" descr="C:\Users\BOYUAN~1\AppData\Local\Temp\K4Y`F_CT0G[JR$$IK7Z]S3Y.gif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1242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1143000"/>
          <a:ext cx="416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62100" imgH="228600" progId="">
                  <p:embed/>
                </p:oleObj>
              </mc:Choice>
              <mc:Fallback>
                <p:oleObj name="Equation" r:id="rId3" imgW="15621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0"/>
                        <a:ext cx="4165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2209800"/>
          <a:ext cx="3683000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422400" imgH="939800" progId="">
                  <p:embed/>
                </p:oleObj>
              </mc:Choice>
              <mc:Fallback>
                <p:oleObj name="Equation" r:id="rId5" imgW="1422400" imgH="9398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683000" cy="243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514600" y="1066800"/>
            <a:ext cx="4343400" cy="762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3429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Join</a:t>
            </a:r>
          </a:p>
        </p:txBody>
      </p:sp>
      <p:pic>
        <p:nvPicPr>
          <p:cNvPr id="11" name="Picture 3" descr="C:\DOCUME~1\user\LOCALS~1\Temp\D8QCC]43~R(FYSP[F431T(G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5638800"/>
            <a:ext cx="990600" cy="990600"/>
          </a:xfrm>
          <a:prstGeom prst="rect">
            <a:avLst/>
          </a:prstGeom>
          <a:noFill/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48200" y="5105400"/>
          <a:ext cx="411903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1765300" imgH="228600" progId="">
                  <p:embed/>
                </p:oleObj>
              </mc:Choice>
              <mc:Fallback>
                <p:oleObj name="Equation" r:id="rId8" imgW="1765300" imgH="228600" progId="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0"/>
                        <a:ext cx="4119034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右箭头 13"/>
          <p:cNvSpPr/>
          <p:nvPr/>
        </p:nvSpPr>
        <p:spPr>
          <a:xfrm rot="5400000">
            <a:off x="5067300" y="3467100"/>
            <a:ext cx="914400" cy="1905000"/>
          </a:xfrm>
          <a:prstGeom prst="bentArrow">
            <a:avLst>
              <a:gd name="adj1" fmla="val 21040"/>
              <a:gd name="adj2" fmla="val 25000"/>
              <a:gd name="adj3" fmla="val 25000"/>
              <a:gd name="adj4" fmla="val 4375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97CFC5-F71C-419E-AE4B-813C33E109D7}"/>
              </a:ext>
            </a:extLst>
          </p:cNvPr>
          <p:cNvSpPr/>
          <p:nvPr/>
        </p:nvSpPr>
        <p:spPr>
          <a:xfrm>
            <a:off x="838200" y="3429000"/>
            <a:ext cx="1752600" cy="1214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358F21-347C-4015-940E-567D215606B7}"/>
              </a:ext>
            </a:extLst>
          </p:cNvPr>
          <p:cNvSpPr/>
          <p:nvPr/>
        </p:nvSpPr>
        <p:spPr>
          <a:xfrm>
            <a:off x="2753895" y="3448050"/>
            <a:ext cx="685800" cy="12142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26CD1F-431F-4336-AD21-5A7B76128127}"/>
              </a:ext>
            </a:extLst>
          </p:cNvPr>
          <p:cNvSpPr txBox="1"/>
          <p:nvPr/>
        </p:nvSpPr>
        <p:spPr>
          <a:xfrm>
            <a:off x="685800" y="4736068"/>
            <a:ext cx="194630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en-US" altLang="zh-CN" dirty="0">
                <a:solidFill>
                  <a:srgbClr val="FF0000"/>
                </a:solidFill>
              </a:rPr>
              <a:t>k-1</a:t>
            </a:r>
            <a:r>
              <a:rPr lang="zh-CN" altLang="en-US" dirty="0">
                <a:solidFill>
                  <a:srgbClr val="FF0000"/>
                </a:solidFill>
              </a:rPr>
              <a:t>项必须相同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8269-1E90-4C56-85D0-E4F5F41A656E}"/>
              </a:ext>
            </a:extLst>
          </p:cNvPr>
          <p:cNvSpPr txBox="1"/>
          <p:nvPr/>
        </p:nvSpPr>
        <p:spPr>
          <a:xfrm>
            <a:off x="2773740" y="4740079"/>
            <a:ext cx="15696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最后一项不同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729" y="1143000"/>
            <a:ext cx="820027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Clothing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44146"/>
            <a:ext cx="8153400" cy="550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3429000" y="5943600"/>
            <a:ext cx="3505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Clothing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917" t="1320"/>
          <a:stretch>
            <a:fillRect/>
          </a:stretch>
        </p:blipFill>
        <p:spPr bwMode="auto">
          <a:xfrm>
            <a:off x="533400" y="990600"/>
            <a:ext cx="82296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 Real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57600"/>
            <a:ext cx="8153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757" y="1219200"/>
            <a:ext cx="81850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Clothing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990600"/>
            <a:ext cx="82581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5638800"/>
                <a:ext cx="8017901" cy="669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𝐽𝑒𝑎𝑛𝑠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𝑆h𝑜𝑒𝑠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({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𝐽𝑒𝑎𝑛𝑠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𝑆h𝑜𝑒𝑠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})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𝐽𝑒𝑎𝑛𝑠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7/20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14/20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=50%≥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38800"/>
                <a:ext cx="8017901" cy="66954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Real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r="5945"/>
          <a:stretch>
            <a:fillRect/>
          </a:stretch>
        </p:blipFill>
        <p:spPr bwMode="auto">
          <a:xfrm>
            <a:off x="498231" y="1143000"/>
            <a:ext cx="361656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143000"/>
            <a:ext cx="4343400" cy="181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5" name="Picture 1" descr="E:\Program\QQ2008\Users\986417951\Image\~SDZ{3NEBSSD[9017F2ACKG.jpg"/>
          <p:cNvPicPr>
            <a:picLocks noChangeAspect="1" noChangeArrowheads="1"/>
          </p:cNvPicPr>
          <p:nvPr/>
        </p:nvPicPr>
        <p:blipFill>
          <a:blip r:embed="rId4" cstate="print"/>
          <a:srcRect t="3226" r="15307"/>
          <a:stretch>
            <a:fillRect/>
          </a:stretch>
        </p:blipFill>
        <p:spPr bwMode="auto">
          <a:xfrm>
            <a:off x="685800" y="3886200"/>
            <a:ext cx="7961489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Effective Recommendation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3970" name="Picture 2" descr="http://img12.360buyimg.com/n2/3296/c741c2fc-b034-4952-a1b3-eed1233d400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19200"/>
            <a:ext cx="1524000" cy="1524001"/>
          </a:xfrm>
          <a:prstGeom prst="rect">
            <a:avLst/>
          </a:prstGeom>
          <a:noFill/>
        </p:spPr>
      </p:pic>
      <p:pic>
        <p:nvPicPr>
          <p:cNvPr id="83972" name="Picture 4" descr="http://img14.360buyimg.com/n2/1503/b3848a61-081b-4edf-8336-77fe7492532d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219200"/>
            <a:ext cx="1524000" cy="1524001"/>
          </a:xfrm>
          <a:prstGeom prst="rect">
            <a:avLst/>
          </a:prstGeom>
          <a:noFill/>
        </p:spPr>
      </p:pic>
      <p:pic>
        <p:nvPicPr>
          <p:cNvPr id="83976" name="Picture 8" descr="http://t2.gstatic.com/images?q=tbn:ANd9GcTWg66hd6ef7jRVronSmZD-P8998cqrEQK0ZKqQ9WWw-tUnlN3mtzruiNk6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6F0EF"/>
              </a:clrFrom>
              <a:clrTo>
                <a:srgbClr val="E6F0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876800"/>
            <a:ext cx="1219200" cy="1219200"/>
          </a:xfrm>
          <a:prstGeom prst="rect">
            <a:avLst/>
          </a:prstGeom>
          <a:noFill/>
        </p:spPr>
      </p:pic>
      <p:sp>
        <p:nvSpPr>
          <p:cNvPr id="9" name="右箭头 8"/>
          <p:cNvSpPr/>
          <p:nvPr/>
        </p:nvSpPr>
        <p:spPr>
          <a:xfrm>
            <a:off x="3657600" y="1905000"/>
            <a:ext cx="1295400" cy="3048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657600" y="3581400"/>
            <a:ext cx="1295400" cy="3048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978" name="Picture 10" descr="http://t2.gstatic.com/images?q=tbn:ANd9GcRgJDjPScL9Q68En5inNk8vV37yA5EBPHMP5hto-iZznKp-Mg-Fh6JIPQ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3200400"/>
            <a:ext cx="1047750" cy="1057276"/>
          </a:xfrm>
          <a:prstGeom prst="rect">
            <a:avLst/>
          </a:prstGeom>
          <a:noFill/>
        </p:spPr>
      </p:pic>
      <p:pic>
        <p:nvPicPr>
          <p:cNvPr id="83980" name="Picture 12" descr="http://t0.gstatic.com/images?q=tbn:ANd9GcQwlSRaPOaidtIetSPTu-h9sXH8fn3z6SKn6AHZRWuXI9Ty93JkXlhzzsARvQ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3276600"/>
            <a:ext cx="1152525" cy="1152526"/>
          </a:xfrm>
          <a:prstGeom prst="rect">
            <a:avLst/>
          </a:prstGeom>
          <a:noFill/>
        </p:spPr>
      </p:pic>
      <p:sp>
        <p:nvSpPr>
          <p:cNvPr id="13" name="右箭头 12"/>
          <p:cNvSpPr/>
          <p:nvPr/>
        </p:nvSpPr>
        <p:spPr>
          <a:xfrm>
            <a:off x="3657600" y="5276850"/>
            <a:ext cx="1295400" cy="3048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981" name="Picture 13" descr="C:\DOCUME~1\user\LOCALS~1\Temp\WOG{K)[]$CPVOGC0SL~%ET2.gif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0" y="1371600"/>
            <a:ext cx="1066800" cy="1143000"/>
          </a:xfrm>
          <a:prstGeom prst="rect">
            <a:avLst/>
          </a:prstGeom>
          <a:noFill/>
        </p:spPr>
      </p:pic>
      <p:pic>
        <p:nvPicPr>
          <p:cNvPr id="83982" name="Picture 14" descr="C:\DOCUME~1\user\LOCALS~1\Temp\P0HZH80EQTA]H(8`FSF6$OP.GIF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05750" y="3505200"/>
            <a:ext cx="476250" cy="476250"/>
          </a:xfrm>
          <a:prstGeom prst="rect">
            <a:avLst/>
          </a:prstGeom>
          <a:noFill/>
        </p:spPr>
      </p:pic>
      <p:pic>
        <p:nvPicPr>
          <p:cNvPr id="83983" name="Picture 15" descr="C:\DOCUME~1\user\LOCALS~1\Temp\LPSRSLT3(0)]NKMG6X9()I7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5105400"/>
            <a:ext cx="768317" cy="752475"/>
          </a:xfrm>
          <a:prstGeom prst="rect">
            <a:avLst/>
          </a:prstGeom>
          <a:noFill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72" y="4886273"/>
            <a:ext cx="1251653" cy="93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431" y="3765337"/>
            <a:ext cx="809569" cy="121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32282" y="54864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Time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54864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Customer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57400" y="2133600"/>
            <a:ext cx="5638800" cy="3358855"/>
            <a:chOff x="2057400" y="2133600"/>
            <a:chExt cx="5638800" cy="3358855"/>
          </a:xfrm>
        </p:grpSpPr>
        <p:grpSp>
          <p:nvGrpSpPr>
            <p:cNvPr id="3" name="组合 2"/>
            <p:cNvGrpSpPr/>
            <p:nvPr/>
          </p:nvGrpSpPr>
          <p:grpSpPr>
            <a:xfrm>
              <a:off x="2057400" y="2133600"/>
              <a:ext cx="5638800" cy="3358855"/>
              <a:chOff x="2057400" y="2133600"/>
              <a:chExt cx="5638800" cy="3358855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2057400" y="4979938"/>
                <a:ext cx="56388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531347" y="511307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16094" y="511564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35294" y="511307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256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448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544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640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73694" y="51231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pic>
            <p:nvPicPr>
              <p:cNvPr id="8089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220" y="3994322"/>
                <a:ext cx="523868" cy="756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438" y="4050357"/>
                <a:ext cx="1005417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1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875003"/>
                <a:ext cx="990600" cy="9950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2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034750"/>
                <a:ext cx="911056" cy="911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3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4614" y="4050357"/>
                <a:ext cx="551065" cy="819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4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5872" y="3095626"/>
                <a:ext cx="1285875" cy="1053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5" name="Picture 9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 bwMode="auto">
              <a:xfrm>
                <a:off x="3429000" y="2133600"/>
                <a:ext cx="654176" cy="962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8" name="Picture 1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18" y="3027056"/>
                <a:ext cx="682456" cy="926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9013" y="2139462"/>
                <a:ext cx="523868" cy="756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3970" name="Picture 2" descr="http://t3.gstatic.com/images?q=tbn:ANd9GcRbgtI8w8_NeszMIXcjONkIFXUnRM8vnbG9iUL5bVRZ08LdskvYXw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225832"/>
              <a:ext cx="666715" cy="649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09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212407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/>
                  <a:t>A sequence is an ordered list of elements where each element is a collection of one or more items.</a:t>
                </a:r>
              </a:p>
              <a:p>
                <a:pPr algn="just"/>
                <a:endParaRPr lang="en-US" altLang="zh-CN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/>
                  <a:t>t=&lt;t</a:t>
                </a:r>
                <a:r>
                  <a:rPr lang="en-US" altLang="zh-CN" sz="1600" baseline="-25000" dirty="0"/>
                  <a:t>1</a:t>
                </a:r>
                <a:r>
                  <a:rPr lang="en-US" altLang="zh-CN" sz="1600" dirty="0"/>
                  <a:t> t</a:t>
                </a:r>
                <a:r>
                  <a:rPr lang="en-US" altLang="zh-CN" sz="1600" baseline="-25000" dirty="0"/>
                  <a:t>2</a:t>
                </a:r>
                <a:r>
                  <a:rPr lang="en-US" altLang="zh-CN" sz="1600" dirty="0"/>
                  <a:t> … t</a:t>
                </a:r>
                <a:r>
                  <a:rPr lang="en-US" altLang="zh-CN" sz="1600" baseline="-25000" dirty="0"/>
                  <a:t>m</a:t>
                </a:r>
                <a:r>
                  <a:rPr lang="en-US" altLang="zh-CN" sz="1600" dirty="0"/>
                  <a:t>&gt; is a subsequence of s=&lt;s</a:t>
                </a:r>
                <a:r>
                  <a:rPr lang="en-US" altLang="zh-CN" sz="1600" baseline="-25000" dirty="0"/>
                  <a:t>1</a:t>
                </a:r>
                <a:r>
                  <a:rPr lang="en-US" altLang="zh-CN" sz="1600" dirty="0"/>
                  <a:t> s</a:t>
                </a:r>
                <a:r>
                  <a:rPr lang="en-US" altLang="zh-CN" sz="1600" baseline="-25000" dirty="0"/>
                  <a:t>2</a:t>
                </a:r>
                <a:r>
                  <a:rPr lang="en-US" altLang="zh-CN" sz="1600" dirty="0"/>
                  <a:t> … s</a:t>
                </a:r>
                <a:r>
                  <a:rPr lang="en-US" altLang="zh-CN" sz="1600" baseline="-25000" dirty="0"/>
                  <a:t>n</a:t>
                </a:r>
                <a:r>
                  <a:rPr lang="en-US" altLang="zh-CN" sz="1600" dirty="0"/>
                  <a:t>&gt; if there exist integers 1</a:t>
                </a:r>
                <a:r>
                  <a:rPr lang="en-US" altLang="zh-CN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sz="1600" dirty="0"/>
                  <a:t> j</a:t>
                </a:r>
                <a:r>
                  <a:rPr lang="en-US" altLang="zh-CN" sz="1600" baseline="-25000" dirty="0"/>
                  <a:t>1</a:t>
                </a:r>
                <a:r>
                  <a:rPr lang="en-US" altLang="zh-CN" sz="1600" dirty="0"/>
                  <a:t>&lt;j</a:t>
                </a:r>
                <a:r>
                  <a:rPr lang="en-US" altLang="zh-CN" sz="1600" baseline="-25000" dirty="0"/>
                  <a:t>2</a:t>
                </a:r>
                <a:r>
                  <a:rPr lang="en-US" altLang="zh-CN" sz="1600" dirty="0"/>
                  <a:t>&lt; … &lt;j</a:t>
                </a:r>
                <a:r>
                  <a:rPr lang="en-US" altLang="zh-CN" sz="1600" baseline="-25000" dirty="0"/>
                  <a:t>m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sz="1600" dirty="0"/>
                  <a:t>n such that t</a:t>
                </a:r>
                <a:r>
                  <a:rPr lang="en-US" altLang="zh-CN" sz="1600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sz="1600" dirty="0"/>
                  <a:t>s</a:t>
                </a:r>
                <a:r>
                  <a:rPr lang="en-US" altLang="zh-CN" sz="1600" baseline="-25000" dirty="0"/>
                  <a:t>j1</a:t>
                </a:r>
                <a:r>
                  <a:rPr lang="en-US" altLang="zh-CN" sz="1600" dirty="0"/>
                  <a:t>, t</a:t>
                </a:r>
                <a:r>
                  <a:rPr lang="en-US" altLang="zh-CN" sz="1600" baseline="-250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sz="1600" dirty="0"/>
                  <a:t>s</a:t>
                </a:r>
                <a:r>
                  <a:rPr lang="en-US" altLang="zh-CN" sz="1600" baseline="-25000" dirty="0"/>
                  <a:t>j2</a:t>
                </a:r>
                <a:r>
                  <a:rPr lang="en-US" altLang="zh-CN" sz="1600" dirty="0"/>
                  <a:t>,…, t</a:t>
                </a:r>
                <a:r>
                  <a:rPr lang="en-US" altLang="zh-CN" sz="1600" baseline="-25000" dirty="0"/>
                  <a:t>m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sz="1600" dirty="0"/>
                  <a:t>s</a:t>
                </a:r>
                <a:r>
                  <a:rPr lang="en-US" altLang="zh-CN" sz="1600" baseline="-25000" dirty="0"/>
                  <a:t>jm</a:t>
                </a:r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2124075"/>
              </a:xfrm>
              <a:blipFill rotWithShape="1">
                <a:blip r:embed="rId2" cstate="print"/>
                <a:stretch>
                  <a:fillRect l="-228" r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20931"/>
              </p:ext>
            </p:extLst>
          </p:nvPr>
        </p:nvGraphicFramePr>
        <p:xfrm>
          <a:off x="1066800" y="3581400"/>
          <a:ext cx="708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Y/N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600" dirty="0"/>
                        <a:t>, 4} {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sz="1600" dirty="0"/>
                        <a:t>, 5}</a:t>
                      </a:r>
                      <a:r>
                        <a:rPr lang="en-US" altLang="zh-CN" sz="1600" baseline="0" dirty="0"/>
                        <a:t> {</a:t>
                      </a:r>
                      <a:r>
                        <a:rPr lang="en-US" altLang="zh-CN" sz="1600" baseline="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zh-CN" sz="1600" baseline="0" dirty="0"/>
                        <a:t>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&lt;{2} {3, 6} {8}&gt;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F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&lt;{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F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4} {3, 6, 5} {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F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&lt;{2} {8}&gt;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&lt;{1, 2} {3, 4}&gt;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 {2}&gt;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No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600" dirty="0"/>
                        <a:t>, 4} {2,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sz="1600" baseline="0" dirty="0"/>
                        <a:t>} {2, 5}&gt;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&lt;{2} {4}&gt;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of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296"/>
              </p:ext>
            </p:extLst>
          </p:nvPr>
        </p:nvGraphicFramePr>
        <p:xfrm>
          <a:off x="990600" y="1219200"/>
          <a:ext cx="304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2, 3, 4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2, 3, 4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2, 4, 5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</a:t>
                      </a:r>
                      <a:r>
                        <a:rPr lang="en-US" altLang="zh-CN" baseline="0" dirty="0"/>
                        <a:t>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2, 4, 5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1854"/>
              </p:ext>
            </p:extLst>
          </p:nvPr>
        </p:nvGraphicFramePr>
        <p:xfrm>
          <a:off x="5029200" y="1219200"/>
          <a:ext cx="3124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Support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&lt;{1,</a:t>
                      </a:r>
                      <a:r>
                        <a:rPr lang="en-US" altLang="zh-CN" baseline="0" dirty="0"/>
                        <a:t> 2}&gt;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&lt;{2,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&lt;{2, 4}&gt;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&lt;{3} {5}&gt;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&lt;{1} {2}&gt;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&lt;{2} {2}&gt;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&lt;{1} {2,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&lt;{2} {2,</a:t>
                      </a:r>
                      <a:r>
                        <a:rPr lang="en-US" altLang="zh-CN" baseline="0" dirty="0"/>
                        <a:t>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&lt;{1,</a:t>
                      </a:r>
                      <a:r>
                        <a:rPr lang="en-US" altLang="zh-CN" baseline="0" dirty="0"/>
                        <a:t> 2} {2,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198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Candidate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494347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1600" dirty="0"/>
                  <a:t>Given: {Milk}  {Bread}</a:t>
                </a:r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2-itemset: {Bread, Milk}</a:t>
                </a:r>
              </a:p>
              <a:p>
                <a:endParaRPr lang="en-US" altLang="zh-CN" sz="1600" dirty="0"/>
              </a:p>
              <a:p>
                <a:pPr>
                  <a:lnSpc>
                    <a:spcPct val="114000"/>
                  </a:lnSpc>
                </a:pPr>
                <a:r>
                  <a:rPr lang="en-US" altLang="zh-CN" sz="1600" dirty="0"/>
                  <a:t>2-sequence: 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CN" sz="1600" dirty="0"/>
                  <a:t>&lt;{Bread, Milk}&gt;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CN" sz="1600" dirty="0"/>
                  <a:t>&lt;{Bread} {Milk}&gt;, &lt;{Milk} {Bread}&gt;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CN" sz="1600" dirty="0"/>
                  <a:t>&lt;{Bread} {Bread}&gt;, &lt;{Milk} {Milk}&gt;</a:t>
                </a:r>
              </a:p>
              <a:p>
                <a:endParaRPr lang="en-US" altLang="zh-CN" sz="1600" dirty="0"/>
              </a:p>
              <a:p>
                <a:pPr algn="just"/>
                <a:r>
                  <a:rPr lang="en-US" altLang="zh-CN" sz="1600" dirty="0"/>
                  <a:t>Order matters in sequences but not for </a:t>
                </a:r>
                <a:r>
                  <a:rPr lang="en-US" altLang="zh-CN" sz="1600" dirty="0" err="1"/>
                  <a:t>itemsets</a:t>
                </a:r>
                <a:r>
                  <a:rPr lang="en-US" altLang="zh-CN" sz="1600" dirty="0"/>
                  <a:t>.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dirty="0"/>
                  <a:t>For 1000 items: 1000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×</a:t>
                </a:r>
                <a:r>
                  <a:rPr lang="en-US" altLang="zh-CN" sz="1600" dirty="0"/>
                  <a:t>1000+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/>
                          </a:rPr>
                          <m:t>1000</m:t>
                        </m:r>
                        <m:r>
                          <a:rPr lang="en-US" altLang="zh-CN" sz="1600" b="0" i="1" smtClean="0">
                            <a:latin typeface="Cambria Math"/>
                            <a:ea typeface="Cambria Math"/>
                          </a:rPr>
                          <m:t>×999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/>
                  <a:t>=1499500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dirty="0"/>
                  <a:t>The search space is much larger than before.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dirty="0"/>
                  <a:t>How to generate candidates efficiently?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4943476"/>
              </a:xfrm>
              <a:blipFill rotWithShape="1">
                <a:blip r:embed="rId2" cstate="print"/>
                <a:stretch>
                  <a:fillRect l="-228" t="-370" b="-2343"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2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Candidate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05727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600" dirty="0"/>
              <a:t>A sequence s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is merged with another sequence s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 if and only if the subsequence obtained by dropping the first item in s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is identical to the subsequence obtained by dropping the last item in s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2605"/>
              </p:ext>
            </p:extLst>
          </p:nvPr>
        </p:nvGraphicFramePr>
        <p:xfrm>
          <a:off x="685800" y="2971800"/>
          <a:ext cx="205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3-sequences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 {2}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</a:t>
                      </a:r>
                      <a:r>
                        <a:rPr lang="en-US" altLang="zh-CN" sz="1600" baseline="0" dirty="0"/>
                        <a:t> {2, 5}&gt;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 {5}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&lt;{2} {3} {4}&gt;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&lt;{2, 5}</a:t>
                      </a:r>
                      <a:r>
                        <a:rPr lang="en-US" altLang="zh-CN" sz="1600" baseline="0" dirty="0"/>
                        <a:t>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&lt;{3} {4} {5}&gt;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&lt;{5} {3, 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8217"/>
              </p:ext>
            </p:extLst>
          </p:nvPr>
        </p:nvGraphicFramePr>
        <p:xfrm>
          <a:off x="3200400" y="3718560"/>
          <a:ext cx="251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Candidate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 {2} {3} {4}&gt;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</a:t>
                      </a:r>
                      <a:r>
                        <a:rPr lang="en-US" altLang="zh-CN" sz="1600" baseline="0" dirty="0"/>
                        <a:t> {2, 5}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 {5} {3, 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&lt;{2} {3} {4} {5}&gt;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&lt;{2, 5}</a:t>
                      </a:r>
                      <a:r>
                        <a:rPr lang="en-US" altLang="zh-CN" sz="1600" baseline="0" dirty="0"/>
                        <a:t> {3, 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54576"/>
              </p:ext>
            </p:extLst>
          </p:nvPr>
        </p:nvGraphicFramePr>
        <p:xfrm>
          <a:off x="6096000" y="5201920"/>
          <a:ext cx="2514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Pruning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&lt;{1}</a:t>
                      </a:r>
                      <a:r>
                        <a:rPr lang="en-US" altLang="zh-CN" sz="1600" baseline="0" dirty="0"/>
                        <a:t> {2, 5}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44445"/>
              </p:ext>
            </p:extLst>
          </p:nvPr>
        </p:nvGraphicFramePr>
        <p:xfrm>
          <a:off x="6248400" y="2362200"/>
          <a:ext cx="236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02944"/>
              </p:ext>
            </p:extLst>
          </p:nvPr>
        </p:nvGraphicFramePr>
        <p:xfrm>
          <a:off x="6248400" y="3210560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3358" y="2362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3358" y="32004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2" name="直角上箭头 11"/>
          <p:cNvSpPr/>
          <p:nvPr/>
        </p:nvSpPr>
        <p:spPr>
          <a:xfrm>
            <a:off x="8229600" y="2743200"/>
            <a:ext cx="304800" cy="706398"/>
          </a:xfrm>
          <a:prstGeom prst="bent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477000" y="2731532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858000" y="2743200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239000" y="2743200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620000" y="2743200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29600" y="23505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28725"/>
            <a:ext cx="8001000" cy="5095875"/>
          </a:xfrm>
        </p:spPr>
        <p:txBody>
          <a:bodyPr>
            <a:normAutofit fontScale="55000" lnSpcReduction="20000"/>
          </a:bodyPr>
          <a:lstStyle/>
          <a:p>
            <a:r>
              <a:rPr lang="en-AU" altLang="zh-CN" dirty="0"/>
              <a:t>Text Book</a:t>
            </a:r>
          </a:p>
          <a:p>
            <a:pPr lvl="1" algn="just">
              <a:spcBef>
                <a:spcPts val="0"/>
              </a:spcBef>
            </a:pPr>
            <a:endParaRPr lang="en-GB" dirty="0"/>
          </a:p>
          <a:p>
            <a:pPr lvl="1" algn="just"/>
            <a:r>
              <a:rPr lang="en-GB" dirty="0"/>
              <a:t>J. Han and M. </a:t>
            </a:r>
            <a:r>
              <a:rPr lang="en-GB" dirty="0" err="1"/>
              <a:t>Kamber</a:t>
            </a:r>
            <a:r>
              <a:rPr lang="en-GB" dirty="0"/>
              <a:t>, </a:t>
            </a:r>
            <a:r>
              <a:rPr lang="en-GB" i="1" dirty="0"/>
              <a:t>Data Mining: Concepts and Techniques</a:t>
            </a:r>
            <a:r>
              <a:rPr lang="en-GB" dirty="0"/>
              <a:t>, Chapter 6, Morgan Kaufmann.</a:t>
            </a:r>
            <a:r>
              <a:rPr lang="en-GB" sz="3600" dirty="0"/>
              <a:t> </a:t>
            </a:r>
          </a:p>
          <a:p>
            <a:endParaRPr lang="en-AU" altLang="zh-CN" dirty="0"/>
          </a:p>
          <a:p>
            <a:r>
              <a:rPr lang="en-AU" altLang="zh-CN" dirty="0"/>
              <a:t>Core Papers</a:t>
            </a:r>
          </a:p>
          <a:p>
            <a:pPr lvl="1" algn="just">
              <a:spcBef>
                <a:spcPts val="0"/>
              </a:spcBef>
            </a:pPr>
            <a:endParaRPr lang="en-AU" altLang="zh-CN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J. Han, J. Pei, Y. Yin and R. Mao (2004) “Mining frequent patterns without candidate generation: A frequent-pattern tree approach”. </a:t>
            </a:r>
            <a:r>
              <a:rPr lang="en-US" i="1" dirty="0"/>
              <a:t>Data Mining and Knowledge Discovery</a:t>
            </a:r>
            <a:r>
              <a:rPr lang="en-US" dirty="0"/>
              <a:t>, Vol. 8(1), pp. 53-87.</a:t>
            </a:r>
          </a:p>
          <a:p>
            <a:pPr lvl="1" algn="just"/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altLang="zh-CN" dirty="0"/>
              <a:t>R. </a:t>
            </a:r>
            <a:r>
              <a:rPr lang="en-US" altLang="zh-CN" dirty="0" err="1"/>
              <a:t>Agrawal</a:t>
            </a:r>
            <a:r>
              <a:rPr lang="en-US" altLang="zh-CN" dirty="0"/>
              <a:t> and R. </a:t>
            </a:r>
            <a:r>
              <a:rPr lang="en-US" altLang="zh-CN" dirty="0" err="1"/>
              <a:t>Srikant</a:t>
            </a:r>
            <a:r>
              <a:rPr lang="en-US" altLang="zh-CN" dirty="0"/>
              <a:t> (1995) “Mining sequential patterns”. In </a:t>
            </a:r>
            <a:r>
              <a:rPr lang="en-US" altLang="zh-CN" i="1" dirty="0"/>
              <a:t>Proceedings of the Eleventh International Conference on Data Engineering</a:t>
            </a:r>
            <a:r>
              <a:rPr lang="en-US" altLang="zh-CN" dirty="0"/>
              <a:t> (ICDE), pp. 3-14.</a:t>
            </a:r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R. </a:t>
            </a:r>
            <a:r>
              <a:rPr lang="en-US" dirty="0" err="1"/>
              <a:t>Agrawal</a:t>
            </a:r>
            <a:r>
              <a:rPr lang="en-US" dirty="0"/>
              <a:t> and R. </a:t>
            </a:r>
            <a:r>
              <a:rPr lang="en-US" dirty="0" err="1"/>
              <a:t>Srikant</a:t>
            </a:r>
            <a:r>
              <a:rPr lang="en-US" dirty="0"/>
              <a:t> (1994) “Fast algorithms for mining association rules”. In </a:t>
            </a:r>
            <a:r>
              <a:rPr lang="en-US" i="1" dirty="0"/>
              <a:t>Proceedings of the 20th International Conference on Very Large Data Bases </a:t>
            </a:r>
            <a:r>
              <a:rPr lang="en-US" dirty="0"/>
              <a:t>(VLDB), pp. 487-499.</a:t>
            </a:r>
          </a:p>
          <a:p>
            <a:pPr lvl="1" algn="just"/>
            <a:endParaRPr lang="en-AU" altLang="zh-CN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R. </a:t>
            </a:r>
            <a:r>
              <a:rPr lang="en-US" dirty="0" err="1"/>
              <a:t>Agrawal</a:t>
            </a:r>
            <a:r>
              <a:rPr lang="en-US" dirty="0"/>
              <a:t>, T. </a:t>
            </a:r>
            <a:r>
              <a:rPr lang="en-US" dirty="0" err="1"/>
              <a:t>Imielinski</a:t>
            </a:r>
            <a:r>
              <a:rPr lang="en-US" dirty="0"/>
              <a:t>, and A. Swami (1993) “Mining association rules between sets of items in large databases”. In </a:t>
            </a:r>
            <a:r>
              <a:rPr lang="en-US" i="1" dirty="0"/>
              <a:t>Proceedings of the ACM SIGMOD International Conference on Management of Data </a:t>
            </a:r>
            <a:r>
              <a:rPr lang="en-US" dirty="0"/>
              <a:t>(SIGMOD), pp. 207-216.</a:t>
            </a:r>
          </a:p>
          <a:p>
            <a:pPr algn="just"/>
            <a:endParaRPr lang="en-AU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Market-Based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altLang="zh-CN" sz="1600" dirty="0"/>
              <a:t>Finding associations among items in a transactional database.</a:t>
            </a:r>
          </a:p>
          <a:p>
            <a:pPr>
              <a:spcBef>
                <a:spcPts val="0"/>
              </a:spcBef>
            </a:pP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Items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Bread, Milk, Chocolate, Butter …</a:t>
            </a:r>
          </a:p>
          <a:p>
            <a:pPr>
              <a:spcBef>
                <a:spcPts val="0"/>
              </a:spcBef>
            </a:pP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Transaction (Basket)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A non-empty subset of all items</a:t>
            </a:r>
          </a:p>
          <a:p>
            <a:pPr>
              <a:spcBef>
                <a:spcPts val="0"/>
              </a:spcBef>
            </a:pP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Cross Selling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Selling additional products or services to an existing customer.</a:t>
            </a:r>
          </a:p>
          <a:p>
            <a:pPr>
              <a:spcBef>
                <a:spcPts val="0"/>
              </a:spcBef>
            </a:pPr>
            <a:endParaRPr lang="en-AU" altLang="zh-CN" sz="1600" dirty="0"/>
          </a:p>
          <a:p>
            <a:pPr>
              <a:spcBef>
                <a:spcPts val="0"/>
              </a:spcBef>
            </a:pPr>
            <a:r>
              <a:rPr lang="en-AU" altLang="zh-CN" sz="1600" dirty="0"/>
              <a:t>Bundle Discount</a:t>
            </a:r>
          </a:p>
          <a:p>
            <a:pPr>
              <a:spcBef>
                <a:spcPts val="0"/>
              </a:spcBef>
            </a:pP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Shop Layout Design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Minimum Distance vs. Maximum Distance</a:t>
            </a:r>
          </a:p>
          <a:p>
            <a:pPr>
              <a:spcBef>
                <a:spcPts val="0"/>
              </a:spcBef>
            </a:pP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“Baskets” &amp; “Items”: Sentences &amp; Words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981200" cy="184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AU" altLang="zh-CN" dirty="0"/>
              <a:t>A transaction is a set of items: </a:t>
            </a:r>
            <a:r>
              <a:rPr lang="en-AU" altLang="zh-CN" dirty="0">
                <a:solidFill>
                  <a:srgbClr val="FF0000"/>
                </a:solidFill>
              </a:rPr>
              <a:t>T</a:t>
            </a:r>
            <a:r>
              <a:rPr lang="en-AU" altLang="zh-CN" dirty="0"/>
              <a:t>={i</a:t>
            </a:r>
            <a:r>
              <a:rPr lang="en-AU" altLang="zh-CN" baseline="-25000" dirty="0"/>
              <a:t>a</a:t>
            </a:r>
            <a:r>
              <a:rPr lang="en-AU" altLang="zh-CN" dirty="0"/>
              <a:t>, i</a:t>
            </a:r>
            <a:r>
              <a:rPr lang="en-AU" altLang="zh-CN" baseline="-25000" dirty="0"/>
              <a:t>b</a:t>
            </a:r>
            <a:r>
              <a:rPr lang="en-AU" altLang="zh-CN" dirty="0"/>
              <a:t>,…,i</a:t>
            </a:r>
            <a:r>
              <a:rPr lang="en-AU" altLang="zh-CN" baseline="-25000" dirty="0"/>
              <a:t>t</a:t>
            </a:r>
            <a:r>
              <a:rPr lang="en-AU" altLang="zh-CN" dirty="0"/>
              <a:t>}</a:t>
            </a:r>
          </a:p>
          <a:p>
            <a:pPr algn="just"/>
            <a:endParaRPr lang="en-AU" altLang="zh-CN" dirty="0"/>
          </a:p>
          <a:p>
            <a:pPr algn="just"/>
            <a:r>
              <a:rPr lang="en-AU" altLang="zh-CN" dirty="0">
                <a:solidFill>
                  <a:srgbClr val="FF0000"/>
                </a:solidFill>
              </a:rPr>
              <a:t>T</a:t>
            </a:r>
            <a:r>
              <a:rPr lang="en-AU" altLang="zh-CN" dirty="0"/>
              <a:t> is a subset of </a:t>
            </a:r>
            <a:r>
              <a:rPr lang="en-AU" altLang="zh-CN" dirty="0">
                <a:solidFill>
                  <a:srgbClr val="FF0000"/>
                </a:solidFill>
              </a:rPr>
              <a:t>I</a:t>
            </a:r>
            <a:r>
              <a:rPr lang="en-AU" altLang="zh-CN" dirty="0"/>
              <a:t> where </a:t>
            </a:r>
            <a:r>
              <a:rPr lang="en-AU" altLang="zh-CN" dirty="0">
                <a:solidFill>
                  <a:srgbClr val="FF0000"/>
                </a:solidFill>
              </a:rPr>
              <a:t>I</a:t>
            </a:r>
            <a:r>
              <a:rPr lang="en-AU" altLang="zh-CN" dirty="0"/>
              <a:t> is the set of all possible items.</a:t>
            </a:r>
          </a:p>
          <a:p>
            <a:pPr algn="just"/>
            <a:endParaRPr lang="en-AU" altLang="zh-CN" dirty="0"/>
          </a:p>
          <a:p>
            <a:pPr algn="just"/>
            <a:r>
              <a:rPr lang="en-AU" altLang="zh-CN" dirty="0"/>
              <a:t>The dataset </a:t>
            </a:r>
            <a:r>
              <a:rPr lang="en-AU" altLang="zh-CN" dirty="0">
                <a:solidFill>
                  <a:srgbClr val="FF0000"/>
                </a:solidFill>
              </a:rPr>
              <a:t>D</a:t>
            </a:r>
            <a:r>
              <a:rPr lang="en-AU" altLang="zh-CN" dirty="0"/>
              <a:t> contains a set of transactions.</a:t>
            </a:r>
          </a:p>
          <a:p>
            <a:pPr algn="just"/>
            <a:endParaRPr lang="en-AU" altLang="zh-CN" dirty="0"/>
          </a:p>
          <a:p>
            <a:pPr algn="just"/>
            <a:r>
              <a:rPr lang="en-AU" altLang="zh-CN" dirty="0"/>
              <a:t>An association rule is in the form of</a:t>
            </a:r>
          </a:p>
          <a:p>
            <a:pPr lvl="1" algn="just"/>
            <a:endParaRPr lang="en-AU" altLang="zh-CN" dirty="0"/>
          </a:p>
          <a:p>
            <a:pPr algn="just"/>
            <a:endParaRPr lang="en-AU" altLang="zh-CN" dirty="0"/>
          </a:p>
          <a:p>
            <a:pPr algn="just"/>
            <a:endParaRPr lang="en-AU" altLang="zh-CN" dirty="0"/>
          </a:p>
          <a:p>
            <a:pPr algn="just"/>
            <a:r>
              <a:rPr lang="en-AU" altLang="zh-CN" dirty="0"/>
              <a:t>A set of items is referred to as </a:t>
            </a:r>
            <a:r>
              <a:rPr lang="en-AU" altLang="zh-CN" dirty="0">
                <a:solidFill>
                  <a:srgbClr val="FF0000"/>
                </a:solidFill>
              </a:rPr>
              <a:t>itemset</a:t>
            </a:r>
            <a:r>
              <a:rPr lang="en-AU" altLang="zh-CN" dirty="0"/>
              <a:t>.</a:t>
            </a:r>
          </a:p>
          <a:p>
            <a:pPr algn="just"/>
            <a:endParaRPr lang="en-AU" altLang="zh-CN" dirty="0"/>
          </a:p>
          <a:p>
            <a:pPr algn="just"/>
            <a:r>
              <a:rPr lang="en-AU" altLang="zh-CN" dirty="0"/>
              <a:t>An itemset containing k items is called </a:t>
            </a:r>
            <a:r>
              <a:rPr lang="en-AU" altLang="zh-CN" dirty="0">
                <a:solidFill>
                  <a:srgbClr val="FF0000"/>
                </a:solidFill>
              </a:rPr>
              <a:t>k-itemset</a:t>
            </a:r>
            <a:r>
              <a:rPr lang="en-AU" altLang="zh-CN" dirty="0"/>
              <a:t>.</a:t>
            </a:r>
          </a:p>
          <a:p>
            <a:pPr algn="just"/>
            <a:endParaRPr lang="en-AU" altLang="zh-CN" dirty="0"/>
          </a:p>
          <a:p>
            <a:pPr algn="just"/>
            <a:r>
              <a:rPr lang="en-AU" altLang="zh-CN" dirty="0"/>
              <a:t>An itemset can be seen as a conjunction of items.</a:t>
            </a:r>
          </a:p>
          <a:p>
            <a:endParaRPr lang="en-AU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3581400"/>
          <a:ext cx="495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641600" imgH="203200" progId="">
                  <p:embed/>
                </p:oleObj>
              </mc:Choice>
              <mc:Fallback>
                <p:oleObj name="Equation" r:id="rId3" imgW="2641600" imgH="2032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495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Transactions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7030"/>
              </p:ext>
            </p:extLst>
          </p:nvPr>
        </p:nvGraphicFramePr>
        <p:xfrm>
          <a:off x="914399" y="1828800"/>
          <a:ext cx="46482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Transactions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Items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Chips,</a:t>
                      </a:r>
                      <a:r>
                        <a:rPr lang="en-AU" altLang="zh-CN" sz="1600" baseline="0" dirty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098" name="Picture 2" descr="http://www.osheasflowers.com/images/gourmet-picnic-bas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0"/>
            <a:ext cx="2305812" cy="2590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6213" y="548640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Searching for rules in the form of:  </a:t>
            </a:r>
            <a:r>
              <a:rPr lang="en-AU" altLang="zh-CN" dirty="0">
                <a:solidFill>
                  <a:srgbClr val="FF0000"/>
                </a:solidFill>
              </a:rPr>
              <a:t>Bread</a:t>
            </a:r>
            <a:r>
              <a:rPr lang="en-AU" altLang="zh-CN" dirty="0"/>
              <a:t> </a:t>
            </a:r>
            <a:r>
              <a:rPr lang="en-AU" altLang="zh-CN" dirty="0">
                <a:sym typeface="Wingdings" pitchFamily="2" charset="2"/>
              </a:rPr>
              <a:t> </a:t>
            </a:r>
            <a:r>
              <a:rPr lang="en-AU" altLang="zh-CN" dirty="0">
                <a:solidFill>
                  <a:srgbClr val="7030A0"/>
                </a:solidFill>
                <a:sym typeface="Wingdings" pitchFamily="2" charset="2"/>
              </a:rPr>
              <a:t>Butter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9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Support of an Itemset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151447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34000"/>
                  </a:lnSpc>
                  <a:spcAft>
                    <a:spcPts val="600"/>
                  </a:spcAft>
                </a:pPr>
                <a:r>
                  <a:rPr lang="en-AU" altLang="zh-CN" sz="2900" dirty="0"/>
                  <a:t>The support of an item (or itemset) X is the percentage of transactions in which that item (or itemset) occurs.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b="0" i="1" smtClean="0">
                          <a:latin typeface="Cambria Math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3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3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300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sz="3300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33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1514475"/>
              </a:xfrm>
              <a:blipFill rotWithShape="1">
                <a:blip r:embed="rId2" cstate="print"/>
                <a:stretch>
                  <a:fillRect l="-456" t="-1613" r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41315"/>
              </p:ext>
            </p:extLst>
          </p:nvPr>
        </p:nvGraphicFramePr>
        <p:xfrm>
          <a:off x="533399" y="2743200"/>
          <a:ext cx="815340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08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Itemset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Support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Itemset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Support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6/8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Butter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dirty="0"/>
                        <a:t>Chips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2/8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 Butter, Chips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Jelly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Milk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 Butter, Chips, Jelly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dirty="0"/>
                        <a:t>Peanut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1/8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dirty="0"/>
                        <a:t>Bread, Butter,</a:t>
                      </a:r>
                      <a:r>
                        <a:rPr lang="en-AU" altLang="zh-CN" sz="1600" baseline="0" dirty="0"/>
                        <a:t> Chips, Jelly, Milk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dirty="0"/>
                        <a:t>Bread, Butter,</a:t>
                      </a:r>
                      <a:r>
                        <a:rPr lang="en-AU" altLang="zh-CN" sz="1600" baseline="0" dirty="0"/>
                        <a:t> Chips, Jelly, Milk, Peanut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8001000" cy="563562"/>
          </a:xfrm>
        </p:spPr>
        <p:txBody>
          <a:bodyPr/>
          <a:lstStyle/>
          <a:p>
            <a:r>
              <a:rPr lang="en-AU" altLang="zh-CN" sz="2400" dirty="0"/>
              <a:t>Support &amp; Confidence of Association Rule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501967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34000"/>
                  </a:lnSpc>
                </a:pPr>
                <a:r>
                  <a:rPr lang="en-AU" altLang="zh-CN" dirty="0"/>
                  <a:t>The </a:t>
                </a:r>
                <a:r>
                  <a:rPr lang="en-AU" altLang="zh-CN" dirty="0">
                    <a:solidFill>
                      <a:srgbClr val="FF0000"/>
                    </a:solidFill>
                  </a:rPr>
                  <a:t>support</a:t>
                </a:r>
                <a:r>
                  <a:rPr lang="en-AU" altLang="zh-CN" dirty="0"/>
                  <a:t> of an association rule </a:t>
                </a:r>
                <a:r>
                  <a:rPr lang="en-AU" altLang="zh-CN" dirty="0">
                    <a:solidFill>
                      <a:srgbClr val="C00000"/>
                    </a:solidFill>
                  </a:rPr>
                  <a:t>X</a:t>
                </a:r>
                <a:r>
                  <a:rPr lang="en-AU" altLang="zh-CN" dirty="0">
                    <a:solidFill>
                      <a:srgbClr val="C00000"/>
                    </a:solidFill>
                    <a:sym typeface="Wingdings" pitchFamily="2" charset="2"/>
                  </a:rPr>
                  <a:t>Y</a:t>
                </a:r>
                <a:r>
                  <a:rPr lang="en-AU" altLang="zh-CN" dirty="0">
                    <a:sym typeface="Wingdings" pitchFamily="2" charset="2"/>
                  </a:rPr>
                  <a:t> is the percentage of transactions that contain X and Y.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# 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altLang="zh-CN" dirty="0">
                  <a:sym typeface="Wingdings" pitchFamily="2" charset="2"/>
                </a:endParaRPr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>
                    <a:sym typeface="Wingdings" pitchFamily="2" charset="2"/>
                  </a:rPr>
                  <a:t>The </a:t>
                </a:r>
                <a:r>
                  <a:rPr lang="en-AU" altLang="zh-CN" dirty="0">
                    <a:solidFill>
                      <a:srgbClr val="FF0000"/>
                    </a:solidFill>
                    <a:sym typeface="Wingdings" pitchFamily="2" charset="2"/>
                  </a:rPr>
                  <a:t>confidence</a:t>
                </a:r>
                <a:r>
                  <a:rPr lang="en-AU" altLang="zh-CN" dirty="0">
                    <a:sym typeface="Wingdings" pitchFamily="2" charset="2"/>
                  </a:rPr>
                  <a:t> of an association rule </a:t>
                </a:r>
                <a:r>
                  <a:rPr lang="en-AU" altLang="zh-CN" dirty="0">
                    <a:solidFill>
                      <a:srgbClr val="C00000"/>
                    </a:solidFill>
                    <a:sym typeface="Wingdings" pitchFamily="2" charset="2"/>
                  </a:rPr>
                  <a:t>XY</a:t>
                </a:r>
                <a:r>
                  <a:rPr lang="en-AU" altLang="zh-CN" dirty="0">
                    <a:sym typeface="Wingdings" pitchFamily="2" charset="2"/>
                  </a:rPr>
                  <a:t> is the ratio of the number of transactions that contain {X, Y} to the number of transactions that contain X.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altLang="zh-CN" dirty="0"/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>
                    <a:sym typeface="Wingdings" pitchFamily="2" charset="2"/>
                  </a:rPr>
                  <a:t>It can be represented equally as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altLang="zh-CN" dirty="0"/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/>
                  <a:t>Conditional probability:  </a:t>
                </a:r>
                <a:r>
                  <a:rPr lang="en-AU" altLang="zh-CN" dirty="0">
                    <a:solidFill>
                      <a:srgbClr val="FF0000"/>
                    </a:solidFill>
                  </a:rPr>
                  <a:t>P(Y|X)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5019675"/>
              </a:xfrm>
              <a:blipFill rotWithShape="1">
                <a:blip r:embed="rId2"/>
                <a:stretch>
                  <a:fillRect l="-456" t="-486" r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15379</TotalTime>
  <Words>1869</Words>
  <Application>Microsoft Office PowerPoint</Application>
  <PresentationFormat>全屏显示(4:3)</PresentationFormat>
  <Paragraphs>469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 Unicode MS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sample</vt:lpstr>
      <vt:lpstr>Equation</vt:lpstr>
      <vt:lpstr>公式</vt:lpstr>
      <vt:lpstr>Association Rule</vt:lpstr>
      <vt:lpstr>Overview</vt:lpstr>
      <vt:lpstr>A Real Example</vt:lpstr>
      <vt:lpstr>Market-Based Problems</vt:lpstr>
      <vt:lpstr>Definitions</vt:lpstr>
      <vt:lpstr>Transactions</vt:lpstr>
      <vt:lpstr>PowerPoint 演示文稿</vt:lpstr>
      <vt:lpstr>Support of an Itemset</vt:lpstr>
      <vt:lpstr>Support &amp; Confidence of Association Rule</vt:lpstr>
      <vt:lpstr>Support &amp; Confidence of Association Rule</vt:lpstr>
      <vt:lpstr>Frequent Itemsets and Strong Rules</vt:lpstr>
      <vt:lpstr>The Big Picture</vt:lpstr>
      <vt:lpstr>Myth No. 1</vt:lpstr>
      <vt:lpstr>Myth No. 2</vt:lpstr>
      <vt:lpstr>Myth No. 3</vt:lpstr>
      <vt:lpstr>PowerPoint 演示文稿</vt:lpstr>
      <vt:lpstr>Itemset Generation </vt:lpstr>
      <vt:lpstr>Itemset Calculation</vt:lpstr>
      <vt:lpstr>The Apriori Method</vt:lpstr>
      <vt:lpstr>Candidate Pruning</vt:lpstr>
      <vt:lpstr>General Procedure</vt:lpstr>
      <vt:lpstr>Apriori Algorithm</vt:lpstr>
      <vt:lpstr>PowerPoint 演示文稿</vt:lpstr>
      <vt:lpstr>Lk  Ck+1</vt:lpstr>
      <vt:lpstr>Lk  Ck+1</vt:lpstr>
      <vt:lpstr>Correctness</vt:lpstr>
      <vt:lpstr>Demo</vt:lpstr>
      <vt:lpstr>Clothing Example</vt:lpstr>
      <vt:lpstr>Clothing Example</vt:lpstr>
      <vt:lpstr>Clothing Example</vt:lpstr>
      <vt:lpstr>Real Examples</vt:lpstr>
      <vt:lpstr>Effective Recommendation</vt:lpstr>
      <vt:lpstr>PowerPoint 演示文稿</vt:lpstr>
      <vt:lpstr>Sequential Pattern</vt:lpstr>
      <vt:lpstr>Sequence</vt:lpstr>
      <vt:lpstr>Support of Sequence</vt:lpstr>
      <vt:lpstr>Candidate Space</vt:lpstr>
      <vt:lpstr>Candidate Generation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Lyu</cp:lastModifiedBy>
  <cp:revision>3443</cp:revision>
  <dcterms:created xsi:type="dcterms:W3CDTF">2004-08-26T06:30:40Z</dcterms:created>
  <dcterms:modified xsi:type="dcterms:W3CDTF">2019-06-27T14:45:42Z</dcterms:modified>
</cp:coreProperties>
</file>