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63" r:id="rId3"/>
    <p:sldId id="264" r:id="rId4"/>
    <p:sldId id="257" r:id="rId5"/>
    <p:sldId id="290" r:id="rId6"/>
    <p:sldId id="262" r:id="rId7"/>
    <p:sldId id="260" r:id="rId8"/>
    <p:sldId id="281" r:id="rId9"/>
    <p:sldId id="265" r:id="rId10"/>
    <p:sldId id="266" r:id="rId11"/>
    <p:sldId id="296" r:id="rId12"/>
    <p:sldId id="267" r:id="rId13"/>
    <p:sldId id="268" r:id="rId14"/>
    <p:sldId id="306" r:id="rId15"/>
    <p:sldId id="303" r:id="rId16"/>
    <p:sldId id="307" r:id="rId17"/>
    <p:sldId id="302" r:id="rId18"/>
    <p:sldId id="295" r:id="rId19"/>
    <p:sldId id="298" r:id="rId20"/>
    <p:sldId id="297" r:id="rId21"/>
    <p:sldId id="300" r:id="rId22"/>
    <p:sldId id="301" r:id="rId23"/>
    <p:sldId id="304" r:id="rId24"/>
    <p:sldId id="305" r:id="rId25"/>
    <p:sldId id="272" r:id="rId26"/>
    <p:sldId id="308" r:id="rId27"/>
    <p:sldId id="309" r:id="rId28"/>
    <p:sldId id="310" r:id="rId29"/>
    <p:sldId id="279" r:id="rId30"/>
    <p:sldId id="291" r:id="rId31"/>
    <p:sldId id="292" r:id="rId32"/>
    <p:sldId id="293" r:id="rId33"/>
    <p:sldId id="285" r:id="rId34"/>
    <p:sldId id="286"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6E6E6"/>
    <a:srgbClr val="384C54"/>
    <a:srgbClr val="00B0F0"/>
    <a:srgbClr val="25B9EC"/>
    <a:srgbClr val="9AC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76" autoAdjust="0"/>
    <p:restoredTop sz="72074" autoAdjust="0"/>
  </p:normalViewPr>
  <p:slideViewPr>
    <p:cSldViewPr>
      <p:cViewPr>
        <p:scale>
          <a:sx n="75" d="100"/>
          <a:sy n="75" d="100"/>
        </p:scale>
        <p:origin x="2724" y="2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95C5D7-B691-41A3-8111-EB0196FE6D25}" type="datetimeFigureOut">
              <a:rPr lang="zh-CN" altLang="en-US" smtClean="0"/>
              <a:t>2020/6/7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4385E-BD9C-443B-83B0-83D819C99A4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Linux_namespac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4385E-BD9C-443B-83B0-83D819C99A4F}" type="slidenum">
              <a:rPr lang="zh-CN" altLang="en-US" smtClean="0"/>
              <a:t>2</a:t>
            </a:fld>
            <a:endParaRPr lang="zh-CN" altLang="en-US"/>
          </a:p>
        </p:txBody>
      </p:sp>
    </p:spTree>
    <p:extLst>
      <p:ext uri="{BB962C8B-B14F-4D97-AF65-F5344CB8AC3E}">
        <p14:creationId xmlns:p14="http://schemas.microsoft.com/office/powerpoint/2010/main" val="3142868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Docker </a:t>
            </a:r>
            <a:r>
              <a:rPr lang="zh-CN" altLang="en-US" dirty="0"/>
              <a:t>镜像（</a:t>
            </a:r>
            <a:r>
              <a:rPr lang="en-US" altLang="zh-CN" dirty="0"/>
              <a:t>Image</a:t>
            </a:r>
            <a:r>
              <a:rPr lang="zh-CN" altLang="en-US" dirty="0"/>
              <a:t>），就相当于是一个 </a:t>
            </a:r>
            <a:r>
              <a:rPr lang="en-US" altLang="zh-CN" dirty="0"/>
              <a:t>root </a:t>
            </a:r>
            <a:r>
              <a:rPr lang="zh-CN" altLang="en-US" dirty="0"/>
              <a:t>文件系统</a:t>
            </a:r>
            <a:endParaRPr lang="en-US" altLang="zh-CN" dirty="0"/>
          </a:p>
          <a:p>
            <a:endParaRPr lang="en-US" altLang="zh-CN" dirty="0"/>
          </a:p>
          <a:p>
            <a:r>
              <a:rPr lang="zh-CN" altLang="en-US" dirty="0"/>
              <a:t>由于直接从</a:t>
            </a:r>
            <a:r>
              <a:rPr lang="en-US" altLang="zh-CN" dirty="0"/>
              <a:t>docker</a:t>
            </a:r>
            <a:r>
              <a:rPr lang="zh-CN" altLang="en-US" dirty="0"/>
              <a:t>仓拉取的镜像无法直接满足我们对镜像的需求，就需要自己在拉取的镜像的基础上进行一定的更新；</a:t>
            </a:r>
            <a:endParaRPr lang="en-US" altLang="zh-CN" dirty="0"/>
          </a:p>
          <a:p>
            <a:r>
              <a:rPr lang="zh-CN" altLang="en-US" dirty="0"/>
              <a:t>或者自定义一个镜像，创建一个 </a:t>
            </a:r>
            <a:r>
              <a:rPr lang="en-US" altLang="zh-CN" dirty="0" err="1"/>
              <a:t>Dockerfile</a:t>
            </a:r>
            <a:r>
              <a:rPr lang="en-US" altLang="zh-CN" dirty="0"/>
              <a:t> </a:t>
            </a:r>
            <a:r>
              <a:rPr lang="zh-CN" altLang="en-US" dirty="0"/>
              <a:t>文件，其中包含一组指令来告诉 </a:t>
            </a:r>
            <a:r>
              <a:rPr lang="en-US" altLang="zh-CN" dirty="0"/>
              <a:t>Docker </a:t>
            </a:r>
            <a:r>
              <a:rPr lang="zh-CN" altLang="en-US" dirty="0"/>
              <a:t>如何构建我们的镜像</a:t>
            </a:r>
          </a:p>
        </p:txBody>
      </p:sp>
      <p:sp>
        <p:nvSpPr>
          <p:cNvPr id="4" name="灯片编号占位符 3"/>
          <p:cNvSpPr>
            <a:spLocks noGrp="1"/>
          </p:cNvSpPr>
          <p:nvPr>
            <p:ph type="sldNum" sz="quarter" idx="10"/>
          </p:nvPr>
        </p:nvSpPr>
        <p:spPr/>
        <p:txBody>
          <a:bodyPr/>
          <a:lstStyle/>
          <a:p>
            <a:fld id="{B184385E-BD9C-443B-83B0-83D819C99A4F}"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184385E-BD9C-443B-83B0-83D819C99A4F}" type="slidenum">
              <a:rPr lang="zh-CN" altLang="en-US" smtClean="0"/>
              <a:t>14</a:t>
            </a:fld>
            <a:endParaRPr lang="zh-CN" altLang="en-US"/>
          </a:p>
        </p:txBody>
      </p:sp>
    </p:spTree>
    <p:extLst>
      <p:ext uri="{BB962C8B-B14F-4D97-AF65-F5344CB8AC3E}">
        <p14:creationId xmlns:p14="http://schemas.microsoft.com/office/powerpoint/2010/main" val="422690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镜像（</a:t>
            </a:r>
            <a:r>
              <a:rPr lang="en-US" altLang="zh-CN" dirty="0"/>
              <a:t>Image</a:t>
            </a:r>
            <a:r>
              <a:rPr lang="zh-CN" altLang="en-US" dirty="0"/>
              <a:t>）和容器（</a:t>
            </a:r>
            <a:r>
              <a:rPr lang="en-US" altLang="zh-CN" dirty="0"/>
              <a:t>Container</a:t>
            </a:r>
            <a:r>
              <a:rPr lang="zh-CN" altLang="en-US" dirty="0"/>
              <a:t>）的关系，就像是面向对象程序设计中的 类 和 实例 一样，镜像是静态的定义，容器是镜像运行时的实体。容器可以被创建、启动、停止、删除、暂停等。</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4385E-BD9C-443B-83B0-83D819C99A4F}" type="slidenum">
              <a:rPr lang="zh-CN" altLang="en-US" smtClean="0"/>
              <a:t>15</a:t>
            </a:fld>
            <a:endParaRPr lang="zh-CN" altLang="en-US"/>
          </a:p>
        </p:txBody>
      </p:sp>
    </p:spTree>
    <p:extLst>
      <p:ext uri="{BB962C8B-B14F-4D97-AF65-F5344CB8AC3E}">
        <p14:creationId xmlns:p14="http://schemas.microsoft.com/office/powerpoint/2010/main" val="1197007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容器使用需要特别关注的两个点：容器的数据持久化和外部网络访问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按照</a:t>
            </a:r>
            <a:r>
              <a:rPr lang="en-US" altLang="zh-CN" dirty="0"/>
              <a:t>docker</a:t>
            </a:r>
            <a:r>
              <a:rPr lang="zh-CN" altLang="en-US" dirty="0"/>
              <a:t>最优实践的由于</a:t>
            </a:r>
            <a:r>
              <a:rPr lang="zh-CN" altLang="en-US" sz="1200" dirty="0"/>
              <a:t>容器不应该向其存储层内写入任何数据，容器存储层要保持无状态化。所有的文件写入操作，都应该使用 </a:t>
            </a:r>
            <a:r>
              <a:rPr lang="zh-CN" altLang="en-US" sz="1200" dirty="0">
                <a:solidFill>
                  <a:srgbClr val="3884FF"/>
                </a:solidFill>
              </a:rPr>
              <a:t>数据卷（</a:t>
            </a:r>
            <a:r>
              <a:rPr lang="en-US" altLang="zh-CN" sz="1200" dirty="0">
                <a:solidFill>
                  <a:srgbClr val="3884FF"/>
                </a:solidFill>
              </a:rPr>
              <a:t>Volume</a:t>
            </a:r>
            <a:r>
              <a:rPr lang="zh-CN" altLang="en-US" sz="1200" dirty="0">
                <a:solidFill>
                  <a:srgbClr val="3884FF"/>
                </a:solidFill>
              </a:rPr>
              <a:t>）</a:t>
            </a:r>
            <a:r>
              <a:rPr lang="zh-CN" altLang="en-US" sz="1200" dirty="0"/>
              <a:t>、或者绑定宿主目录，在这些位置的读写会跳过容器存储层，直接对宿主（或网络存储）发生读写，其性能和稳定性更高。</a:t>
            </a:r>
          </a:p>
          <a:p>
            <a:endParaRPr lang="en-US" altLang="zh-CN" dirty="0"/>
          </a:p>
          <a:p>
            <a:r>
              <a:rPr lang="zh-CN" altLang="en-US" dirty="0"/>
              <a:t>数据卷 是被设计用来持久化数据的，它的生命周期独立于容器，</a:t>
            </a:r>
            <a:r>
              <a:rPr lang="en-US" altLang="zh-CN" dirty="0"/>
              <a:t>Docker </a:t>
            </a:r>
            <a:r>
              <a:rPr lang="zh-CN" altLang="en-US" dirty="0"/>
              <a:t>不会在容器被删除后自动删除 数据卷，并且也不存在垃圾回收这样的机制来处理没有任何容器引用的 数据卷。如果需要在删除容器的同时移除数据卷。可以在删除容器的时候使用 </a:t>
            </a:r>
            <a:r>
              <a:rPr lang="en-US" altLang="zh-CN" dirty="0"/>
              <a:t>docker rm -v </a:t>
            </a:r>
            <a:r>
              <a:rPr lang="zh-CN" altLang="en-US" dirty="0"/>
              <a:t>这个命令。</a:t>
            </a:r>
            <a:endParaRPr lang="en-US" altLang="zh-CN" dirty="0"/>
          </a:p>
          <a:p>
            <a:endParaRPr lang="en-US" altLang="zh-CN" dirty="0"/>
          </a:p>
          <a:p>
            <a:r>
              <a:rPr lang="en-US" altLang="zh-CN" dirty="0"/>
              <a:t>Source: </a:t>
            </a:r>
            <a:r>
              <a:rPr lang="zh-CN" altLang="en-US" dirty="0"/>
              <a:t>宿主机目录</a:t>
            </a:r>
            <a:endParaRPr lang="en-US" altLang="zh-CN" dirty="0"/>
          </a:p>
          <a:p>
            <a:r>
              <a:rPr lang="en-US" altLang="zh-CN" dirty="0"/>
              <a:t>Target: </a:t>
            </a:r>
            <a:r>
              <a:rPr lang="zh-CN" altLang="en-US" dirty="0"/>
              <a:t>容器内目录</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4385E-BD9C-443B-83B0-83D819C99A4F}" type="slidenum">
              <a:rPr lang="zh-CN" altLang="en-US" smtClean="0"/>
              <a:t>16</a:t>
            </a:fld>
            <a:endParaRPr lang="zh-CN" altLang="en-US"/>
          </a:p>
        </p:txBody>
      </p:sp>
    </p:spTree>
    <p:extLst>
      <p:ext uri="{BB962C8B-B14F-4D97-AF65-F5344CB8AC3E}">
        <p14:creationId xmlns:p14="http://schemas.microsoft.com/office/powerpoint/2010/main" val="3472742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en-US" altLang="zh-CN" dirty="0"/>
          </a:p>
          <a:p>
            <a:endParaRPr lang="en-US" altLang="zh-CN" dirty="0"/>
          </a:p>
          <a:p>
            <a:r>
              <a:rPr lang="en-US" altLang="zh-CN" dirty="0"/>
              <a:t>REFER: </a:t>
            </a:r>
          </a:p>
          <a:p>
            <a:pPr marL="171450" indent="-171450">
              <a:buFontTx/>
              <a:buChar char="-"/>
            </a:pPr>
            <a:r>
              <a:rPr lang="en-US" altLang="zh-CN" dirty="0"/>
              <a:t>https://blog.csdn.net/qq_29999343/article/details/78318397?utm_medium=distribute.pc_relevant.none-task-blog-BlogCommendFromMachineLearnPai2-2.nonecase&amp;depth_1-utm_source=distribute.pc_relevant.none-task-blog-BlogCommendFromMachineLearnPai2-2.nonecase</a:t>
            </a:r>
          </a:p>
          <a:p>
            <a:pPr marL="171450" indent="-171450">
              <a:buFontTx/>
              <a:buChar char="-"/>
            </a:pPr>
            <a:endParaRPr lang="zh-CN" altLang="en-US" dirty="0"/>
          </a:p>
        </p:txBody>
      </p:sp>
      <p:sp>
        <p:nvSpPr>
          <p:cNvPr id="4" name="灯片编号占位符 3"/>
          <p:cNvSpPr>
            <a:spLocks noGrp="1"/>
          </p:cNvSpPr>
          <p:nvPr>
            <p:ph type="sldNum" sz="quarter" idx="5"/>
          </p:nvPr>
        </p:nvSpPr>
        <p:spPr/>
        <p:txBody>
          <a:bodyPr/>
          <a:lstStyle/>
          <a:p>
            <a:fld id="{B184385E-BD9C-443B-83B0-83D819C99A4F}" type="slidenum">
              <a:rPr lang="zh-CN" altLang="en-US" smtClean="0"/>
              <a:t>18</a:t>
            </a:fld>
            <a:endParaRPr lang="zh-CN" altLang="en-US"/>
          </a:p>
        </p:txBody>
      </p:sp>
    </p:spTree>
    <p:extLst>
      <p:ext uri="{BB962C8B-B14F-4D97-AF65-F5344CB8AC3E}">
        <p14:creationId xmlns:p14="http://schemas.microsoft.com/office/powerpoint/2010/main" val="980396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dirty="0"/>
              <a:t>指令：</a:t>
            </a:r>
            <a:r>
              <a:rPr lang="en-US" altLang="zh-CN" dirty="0"/>
              <a:t>ENTRYPOINT</a:t>
            </a:r>
          </a:p>
          <a:p>
            <a:r>
              <a:rPr lang="zh-CN" altLang="en-US" dirty="0"/>
              <a:t>功能描述：目的和 </a:t>
            </a:r>
            <a:r>
              <a:rPr lang="en-US" altLang="zh-CN" dirty="0"/>
              <a:t>CMD </a:t>
            </a:r>
            <a:r>
              <a:rPr lang="zh-CN" altLang="en-US" dirty="0"/>
              <a:t>一样，都是在指定容器启动程序及参数。指定了 </a:t>
            </a:r>
            <a:r>
              <a:rPr lang="en-US" altLang="zh-CN" dirty="0"/>
              <a:t>ENTRYPOINT </a:t>
            </a:r>
            <a:r>
              <a:rPr lang="zh-CN" altLang="en-US" dirty="0"/>
              <a:t>后，</a:t>
            </a:r>
            <a:r>
              <a:rPr lang="en-US" altLang="zh-CN" dirty="0"/>
              <a:t>CMD </a:t>
            </a:r>
            <a:r>
              <a:rPr lang="zh-CN" altLang="en-US" dirty="0"/>
              <a:t>的含义就发生了改变，不再是直接的运行其命令，而是将 </a:t>
            </a:r>
            <a:r>
              <a:rPr lang="en-US" altLang="zh-CN" dirty="0"/>
              <a:t>CMD </a:t>
            </a:r>
            <a:r>
              <a:rPr lang="zh-CN" altLang="en-US" dirty="0"/>
              <a:t>的内容作为参数传给 </a:t>
            </a:r>
            <a:r>
              <a:rPr lang="en-US" altLang="zh-CN" dirty="0"/>
              <a:t>ENTRYPOINT </a:t>
            </a:r>
            <a:r>
              <a:rPr lang="zh-CN" altLang="en-US" dirty="0"/>
              <a:t>指令</a:t>
            </a:r>
            <a:endParaRPr lang="en-US" altLang="zh-CN" dirty="0"/>
          </a:p>
          <a:p>
            <a:r>
              <a:rPr lang="zh-CN" altLang="en-US" dirty="0"/>
              <a:t>备注：</a:t>
            </a:r>
            <a:endParaRPr lang="en-US" altLang="zh-CN" dirty="0">
              <a:effectLst/>
            </a:endParaRPr>
          </a:p>
          <a:p>
            <a:r>
              <a:rPr lang="zh-CN" altLang="en-US" dirty="0"/>
              <a:t>示例：</a:t>
            </a:r>
            <a:endParaRPr lang="en-US" altLang="zh-CN" dirty="0"/>
          </a:p>
          <a:p>
            <a:pPr lvl="1"/>
            <a:r>
              <a:rPr lang="en-US" altLang="zh-CN" dirty="0"/>
              <a:t>FROM ubuntu:18.04</a:t>
            </a:r>
          </a:p>
          <a:p>
            <a:pPr lvl="1"/>
            <a:r>
              <a:rPr lang="en-US" altLang="zh-CN" dirty="0"/>
              <a:t>RUN apt-get update \</a:t>
            </a:r>
          </a:p>
          <a:p>
            <a:pPr lvl="1"/>
            <a:r>
              <a:rPr lang="en-US" altLang="zh-CN" dirty="0"/>
              <a:t>        &amp;&amp; apt-get install -y curl \  </a:t>
            </a:r>
          </a:p>
          <a:p>
            <a:pPr lvl="1"/>
            <a:r>
              <a:rPr lang="en-US" altLang="zh-CN" dirty="0"/>
              <a:t>        &amp;&amp; rm -rf /var/lib/apt/lists/*</a:t>
            </a:r>
          </a:p>
          <a:p>
            <a:pPr lvl="1"/>
            <a:r>
              <a:rPr lang="en-US" altLang="zh-CN" dirty="0"/>
              <a:t>ENTRYPOINT [ "curl", "-s", "https://ip.cn" ]</a:t>
            </a:r>
          </a:p>
          <a:p>
            <a:pPr lvl="1"/>
            <a:r>
              <a:rPr lang="en-US" altLang="zh-CN" dirty="0">
                <a:effectLst/>
                <a:sym typeface="Wingdings" panose="05000000000000000000" pitchFamily="2" charset="2"/>
              </a:rPr>
              <a:t>---&gt; </a:t>
            </a:r>
            <a:r>
              <a:rPr lang="zh-CN" altLang="en-US" dirty="0">
                <a:effectLst/>
              </a:rPr>
              <a:t>可执行 </a:t>
            </a:r>
            <a:r>
              <a:rPr lang="en-US" altLang="zh-CN" dirty="0">
                <a:effectLst/>
              </a:rPr>
              <a:t>docker run </a:t>
            </a:r>
            <a:r>
              <a:rPr lang="en-US" altLang="zh-CN" dirty="0" err="1">
                <a:effectLst/>
              </a:rPr>
              <a:t>myip</a:t>
            </a:r>
            <a:r>
              <a:rPr lang="en-US" altLang="zh-CN" dirty="0">
                <a:effectLst/>
              </a:rPr>
              <a:t> –I</a:t>
            </a:r>
          </a:p>
          <a:p>
            <a:pPr lvl="1"/>
            <a:r>
              <a:rPr lang="en-US" altLang="zh-CN" dirty="0"/>
              <a:t>FROM ubuntu:18.04</a:t>
            </a:r>
          </a:p>
          <a:p>
            <a:pPr lvl="1"/>
            <a:r>
              <a:rPr lang="en-US" altLang="zh-CN" dirty="0"/>
              <a:t>RUN apt-get update \</a:t>
            </a:r>
          </a:p>
          <a:p>
            <a:pPr lvl="1"/>
            <a:r>
              <a:rPr lang="en-US" altLang="zh-CN" dirty="0"/>
              <a:t>        &amp;&amp; apt-get install -y curl \</a:t>
            </a:r>
          </a:p>
          <a:p>
            <a:pPr lvl="1"/>
            <a:r>
              <a:rPr lang="en-US" altLang="zh-CN" dirty="0"/>
              <a:t>        &amp;&amp; rm -rf /var/lib/apt/lists/*</a:t>
            </a:r>
          </a:p>
          <a:p>
            <a:pPr lvl="1"/>
            <a:r>
              <a:rPr lang="en-US" altLang="zh-CN" dirty="0"/>
              <a:t>CMD [ "curl", "-s", "https://ip.cn"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dirty="0">
                <a:effectLst/>
                <a:sym typeface="Wingdings" panose="05000000000000000000" pitchFamily="2" charset="2"/>
              </a:rPr>
              <a:t>---&gt; </a:t>
            </a:r>
            <a:r>
              <a:rPr lang="zh-CN" altLang="en-US" dirty="0">
                <a:effectLst/>
              </a:rPr>
              <a:t>执行 </a:t>
            </a:r>
            <a:r>
              <a:rPr lang="en-US" altLang="zh-CN" dirty="0">
                <a:effectLst/>
              </a:rPr>
              <a:t>docker run </a:t>
            </a:r>
            <a:r>
              <a:rPr lang="en-US" altLang="zh-CN" dirty="0" err="1">
                <a:effectLst/>
              </a:rPr>
              <a:t>myip</a:t>
            </a:r>
            <a:r>
              <a:rPr lang="en-US" altLang="zh-CN" dirty="0">
                <a:effectLst/>
              </a:rPr>
              <a:t> –I</a:t>
            </a:r>
            <a:r>
              <a:rPr lang="zh-CN" altLang="en-US" dirty="0">
                <a:effectLst/>
              </a:rPr>
              <a:t>会报错</a:t>
            </a:r>
            <a:endParaRPr lang="en-US" altLang="zh-CN" dirty="0">
              <a:effectLst/>
            </a:endParaRPr>
          </a:p>
          <a:p>
            <a:pPr lvl="1"/>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184385E-BD9C-443B-83B0-83D819C99A4F}" type="slidenum">
              <a:rPr lang="zh-CN" altLang="en-US" smtClean="0"/>
              <a:t>19</a:t>
            </a:fld>
            <a:endParaRPr lang="zh-CN" altLang="en-US"/>
          </a:p>
        </p:txBody>
      </p:sp>
    </p:spTree>
    <p:extLst>
      <p:ext uri="{BB962C8B-B14F-4D97-AF65-F5344CB8AC3E}">
        <p14:creationId xmlns:p14="http://schemas.microsoft.com/office/powerpoint/2010/main" val="2770737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回到刚才说的两个点：</a:t>
            </a:r>
            <a:endParaRPr lang="en-US" altLang="zh-CN" dirty="0"/>
          </a:p>
          <a:p>
            <a:r>
              <a:rPr lang="zh-CN" altLang="en-US" dirty="0"/>
              <a:t>第一个点是每个指令构建一层，这四条 </a:t>
            </a:r>
            <a:r>
              <a:rPr lang="en-US" altLang="zh-CN" dirty="0"/>
              <a:t>RUN </a:t>
            </a:r>
            <a:r>
              <a:rPr lang="zh-CN" altLang="en-US" dirty="0"/>
              <a:t>指令只有一个目的，就是安装镜像所需的依赖，并且也没有非常明显的功能上的区分，因此没有必要建立</a:t>
            </a:r>
            <a:r>
              <a:rPr lang="en-US" altLang="zh-CN" dirty="0"/>
              <a:t>4</a:t>
            </a:r>
            <a:r>
              <a:rPr lang="zh-CN" altLang="en-US" dirty="0"/>
              <a:t>层，这只是一层的事情。可以仅仅使用一个 </a:t>
            </a:r>
            <a:r>
              <a:rPr lang="en-US" altLang="zh-CN" dirty="0"/>
              <a:t>RUN </a:t>
            </a:r>
            <a:r>
              <a:rPr lang="zh-CN" altLang="en-US" dirty="0"/>
              <a:t>指令，并使用 </a:t>
            </a:r>
            <a:r>
              <a:rPr lang="en-US" altLang="zh-CN" dirty="0"/>
              <a:t>&amp;&amp; </a:t>
            </a:r>
            <a:r>
              <a:rPr lang="zh-CN" altLang="en-US" dirty="0"/>
              <a:t>将它们串联起来。之前的</a:t>
            </a:r>
            <a:r>
              <a:rPr lang="en-US" altLang="zh-CN" dirty="0"/>
              <a:t>7</a:t>
            </a:r>
            <a:r>
              <a:rPr lang="zh-CN" altLang="en-US" dirty="0"/>
              <a:t>层简化为了</a:t>
            </a:r>
            <a:r>
              <a:rPr lang="en-US" altLang="zh-CN" dirty="0"/>
              <a:t>4</a:t>
            </a:r>
            <a:r>
              <a:rPr lang="zh-CN" altLang="en-US" dirty="0"/>
              <a:t>层。</a:t>
            </a:r>
            <a:endParaRPr lang="en-US" altLang="zh-CN" dirty="0"/>
          </a:p>
          <a:p>
            <a:endParaRPr lang="en-US" altLang="zh-CN" dirty="0"/>
          </a:p>
          <a:p>
            <a:r>
              <a:rPr lang="zh-CN" altLang="en-US" dirty="0"/>
              <a:t>第二个点：每一层只添加真正需要添加的东西</a:t>
            </a:r>
            <a:r>
              <a:rPr lang="en-US" altLang="zh-CN" dirty="0"/>
              <a:t>.</a:t>
            </a:r>
          </a:p>
          <a:p>
            <a:r>
              <a:rPr lang="en-US" altLang="zh-CN" dirty="0">
                <a:effectLst/>
              </a:rPr>
              <a:t>docker</a:t>
            </a:r>
            <a:r>
              <a:rPr lang="zh-CN" altLang="en-US" dirty="0">
                <a:effectLst/>
              </a:rPr>
              <a:t>镜像是多层存储，每一层的东西并不会在下一层被删除，会一直跟随着镜像，很多运行时不需要的东西没被清除的化会累积起来，产生非常臃肿、非常多层的镜像，不仅仅增加了构建部署的时间，也很容易出错。</a:t>
            </a:r>
            <a:endParaRPr lang="en-US" altLang="zh-CN" dirty="0">
              <a:effectLst/>
            </a:endParaRPr>
          </a:p>
          <a:p>
            <a:r>
              <a:rPr lang="zh-CN" altLang="en-US" dirty="0"/>
              <a:t>在这个示例中的这组命令在最后添加了清理工作的命令，删除为了编译构建所需要的软件，清理了所有下载、展开的文件，并且还清理了 </a:t>
            </a:r>
            <a:r>
              <a:rPr lang="en-US" altLang="zh-CN" dirty="0"/>
              <a:t>apt </a:t>
            </a:r>
            <a:r>
              <a:rPr lang="zh-CN" altLang="en-US" dirty="0"/>
              <a:t>缓存文件</a:t>
            </a:r>
          </a:p>
        </p:txBody>
      </p:sp>
      <p:sp>
        <p:nvSpPr>
          <p:cNvPr id="4" name="灯片编号占位符 3"/>
          <p:cNvSpPr>
            <a:spLocks noGrp="1"/>
          </p:cNvSpPr>
          <p:nvPr>
            <p:ph type="sldNum" sz="quarter" idx="5"/>
          </p:nvPr>
        </p:nvSpPr>
        <p:spPr/>
        <p:txBody>
          <a:bodyPr/>
          <a:lstStyle/>
          <a:p>
            <a:fld id="{B184385E-BD9C-443B-83B0-83D819C99A4F}" type="slidenum">
              <a:rPr lang="zh-CN" altLang="en-US" smtClean="0"/>
              <a:t>20</a:t>
            </a:fld>
            <a:endParaRPr lang="zh-CN" altLang="en-US"/>
          </a:p>
        </p:txBody>
      </p:sp>
    </p:spTree>
    <p:extLst>
      <p:ext uri="{BB962C8B-B14F-4D97-AF65-F5344CB8AC3E}">
        <p14:creationId xmlns:p14="http://schemas.microsoft.com/office/powerpoint/2010/main" val="1912126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r>
              <a:rPr lang="zh-CN" altLang="en-US" dirty="0"/>
              <a:t>如果在使用 </a:t>
            </a:r>
            <a:r>
              <a:rPr lang="en-US" altLang="zh-CN" dirty="0" err="1"/>
              <a:t>dockerfile</a:t>
            </a:r>
            <a:r>
              <a:rPr lang="en-US" altLang="zh-CN" dirty="0"/>
              <a:t> </a:t>
            </a:r>
            <a:r>
              <a:rPr lang="zh-CN" altLang="en-US" dirty="0"/>
              <a:t>构建镜像之前，先拉取了基础镜像，则</a:t>
            </a:r>
            <a:r>
              <a:rPr lang="en-US" altLang="zh-CN" dirty="0" err="1"/>
              <a:t>dockerfile</a:t>
            </a:r>
            <a:r>
              <a:rPr lang="zh-CN" altLang="en-US" dirty="0"/>
              <a:t>构建的镜像会直接使用已经拉取的基础镜像，在它的基础上再构建需要的镜像。</a:t>
            </a:r>
            <a:endParaRPr lang="en-US" altLang="zh-CN" dirty="0"/>
          </a:p>
          <a:p>
            <a:r>
              <a:rPr lang="zh-CN" altLang="en-US" dirty="0"/>
              <a:t>图中红框的</a:t>
            </a:r>
            <a:r>
              <a:rPr lang="en-US" altLang="zh-CN" dirty="0"/>
              <a:t>layer</a:t>
            </a:r>
            <a:r>
              <a:rPr lang="zh-CN" altLang="en-US" dirty="0"/>
              <a:t>就刚好时基础镜像的完整的</a:t>
            </a:r>
            <a:r>
              <a:rPr lang="en-US" altLang="zh-CN" dirty="0"/>
              <a:t>layer</a:t>
            </a:r>
          </a:p>
          <a:p>
            <a:r>
              <a:rPr lang="zh-CN" altLang="en-US" dirty="0"/>
              <a:t>（实际上在构建镜像的过程中，有一个</a:t>
            </a:r>
            <a:r>
              <a:rPr lang="en-US" altLang="zh-CN" dirty="0"/>
              <a:t>graph driver</a:t>
            </a:r>
            <a:r>
              <a:rPr lang="zh-CN" altLang="en-US" dirty="0"/>
              <a:t>主要用于管理、维护、合并以及挂载镜像等操作，就包括会对构建过程中每一步的</a:t>
            </a:r>
            <a:r>
              <a:rPr lang="en-US" altLang="zh-CN" dirty="0"/>
              <a:t>layer</a:t>
            </a:r>
            <a:r>
              <a:rPr lang="zh-CN" altLang="en-US" dirty="0"/>
              <a:t>进行合并，合并之后的只读层</a:t>
            </a:r>
            <a:r>
              <a:rPr lang="en-US" altLang="zh-CN" dirty="0"/>
              <a:t>layer</a:t>
            </a:r>
            <a:r>
              <a:rPr lang="zh-CN" altLang="en-US" dirty="0"/>
              <a:t>才是最后的</a:t>
            </a:r>
            <a:r>
              <a:rPr lang="en-US" altLang="zh-CN" dirty="0"/>
              <a:t>image</a:t>
            </a:r>
            <a:r>
              <a:rPr lang="zh-CN" altLang="en-US" dirty="0"/>
              <a:t>的层级结构）</a:t>
            </a:r>
            <a:endParaRPr lang="en-US" altLang="zh-CN" dirty="0"/>
          </a:p>
          <a:p>
            <a:endParaRPr lang="en-US" altLang="zh-CN" dirty="0"/>
          </a:p>
          <a:p>
            <a:r>
              <a:rPr lang="en-US" altLang="zh-CN" dirty="0"/>
              <a:t>Python –u predict.py :  -u </a:t>
            </a:r>
            <a:r>
              <a:rPr lang="zh-CN" altLang="en-US" dirty="0"/>
              <a:t>不缓冲</a:t>
            </a:r>
            <a:r>
              <a:rPr lang="en-US" altLang="zh-CN" dirty="0"/>
              <a:t>stdin</a:t>
            </a:r>
            <a:r>
              <a:rPr lang="zh-CN" altLang="en-US" dirty="0"/>
              <a:t>、</a:t>
            </a:r>
            <a:r>
              <a:rPr lang="en-US" altLang="zh-CN" dirty="0" err="1"/>
              <a:t>stdout</a:t>
            </a:r>
            <a:r>
              <a:rPr lang="zh-CN" altLang="en-US" dirty="0"/>
              <a:t>和</a:t>
            </a:r>
            <a:r>
              <a:rPr lang="en-US" altLang="zh-CN" dirty="0"/>
              <a:t>stderr</a:t>
            </a:r>
            <a:r>
              <a:rPr lang="zh-CN" altLang="en-US" dirty="0"/>
              <a:t>，默认是缓冲的。同 </a:t>
            </a:r>
            <a:r>
              <a:rPr lang="en-US" altLang="zh-CN" dirty="0"/>
              <a:t>PYTHONUNBUFFERED=1</a:t>
            </a:r>
            <a:endParaRPr lang="zh-CN" altLang="en-US" dirty="0"/>
          </a:p>
        </p:txBody>
      </p:sp>
      <p:sp>
        <p:nvSpPr>
          <p:cNvPr id="4" name="灯片编号占位符 3"/>
          <p:cNvSpPr>
            <a:spLocks noGrp="1"/>
          </p:cNvSpPr>
          <p:nvPr>
            <p:ph type="sldNum" sz="quarter" idx="10"/>
          </p:nvPr>
        </p:nvSpPr>
        <p:spPr/>
        <p:txBody>
          <a:bodyPr/>
          <a:lstStyle/>
          <a:p>
            <a:fld id="{B184385E-BD9C-443B-83B0-83D819C99A4F}" type="slidenum">
              <a:rPr lang="zh-CN" altLang="en-US" smtClean="0"/>
              <a:t>21</a:t>
            </a:fld>
            <a:endParaRPr lang="zh-CN" altLang="en-US"/>
          </a:p>
        </p:txBody>
      </p:sp>
    </p:spTree>
    <p:extLst>
      <p:ext uri="{BB962C8B-B14F-4D97-AF65-F5344CB8AC3E}">
        <p14:creationId xmlns:p14="http://schemas.microsoft.com/office/powerpoint/2010/main" val="1257604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a:t>
            </a:r>
            <a:r>
              <a:rPr lang="en-US" altLang="zh-CN" dirty="0"/>
              <a:t>17.05</a:t>
            </a:r>
            <a:r>
              <a:rPr lang="zh-CN" altLang="en-US" dirty="0"/>
              <a:t>版本之前的</a:t>
            </a:r>
            <a:r>
              <a:rPr lang="en-US" altLang="zh-CN" dirty="0"/>
              <a:t>Docker</a:t>
            </a:r>
            <a:r>
              <a:rPr lang="zh-CN" altLang="en-US" dirty="0"/>
              <a:t>，只允许</a:t>
            </a:r>
            <a:r>
              <a:rPr lang="en-US" altLang="zh-CN" dirty="0" err="1"/>
              <a:t>Dockerfile</a:t>
            </a:r>
            <a:r>
              <a:rPr lang="zh-CN" altLang="en-US" dirty="0"/>
              <a:t>中出现一个</a:t>
            </a:r>
            <a:r>
              <a:rPr lang="en-US" altLang="zh-CN" dirty="0"/>
              <a:t>FROM</a:t>
            </a:r>
            <a:r>
              <a:rPr lang="zh-CN" altLang="en-US" dirty="0"/>
              <a:t>指令</a:t>
            </a:r>
            <a:r>
              <a:rPr lang="en-US" altLang="zh-CN" dirty="0"/>
              <a:t>, </a:t>
            </a:r>
            <a:r>
              <a:rPr lang="zh-CN" altLang="en-US" dirty="0"/>
              <a:t>因为</a:t>
            </a:r>
            <a:r>
              <a:rPr lang="en-US" altLang="zh-CN" dirty="0"/>
              <a:t>docker</a:t>
            </a:r>
            <a:r>
              <a:rPr lang="zh-CN" altLang="en-US" dirty="0"/>
              <a:t>相关联的各个层文件在联合挂载的过程中，需要知道是在什么样的层文件的基础上再增加新的文件，这就要求一个</a:t>
            </a:r>
            <a:r>
              <a:rPr lang="en-US" altLang="zh-CN" dirty="0"/>
              <a:t>Docker</a:t>
            </a:r>
            <a:r>
              <a:rPr lang="zh-CN" altLang="en-US" dirty="0"/>
              <a:t>镜像只能有一个起始层，即只能有一个</a:t>
            </a:r>
            <a:r>
              <a:rPr lang="en-US" altLang="zh-CN" dirty="0"/>
              <a:t>root</a:t>
            </a:r>
            <a:r>
              <a:rPr lang="zh-CN" altLang="en-US" dirty="0"/>
              <a:t>。</a:t>
            </a:r>
            <a:endParaRPr lang="en-US" altLang="zh-CN" dirty="0"/>
          </a:p>
          <a:p>
            <a:endParaRPr lang="en-US" altLang="zh-CN" dirty="0"/>
          </a:p>
          <a:p>
            <a:r>
              <a:rPr lang="en-US" altLang="zh-CN" dirty="0"/>
              <a:t>17.05</a:t>
            </a:r>
            <a:r>
              <a:rPr lang="zh-CN" altLang="en-US" dirty="0"/>
              <a:t>版本之后，多个</a:t>
            </a:r>
            <a:r>
              <a:rPr lang="en-US" altLang="zh-CN" dirty="0"/>
              <a:t>FROM</a:t>
            </a:r>
            <a:r>
              <a:rPr lang="zh-CN" altLang="en-US" dirty="0"/>
              <a:t>指令并不是为了生成多根的层关系，每一条 </a:t>
            </a:r>
            <a:r>
              <a:rPr lang="en-US" altLang="zh-CN" dirty="0"/>
              <a:t>FROM </a:t>
            </a:r>
            <a:r>
              <a:rPr lang="zh-CN" altLang="en-US" dirty="0"/>
              <a:t>指令都是一个构建阶段，多条 </a:t>
            </a:r>
            <a:r>
              <a:rPr lang="en-US" altLang="zh-CN" dirty="0"/>
              <a:t>FROM </a:t>
            </a:r>
            <a:r>
              <a:rPr lang="zh-CN" altLang="en-US" dirty="0"/>
              <a:t>就是多阶段构建，最后生成的镜像是以最后一条 </a:t>
            </a:r>
            <a:r>
              <a:rPr lang="en-US" altLang="zh-CN" dirty="0"/>
              <a:t>FROM </a:t>
            </a:r>
            <a:r>
              <a:rPr lang="zh-CN" altLang="en-US" dirty="0"/>
              <a:t>为准，之前的 </a:t>
            </a:r>
            <a:r>
              <a:rPr lang="en-US" altLang="zh-CN" dirty="0"/>
              <a:t>FROM </a:t>
            </a:r>
            <a:r>
              <a:rPr lang="zh-CN" altLang="en-US" dirty="0"/>
              <a:t>会被抛弃。但是，这些被抛弃的</a:t>
            </a:r>
            <a:r>
              <a:rPr lang="en-US" altLang="zh-CN" dirty="0"/>
              <a:t>FROM</a:t>
            </a:r>
            <a:r>
              <a:rPr lang="zh-CN" altLang="en-US" dirty="0"/>
              <a:t>指令能够允许将前置阶段中的文件拷贝到后边的阶段中，这就是多阶段构建的最大意义。</a:t>
            </a:r>
            <a:endParaRPr lang="en-US" altLang="zh-CN" dirty="0"/>
          </a:p>
          <a:p>
            <a:r>
              <a:rPr lang="zh-CN" altLang="en-US" dirty="0"/>
              <a:t>从这一个角度来看，多阶段构建镜像的方式最大的应用场景是将编译环境和运行环境分离。</a:t>
            </a:r>
            <a:endParaRPr lang="en-US" altLang="zh-CN" dirty="0"/>
          </a:p>
          <a:p>
            <a:r>
              <a:rPr lang="zh-CN" altLang="en-US" dirty="0"/>
              <a:t>比如这个示例</a:t>
            </a:r>
          </a:p>
        </p:txBody>
      </p:sp>
      <p:sp>
        <p:nvSpPr>
          <p:cNvPr id="4" name="灯片编号占位符 3"/>
          <p:cNvSpPr>
            <a:spLocks noGrp="1"/>
          </p:cNvSpPr>
          <p:nvPr>
            <p:ph type="sldNum" sz="quarter" idx="10"/>
          </p:nvPr>
        </p:nvSpPr>
        <p:spPr/>
        <p:txBody>
          <a:bodyPr/>
          <a:lstStyle/>
          <a:p>
            <a:fld id="{B184385E-BD9C-443B-83B0-83D819C99A4F}" type="slidenum">
              <a:rPr lang="zh-CN" altLang="en-US" smtClean="0"/>
              <a:t>22</a:t>
            </a:fld>
            <a:endParaRPr lang="zh-CN" altLang="en-US"/>
          </a:p>
        </p:txBody>
      </p:sp>
    </p:spTree>
    <p:extLst>
      <p:ext uri="{BB962C8B-B14F-4D97-AF65-F5344CB8AC3E}">
        <p14:creationId xmlns:p14="http://schemas.microsoft.com/office/powerpoint/2010/main" val="3155676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比如这个示例，两个</a:t>
            </a:r>
            <a:r>
              <a:rPr lang="en-US" altLang="zh-CN" dirty="0" err="1"/>
              <a:t>dockerfile</a:t>
            </a:r>
            <a:r>
              <a:rPr lang="zh-CN" altLang="en-US" dirty="0"/>
              <a:t>文件，</a:t>
            </a:r>
            <a:r>
              <a:rPr lang="en-US" altLang="zh-CN" dirty="0"/>
              <a:t>builder</a:t>
            </a:r>
            <a:r>
              <a:rPr lang="zh-CN" altLang="en-US" dirty="0"/>
              <a:t>用来构建编译环境并指定容器运行时入口程序 </a:t>
            </a:r>
            <a:r>
              <a:rPr lang="en-US" altLang="zh-CN" dirty="0"/>
              <a:t>server</a:t>
            </a:r>
            <a:r>
              <a:rPr lang="zh-CN" altLang="en-US" dirty="0"/>
              <a:t>，</a:t>
            </a:r>
            <a:r>
              <a:rPr lang="en-US" altLang="zh-CN" dirty="0"/>
              <a:t>Server</a:t>
            </a:r>
            <a:r>
              <a:rPr lang="zh-CN" altLang="en-US" dirty="0"/>
              <a:t>将</a:t>
            </a:r>
            <a:r>
              <a:rPr lang="en-US" altLang="zh-CN" dirty="0"/>
              <a:t>builder</a:t>
            </a:r>
            <a:r>
              <a:rPr lang="zh-CN" altLang="en-US" dirty="0"/>
              <a:t>编译后的结果拷贝到容器中，生成只包含</a:t>
            </a:r>
            <a:r>
              <a:rPr lang="en-US" altLang="zh-CN" dirty="0"/>
              <a:t>server</a:t>
            </a:r>
            <a:r>
              <a:rPr lang="zh-CN" altLang="en-US" dirty="0"/>
              <a:t>程序的镜像。</a:t>
            </a:r>
            <a:endParaRPr lang="en-US" altLang="zh-CN" dirty="0"/>
          </a:p>
          <a:p>
            <a:r>
              <a:rPr lang="zh-CN" altLang="en-US" dirty="0"/>
              <a:t>这种方式有个问题就是</a:t>
            </a:r>
            <a:r>
              <a:rPr lang="en-US" altLang="zh-CN" dirty="0"/>
              <a:t>builder</a:t>
            </a:r>
            <a:r>
              <a:rPr lang="zh-CN" altLang="en-US" dirty="0"/>
              <a:t>由于基础镜像很大，整个镜像构建之后体积也大，但是运行时仅仅只需要编译后的</a:t>
            </a:r>
            <a:r>
              <a:rPr lang="en-US" altLang="zh-CN" dirty="0"/>
              <a:t>server</a:t>
            </a:r>
            <a:r>
              <a:rPr lang="zh-CN" altLang="en-US" dirty="0"/>
              <a:t>，导致包含编译工具和库的大体积</a:t>
            </a:r>
            <a:r>
              <a:rPr lang="en-US" altLang="zh-CN" dirty="0"/>
              <a:t>builder</a:t>
            </a:r>
            <a:r>
              <a:rPr lang="zh-CN" altLang="en-US" dirty="0"/>
              <a:t>镜像是一种资源上的浪费。</a:t>
            </a:r>
            <a:endParaRPr lang="en-US" altLang="zh-CN" dirty="0"/>
          </a:p>
          <a:p>
            <a:endParaRPr lang="en-US" altLang="zh-CN" dirty="0"/>
          </a:p>
          <a:p>
            <a:r>
              <a:rPr lang="zh-CN" altLang="en-US" dirty="0"/>
              <a:t>在支持多阶段构建镜像之后，通过一个</a:t>
            </a:r>
            <a:r>
              <a:rPr lang="en-US" altLang="zh-CN" dirty="0" err="1"/>
              <a:t>dockerfile</a:t>
            </a:r>
            <a:r>
              <a:rPr lang="zh-CN" altLang="en-US" dirty="0"/>
              <a:t>的解决</a:t>
            </a:r>
            <a:r>
              <a:rPr lang="en-US" altLang="zh-CN" dirty="0"/>
              <a:t>builder</a:t>
            </a:r>
            <a:r>
              <a:rPr lang="zh-CN" altLang="en-US" dirty="0"/>
              <a:t>浪费资源的问题。在这个</a:t>
            </a:r>
            <a:r>
              <a:rPr lang="en-US" altLang="zh-CN" dirty="0" err="1"/>
              <a:t>dockerfile</a:t>
            </a:r>
            <a:r>
              <a:rPr lang="zh-CN" altLang="en-US" dirty="0"/>
              <a:t>中，最后是</a:t>
            </a:r>
            <a:r>
              <a:rPr lang="en-US" altLang="zh-CN" dirty="0"/>
              <a:t>FROM scratch</a:t>
            </a:r>
            <a:r>
              <a:rPr lang="zh-CN" altLang="en-US" dirty="0"/>
              <a:t>指令生成的只包含</a:t>
            </a:r>
            <a:r>
              <a:rPr lang="en-US" altLang="zh-CN" dirty="0"/>
              <a:t>server</a:t>
            </a:r>
            <a:r>
              <a:rPr lang="zh-CN" altLang="en-US" dirty="0"/>
              <a:t>程序的最小化镜像。</a:t>
            </a:r>
            <a:endParaRPr lang="en-US" altLang="zh-CN" dirty="0"/>
          </a:p>
          <a:p>
            <a:r>
              <a:rPr lang="zh-CN" altLang="en-US" dirty="0"/>
              <a:t>其中关键的地方在 </a:t>
            </a:r>
            <a:r>
              <a:rPr lang="en-US" altLang="zh-CN" dirty="0"/>
              <a:t>COPY </a:t>
            </a:r>
            <a:r>
              <a:rPr lang="zh-CN" altLang="en-US" dirty="0"/>
              <a:t>指令的 </a:t>
            </a:r>
            <a:r>
              <a:rPr lang="en-US" altLang="zh-CN" dirty="0"/>
              <a:t>–from=0 </a:t>
            </a:r>
            <a:r>
              <a:rPr lang="zh-CN" altLang="en-US" dirty="0"/>
              <a:t>参数，</a:t>
            </a:r>
            <a:r>
              <a:rPr lang="en-US" altLang="zh-CN" dirty="0"/>
              <a:t>0</a:t>
            </a:r>
            <a:r>
              <a:rPr lang="zh-CN" altLang="en-US" dirty="0"/>
              <a:t>代表第一阶段，表示从第一阶段中拷贝编译结果到当前镜像。除了使用数字，我们还可以给阶段命名。而且，</a:t>
            </a:r>
            <a:r>
              <a:rPr lang="en-US" altLang="zh-CN" dirty="0"/>
              <a:t>COPY --from </a:t>
            </a:r>
            <a:r>
              <a:rPr lang="zh-CN" altLang="en-US" dirty="0"/>
              <a:t>不但可以从前置阶段中拷贝，还可以直接从一个已经存在的镜像中拷贝文件。</a:t>
            </a:r>
            <a:endParaRPr lang="en-US" altLang="zh-CN" dirty="0"/>
          </a:p>
        </p:txBody>
      </p:sp>
      <p:sp>
        <p:nvSpPr>
          <p:cNvPr id="4" name="灯片编号占位符 3"/>
          <p:cNvSpPr>
            <a:spLocks noGrp="1"/>
          </p:cNvSpPr>
          <p:nvPr>
            <p:ph type="sldNum" sz="quarter" idx="10"/>
          </p:nvPr>
        </p:nvSpPr>
        <p:spPr/>
        <p:txBody>
          <a:bodyPr/>
          <a:lstStyle/>
          <a:p>
            <a:fld id="{B184385E-BD9C-443B-83B0-83D819C99A4F}" type="slidenum">
              <a:rPr lang="zh-CN" altLang="en-US" smtClean="0"/>
              <a:t>23</a:t>
            </a:fld>
            <a:endParaRPr lang="zh-CN" altLang="en-US"/>
          </a:p>
        </p:txBody>
      </p:sp>
    </p:spTree>
    <p:extLst>
      <p:ext uri="{BB962C8B-B14F-4D97-AF65-F5344CB8AC3E}">
        <p14:creationId xmlns:p14="http://schemas.microsoft.com/office/powerpoint/2010/main" val="2093991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b="0" i="0" u="none" strike="noStrike"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B184385E-BD9C-443B-83B0-83D819C99A4F}" type="slidenum">
              <a:rPr lang="zh-CN" altLang="en-US" smtClean="0"/>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endParaRPr lang="en-US" altLang="zh-CN" dirty="0"/>
          </a:p>
          <a:p>
            <a:endParaRPr lang="en-US" altLang="zh-CN" dirty="0"/>
          </a:p>
          <a:p>
            <a:r>
              <a:rPr lang="en-US" altLang="zh-CN" b="1" dirty="0"/>
              <a:t>unless-stopped</a:t>
            </a:r>
            <a:r>
              <a:rPr lang="en-US" altLang="zh-CN" dirty="0"/>
              <a:t> </a:t>
            </a:r>
            <a:r>
              <a:rPr lang="zh-CN" altLang="en-US" dirty="0"/>
              <a:t>和 </a:t>
            </a:r>
            <a:r>
              <a:rPr lang="en-US" altLang="zh-CN" b="1" dirty="0"/>
              <a:t>always</a:t>
            </a:r>
            <a:r>
              <a:rPr lang="en-US" altLang="zh-CN" dirty="0"/>
              <a:t> </a:t>
            </a:r>
            <a:r>
              <a:rPr lang="zh-CN" altLang="en-US" dirty="0"/>
              <a:t>基本一样，只有一个场景 </a:t>
            </a:r>
            <a:r>
              <a:rPr lang="en-US" altLang="zh-CN" b="1" dirty="0"/>
              <a:t>unless-stopped</a:t>
            </a:r>
            <a:r>
              <a:rPr lang="zh-CN" altLang="en-US" dirty="0"/>
              <a:t>有点特殊：</a:t>
            </a:r>
          </a:p>
          <a:p>
            <a:r>
              <a:rPr lang="zh-CN" altLang="en-US" dirty="0"/>
              <a:t>如果容器正常</a:t>
            </a:r>
            <a:r>
              <a:rPr lang="en-US" altLang="zh-CN" dirty="0"/>
              <a:t>stopped</a:t>
            </a:r>
            <a:r>
              <a:rPr lang="zh-CN" altLang="en-US" dirty="0"/>
              <a:t>，然后机器重启或</a:t>
            </a:r>
            <a:r>
              <a:rPr lang="en-US" altLang="zh-CN" dirty="0"/>
              <a:t>docker</a:t>
            </a:r>
            <a:r>
              <a:rPr lang="zh-CN" altLang="en-US" dirty="0"/>
              <a:t>服务重启，这种情况下容器将不会被</a:t>
            </a:r>
            <a:r>
              <a:rPr lang="en-US" altLang="zh-CN" dirty="0"/>
              <a:t>restart</a:t>
            </a:r>
          </a:p>
          <a:p>
            <a:endParaRPr lang="zh-CN" altLang="en-US" dirty="0"/>
          </a:p>
        </p:txBody>
      </p:sp>
      <p:sp>
        <p:nvSpPr>
          <p:cNvPr id="4" name="灯片编号占位符 3"/>
          <p:cNvSpPr>
            <a:spLocks noGrp="1"/>
          </p:cNvSpPr>
          <p:nvPr>
            <p:ph type="sldNum" sz="quarter" idx="10"/>
          </p:nvPr>
        </p:nvSpPr>
        <p:spPr/>
        <p:txBody>
          <a:bodyPr/>
          <a:lstStyle/>
          <a:p>
            <a:fld id="{B184385E-BD9C-443B-83B0-83D819C99A4F}" type="slidenum">
              <a:rPr lang="zh-CN" altLang="en-US" smtClean="0"/>
              <a:t>24</a:t>
            </a:fld>
            <a:endParaRPr lang="zh-CN" altLang="en-US"/>
          </a:p>
        </p:txBody>
      </p:sp>
    </p:spTree>
    <p:extLst>
      <p:ext uri="{BB962C8B-B14F-4D97-AF65-F5344CB8AC3E}">
        <p14:creationId xmlns:p14="http://schemas.microsoft.com/office/powerpoint/2010/main" val="2886955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4385E-BD9C-443B-83B0-83D819C99A4F}" type="slidenum">
              <a:rPr lang="zh-CN" altLang="en-US" smtClean="0"/>
              <a:t>26</a:t>
            </a:fld>
            <a:endParaRPr lang="zh-CN" altLang="en-US"/>
          </a:p>
        </p:txBody>
      </p:sp>
    </p:spTree>
    <p:extLst>
      <p:ext uri="{BB962C8B-B14F-4D97-AF65-F5344CB8AC3E}">
        <p14:creationId xmlns:p14="http://schemas.microsoft.com/office/powerpoint/2010/main" val="1456758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4385E-BD9C-443B-83B0-83D819C99A4F}" type="slidenum">
              <a:rPr lang="zh-CN" altLang="en-US" smtClean="0"/>
              <a:t>27</a:t>
            </a:fld>
            <a:endParaRPr lang="zh-CN" altLang="en-US"/>
          </a:p>
        </p:txBody>
      </p:sp>
    </p:spTree>
    <p:extLst>
      <p:ext uri="{BB962C8B-B14F-4D97-AF65-F5344CB8AC3E}">
        <p14:creationId xmlns:p14="http://schemas.microsoft.com/office/powerpoint/2010/main" val="3231794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dirty="0"/>
              <a:t>* 跨平台可移植性：按统一标准打包（镜像中），可传播。</a:t>
            </a:r>
          </a:p>
          <a:p>
            <a:r>
              <a:rPr lang="zh-CN" altLang="en-US" dirty="0"/>
              <a:t>* 面向应用：优化部署应用（设计哲学）→</a:t>
            </a:r>
            <a:r>
              <a:rPr lang="en-US" altLang="zh-CN" dirty="0"/>
              <a:t>API</a:t>
            </a:r>
            <a:r>
              <a:rPr lang="zh-CN" altLang="en-US" dirty="0"/>
              <a:t>，接口及文档（体现）。</a:t>
            </a:r>
          </a:p>
          <a:p>
            <a:r>
              <a:rPr lang="zh-CN" altLang="en-US" dirty="0"/>
              <a:t>* 版本控制：追踪、查询、记录版本信息（应用程序更改史）和回滚版本等</a:t>
            </a:r>
          </a:p>
          <a:p>
            <a:r>
              <a:rPr lang="zh-CN" altLang="en-US" dirty="0"/>
              <a:t>* 进程</a:t>
            </a:r>
            <a:r>
              <a:rPr lang="en-US" altLang="zh-CN" dirty="0"/>
              <a:t>/</a:t>
            </a:r>
            <a:r>
              <a:rPr lang="zh-CN" altLang="en-US" dirty="0"/>
              <a:t>资源</a:t>
            </a:r>
            <a:r>
              <a:rPr lang="en-US" altLang="zh-CN" dirty="0"/>
              <a:t>/</a:t>
            </a:r>
            <a:r>
              <a:rPr lang="zh-CN" altLang="en-US" dirty="0"/>
              <a:t>环境 隔离</a:t>
            </a:r>
            <a:endParaRPr lang="en-US" altLang="zh-CN" dirty="0"/>
          </a:p>
          <a:p>
            <a:pPr marL="0" indent="0">
              <a:buFont typeface="Arial" panose="020B0604020202020204" pitchFamily="34" charset="0"/>
              <a:buNone/>
            </a:pPr>
            <a:r>
              <a:rPr lang="zh-CN" altLang="en-US" dirty="0"/>
              <a:t>* 组件复用：组件式搭建（基础镜像）→</a:t>
            </a:r>
            <a:r>
              <a:rPr lang="en-US" altLang="zh-CN" dirty="0"/>
              <a:t>Python(</a:t>
            </a:r>
            <a:r>
              <a:rPr lang="zh-CN" altLang="en-US" dirty="0"/>
              <a:t>运行环境</a:t>
            </a:r>
            <a:r>
              <a:rPr lang="en-US" altLang="zh-CN" dirty="0"/>
              <a:t>) | </a:t>
            </a:r>
            <a:r>
              <a:rPr lang="en-US" altLang="zh-CN" dirty="0" err="1"/>
              <a:t>postgreasql</a:t>
            </a:r>
            <a:r>
              <a:rPr lang="en-US" altLang="zh-CN" dirty="0"/>
              <a:t>(</a:t>
            </a:r>
            <a:r>
              <a:rPr lang="zh-CN" altLang="en-US" dirty="0"/>
              <a:t>基础镜像</a:t>
            </a:r>
            <a:r>
              <a:rPr lang="en-US" altLang="zh-CN" dirty="0"/>
              <a:t>)</a:t>
            </a:r>
            <a:r>
              <a:rPr lang="zh-CN" altLang="en-US" dirty="0"/>
              <a:t>。</a:t>
            </a:r>
            <a:endParaRPr lang="en-US" altLang="zh-CN" dirty="0"/>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r>
              <a:rPr lang="zh-CN" altLang="en-US" dirty="0"/>
              <a:t>容器之间共享同一个操作系统内核及其它组件，所以在受到诸如黑客攻击这种情况的时候，很容易通过底层操作系统影响的其它容器，甚至逐个击破，产生连锁反应</a:t>
            </a:r>
            <a:endParaRPr lang="en-US" altLang="zh-CN" dirty="0"/>
          </a:p>
          <a:p>
            <a:pPr marL="171450" indent="-171450">
              <a:buFont typeface="Arial" panose="020B0604020202020204" pitchFamily="34" charset="0"/>
              <a:buChar char="•"/>
            </a:pPr>
            <a:r>
              <a:rPr lang="zh-CN" altLang="en-US" dirty="0"/>
              <a:t>在降低应用和应用之间以及应用和环境之间的耦合性上做了很多努力，但是随之而来的，就会产生更过的网络连接转发和数据交互，这在低并发系统上虽然不会很明显，但是当同一虚拟机或者服务器下面的容器需要更高并发量支撑的时候，也就是并发问题成为系统瓶颈的时候，容器会将这个问题放大，所以，并不是所有的场景都适合容器技术。</a:t>
            </a:r>
            <a:endParaRPr lang="en-US" altLang="zh-CN" dirty="0"/>
          </a:p>
          <a:p>
            <a:pPr marL="171450" indent="-171450">
              <a:buFont typeface="Arial" panose="020B0604020202020204" pitchFamily="34" charset="0"/>
              <a:buChar char="•"/>
            </a:pPr>
            <a:r>
              <a:rPr lang="zh-CN" altLang="en-US" dirty="0"/>
              <a:t>容器的诞生并不是为</a:t>
            </a:r>
            <a:r>
              <a:rPr lang="en-US" altLang="zh-CN" dirty="0"/>
              <a:t>OS</a:t>
            </a:r>
            <a:r>
              <a:rPr lang="zh-CN" altLang="en-US" dirty="0"/>
              <a:t>抽象服务的，这是它和虚拟机最大的区别，这样的基因意味着容器天生是为应用环境做更多的努力，容器的伸缩也是基于容器的这一特性，而与之相对的，需要持久化存储方案恰恰相反，在数据存储这一点上</a:t>
            </a:r>
            <a:r>
              <a:rPr lang="en-US" altLang="zh-CN" dirty="0"/>
              <a:t>Docker</a:t>
            </a:r>
            <a:r>
              <a:rPr lang="zh-CN" altLang="en-US" dirty="0"/>
              <a:t>容器提供的解决方案是利用</a:t>
            </a:r>
            <a:r>
              <a:rPr lang="en-US" altLang="zh-CN" dirty="0"/>
              <a:t>volume</a:t>
            </a:r>
            <a:r>
              <a:rPr lang="zh-CN" altLang="en-US" dirty="0"/>
              <a:t>接口</a:t>
            </a:r>
            <a:r>
              <a:rPr lang="en-US" altLang="zh-CN" dirty="0"/>
              <a:t>(</a:t>
            </a:r>
            <a:r>
              <a:rPr lang="zh-CN" altLang="en-US" dirty="0"/>
              <a:t>存储卷</a:t>
            </a:r>
            <a:r>
              <a:rPr lang="en-US" altLang="zh-CN" dirty="0"/>
              <a:t>)</a:t>
            </a:r>
            <a:r>
              <a:rPr lang="zh-CN" altLang="en-US" dirty="0"/>
              <a:t>形成数据的映射和转移，以实现数据持久化的目的。但是这样同样也会造成一部分资源的浪费和更多的交互，不管是映射到宿主机上还是网络磁盘，都是退而求其次的解决方案。</a:t>
            </a:r>
          </a:p>
          <a:p>
            <a:pPr marL="0" indent="0">
              <a:buFont typeface="Arial" panose="020B0604020202020204" pitchFamily="34" charset="0"/>
              <a:buNone/>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184385E-BD9C-443B-83B0-83D819C99A4F}" type="slidenum">
              <a:rPr lang="zh-CN" altLang="en-US" smtClean="0"/>
              <a:t>28</a:t>
            </a:fld>
            <a:endParaRPr lang="zh-CN" altLang="en-US"/>
          </a:p>
        </p:txBody>
      </p:sp>
    </p:spTree>
    <p:extLst>
      <p:ext uri="{BB962C8B-B14F-4D97-AF65-F5344CB8AC3E}">
        <p14:creationId xmlns:p14="http://schemas.microsoft.com/office/powerpoint/2010/main" val="2013487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4385E-BD9C-443B-83B0-83D819C99A4F}" type="slidenum">
              <a:rPr lang="zh-CN" altLang="en-US" smtClean="0"/>
              <a:t>31</a:t>
            </a:fld>
            <a:endParaRPr lang="zh-CN" altLang="en-US"/>
          </a:p>
        </p:txBody>
      </p:sp>
    </p:spTree>
    <p:extLst>
      <p:ext uri="{BB962C8B-B14F-4D97-AF65-F5344CB8AC3E}">
        <p14:creationId xmlns:p14="http://schemas.microsoft.com/office/powerpoint/2010/main" val="1117282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4385E-BD9C-443B-83B0-83D819C99A4F}" type="slidenum">
              <a:rPr lang="zh-CN" altLang="en-US" smtClean="0"/>
              <a:t>33</a:t>
            </a:fld>
            <a:endParaRPr lang="zh-CN" altLang="en-US"/>
          </a:p>
        </p:txBody>
      </p:sp>
    </p:spTree>
    <p:extLst>
      <p:ext uri="{BB962C8B-B14F-4D97-AF65-F5344CB8AC3E}">
        <p14:creationId xmlns:p14="http://schemas.microsoft.com/office/powerpoint/2010/main" val="3076962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marL="171450" indent="-171450">
              <a:buFontTx/>
              <a:buChar char="-"/>
            </a:pPr>
            <a:r>
              <a:rPr lang="en-US" altLang="zh-CN" dirty="0"/>
              <a:t>Docker </a:t>
            </a:r>
            <a:r>
              <a:rPr lang="zh-CN" altLang="en-US" dirty="0"/>
              <a:t>采用 </a:t>
            </a:r>
            <a:r>
              <a:rPr lang="en-US" altLang="zh-CN" dirty="0"/>
              <a:t>Client/Server </a:t>
            </a:r>
            <a:r>
              <a:rPr lang="zh-CN" altLang="en-US" dirty="0"/>
              <a:t>架构模式。</a:t>
            </a:r>
            <a:endParaRPr lang="en-US" altLang="zh-CN" dirty="0"/>
          </a:p>
          <a:p>
            <a:pPr marL="0" indent="0">
              <a:buFontTx/>
              <a:buNone/>
            </a:pPr>
            <a:endParaRPr lang="en-US" altLang="zh-CN" dirty="0"/>
          </a:p>
          <a:p>
            <a:pPr marL="171450" indent="-171450">
              <a:buFontTx/>
              <a:buChar char="-"/>
            </a:pPr>
            <a:r>
              <a:rPr lang="en-US" altLang="zh-CN" dirty="0"/>
              <a:t>Server</a:t>
            </a:r>
            <a:r>
              <a:rPr lang="zh-CN" altLang="en-US" dirty="0"/>
              <a:t>端也就是</a:t>
            </a:r>
            <a:r>
              <a:rPr lang="en-US" altLang="zh-CN" dirty="0"/>
              <a:t>Docker Daemon</a:t>
            </a:r>
            <a:r>
              <a:rPr lang="zh-CN" altLang="en-US" dirty="0"/>
              <a:t>，是</a:t>
            </a:r>
            <a:r>
              <a:rPr lang="en-US" altLang="zh-CN" dirty="0"/>
              <a:t>docker</a:t>
            </a:r>
            <a:r>
              <a:rPr lang="zh-CN" altLang="en-US" dirty="0"/>
              <a:t>的核心守护进程，可以部署在远程，也可以部署在本地；</a:t>
            </a:r>
            <a:endParaRPr lang="en-US" altLang="zh-CN" dirty="0"/>
          </a:p>
          <a:p>
            <a:pPr marL="0" indent="0">
              <a:buFontTx/>
              <a:buNone/>
            </a:pPr>
            <a:endParaRPr lang="en-US" altLang="zh-CN" dirty="0"/>
          </a:p>
          <a:p>
            <a:pPr marL="171450" indent="-171450">
              <a:buFontTx/>
              <a:buChar char="-"/>
            </a:pPr>
            <a:r>
              <a:rPr lang="en-US" altLang="zh-CN" dirty="0"/>
              <a:t>Docker CLI </a:t>
            </a:r>
            <a:r>
              <a:rPr lang="zh-CN" altLang="en-US" dirty="0"/>
              <a:t>客户端实现容器和镜像的管理，为用户提供统一的操作界面</a:t>
            </a:r>
            <a:r>
              <a:rPr lang="en-US" altLang="zh-CN" dirty="0"/>
              <a:t>, </a:t>
            </a:r>
            <a:r>
              <a:rPr lang="zh-CN" altLang="en-US" dirty="0"/>
              <a:t>这个客户端提供一个只读的镜像，然后通过镜像可以创建一个或者多个容器</a:t>
            </a:r>
            <a:r>
              <a:rPr lang="en-US" altLang="zh-CN" dirty="0"/>
              <a:t>(container)</a:t>
            </a:r>
            <a:r>
              <a:rPr lang="zh-CN" altLang="en-US" dirty="0"/>
              <a:t>。</a:t>
            </a:r>
            <a:endParaRPr lang="en-US" altLang="zh-CN" dirty="0"/>
          </a:p>
          <a:p>
            <a:pPr marL="0" indent="0">
              <a:buFontTx/>
              <a:buNone/>
            </a:pPr>
            <a:r>
              <a:rPr lang="en-US" altLang="zh-CN" dirty="0"/>
              <a:t>    </a:t>
            </a:r>
            <a:r>
              <a:rPr lang="zh-CN" altLang="en-US" dirty="0"/>
              <a:t>这些容器可以只是一个根文件系统 </a:t>
            </a:r>
            <a:r>
              <a:rPr lang="en-US" altLang="zh-CN" dirty="0"/>
              <a:t>-RFS(Root File System), </a:t>
            </a:r>
            <a:r>
              <a:rPr lang="zh-CN" altLang="en-US" dirty="0"/>
              <a:t>也可以是一个包含了用户应用的</a:t>
            </a:r>
            <a:r>
              <a:rPr lang="en-US" altLang="zh-CN" dirty="0"/>
              <a:t>RFS</a:t>
            </a:r>
            <a:r>
              <a:rPr lang="zh-CN" altLang="en-US" dirty="0"/>
              <a:t>。容器在</a:t>
            </a:r>
            <a:r>
              <a:rPr lang="en-US" altLang="zh-CN" dirty="0"/>
              <a:t>docker Client</a:t>
            </a:r>
            <a:r>
              <a:rPr lang="zh-CN" altLang="en-US" dirty="0"/>
              <a:t>中只是一个进程，两个进程是互不可见的，从而实现容器之间的隔离。</a:t>
            </a:r>
            <a:endParaRPr lang="en-US" altLang="zh-CN" dirty="0"/>
          </a:p>
          <a:p>
            <a:pPr marL="0" indent="0">
              <a:buFontTx/>
              <a:buNone/>
            </a:pPr>
            <a:endParaRPr lang="en-US" altLang="zh-CN" dirty="0"/>
          </a:p>
          <a:p>
            <a:pPr marL="171450" indent="-171450">
              <a:buFontTx/>
              <a:buChar char="-"/>
            </a:pPr>
            <a:r>
              <a:rPr lang="zh-CN" altLang="en-US" dirty="0"/>
              <a:t>客户端和服务器可以运行在同一个 </a:t>
            </a:r>
            <a:r>
              <a:rPr lang="en-US" altLang="zh-CN" dirty="0"/>
              <a:t>Host </a:t>
            </a:r>
            <a:r>
              <a:rPr lang="zh-CN" altLang="en-US" dirty="0"/>
              <a:t>上，客户端可以通过 </a:t>
            </a:r>
            <a:r>
              <a:rPr lang="en-US" altLang="zh-CN" dirty="0"/>
              <a:t>socket </a:t>
            </a:r>
            <a:r>
              <a:rPr lang="zh-CN" altLang="en-US" dirty="0"/>
              <a:t>或 </a:t>
            </a:r>
            <a:r>
              <a:rPr lang="en-US" altLang="zh-CN" dirty="0"/>
              <a:t>REST API </a:t>
            </a:r>
            <a:r>
              <a:rPr lang="zh-CN" altLang="en-US" dirty="0"/>
              <a:t>与远程的服务器通信</a:t>
            </a:r>
            <a:r>
              <a:rPr lang="en-US" altLang="zh-CN"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dirty="0"/>
              <a:t>客户端向服务器发送请求，服务端负责构建、运行和分发容器。</a:t>
            </a:r>
            <a:endParaRPr lang="en-US" altLang="zh-CN" dirty="0"/>
          </a:p>
          <a:p>
            <a:pPr marL="0" indent="0">
              <a:buFontTx/>
              <a:buNone/>
            </a:pPr>
            <a:endParaRPr lang="en-US" altLang="zh-CN" dirty="0"/>
          </a:p>
          <a:p>
            <a:pPr marL="171450" indent="-171450">
              <a:buFontTx/>
              <a:buChar char="-"/>
            </a:pPr>
            <a:r>
              <a:rPr lang="zh-CN" altLang="en-US" dirty="0"/>
              <a:t>用户不能与</a:t>
            </a:r>
            <a:r>
              <a:rPr lang="en-US" altLang="zh-CN" dirty="0"/>
              <a:t>server</a:t>
            </a:r>
            <a:r>
              <a:rPr lang="zh-CN" altLang="en-US" dirty="0"/>
              <a:t>直接交互，但可以通过与容器这个桥梁来交互，由于是操作系统级别的虚拟技术，中间的损耗几乎可以不计。</a:t>
            </a:r>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RFS(Root File System)</a:t>
            </a:r>
            <a:r>
              <a:rPr lang="zh-CN" altLang="en-US" dirty="0"/>
              <a:t>： 根文件系统</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r>
              <a:rPr lang="zh-CN" altLang="en-US" dirty="0"/>
              <a:t>远程访问 </a:t>
            </a:r>
            <a:r>
              <a:rPr lang="en-US" altLang="zh-CN" dirty="0"/>
              <a:t>refer: </a:t>
            </a:r>
          </a:p>
          <a:p>
            <a:r>
              <a:rPr lang="en-US" altLang="zh-CN" dirty="0"/>
              <a:t>        https://blog.csdn.net/weixin_43334673/article/details/104523808</a:t>
            </a:r>
          </a:p>
          <a:p>
            <a:r>
              <a:rPr lang="en-US" altLang="zh-CN" dirty="0"/>
              <a:t>        https://blog.csdn.net/sinat_35930259/article/details/79648963</a:t>
            </a:r>
          </a:p>
          <a:p>
            <a:r>
              <a:rPr lang="en-US" altLang="zh-CN" b="1" dirty="0"/>
              <a:t>- </a:t>
            </a:r>
            <a:r>
              <a:rPr lang="zh-CN" altLang="en-US" b="1" dirty="0"/>
              <a:t>客户端实现远程访问服务器</a:t>
            </a:r>
            <a:r>
              <a:rPr lang="en-US" altLang="zh-CN" b="1" dirty="0"/>
              <a:t>: </a:t>
            </a:r>
            <a:r>
              <a:rPr lang="zh-CN" altLang="en-US" dirty="0"/>
              <a:t>使用命令</a:t>
            </a:r>
            <a:r>
              <a:rPr lang="en-US" altLang="zh-CN" dirty="0"/>
              <a:t>:docker -H tcp://10.211.55.5:2375 </a:t>
            </a:r>
            <a:r>
              <a:rPr lang="zh-CN" altLang="en-US" dirty="0"/>
              <a:t>即可 </a:t>
            </a:r>
            <a:endParaRPr lang="en-US" altLang="zh-CN" dirty="0"/>
          </a:p>
          <a:p>
            <a:r>
              <a:rPr lang="en-US" altLang="zh-CN" dirty="0"/>
              <a:t>- </a:t>
            </a:r>
            <a:r>
              <a:rPr lang="zh-CN" altLang="en-US" b="1" dirty="0"/>
              <a:t>服务器要访问远程</a:t>
            </a:r>
            <a:r>
              <a:rPr lang="en-US" altLang="zh-CN" b="1" dirty="0"/>
              <a:t>docker</a:t>
            </a:r>
            <a:r>
              <a:rPr lang="zh-CN" altLang="en-US" b="1" dirty="0"/>
              <a:t>服务器只需用</a:t>
            </a:r>
            <a:r>
              <a:rPr lang="en-US" altLang="zh-CN" dirty="0"/>
              <a:t>: </a:t>
            </a:r>
            <a:r>
              <a:rPr lang="en-US" altLang="zh-CN" b="0" dirty="0"/>
              <a:t>curl http://10.211.55.5:2375 </a:t>
            </a:r>
            <a:r>
              <a:rPr lang="zh-CN" altLang="en-US" dirty="0"/>
              <a:t>即可  </a:t>
            </a:r>
            <a:r>
              <a:rPr lang="en-US" altLang="zh-CN" dirty="0"/>
              <a:t>(REST)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添加</a:t>
            </a:r>
            <a:r>
              <a:rPr lang="en-US" altLang="zh-CN" dirty="0"/>
              <a:t>DOCKER_HOST</a:t>
            </a:r>
            <a:r>
              <a:rPr lang="zh-CN" altLang="en-US" dirty="0"/>
              <a:t>变量，访问远程服务器就跟在</a:t>
            </a:r>
            <a:r>
              <a:rPr lang="en-US" altLang="zh-CN" dirty="0"/>
              <a:t>docker</a:t>
            </a:r>
            <a:r>
              <a:rPr lang="zh-CN" altLang="en-US" dirty="0"/>
              <a:t>客户端访问本地服务器一样</a:t>
            </a:r>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184385E-BD9C-443B-83B0-83D819C99A4F}" type="slidenum">
              <a:rPr lang="zh-CN" altLang="en-US" smtClean="0"/>
              <a:t>5</a:t>
            </a:fld>
            <a:endParaRPr lang="zh-CN" altLang="en-US"/>
          </a:p>
        </p:txBody>
      </p:sp>
    </p:spTree>
    <p:extLst>
      <p:ext uri="{BB962C8B-B14F-4D97-AF65-F5344CB8AC3E}">
        <p14:creationId xmlns:p14="http://schemas.microsoft.com/office/powerpoint/2010/main" val="1203773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Docker</a:t>
            </a:r>
            <a:r>
              <a:rPr lang="zh-CN" altLang="en-US" sz="1200" kern="1200" dirty="0">
                <a:solidFill>
                  <a:schemeClr val="tx1"/>
                </a:solidFill>
                <a:effectLst/>
                <a:latin typeface="+mn-lt"/>
                <a:ea typeface="+mn-ea"/>
                <a:cs typeface="+mn-cs"/>
              </a:rPr>
              <a:t>一直采用</a:t>
            </a:r>
            <a:r>
              <a:rPr lang="en-US" altLang="zh-CN" sz="1200" kern="1200" dirty="0">
                <a:solidFill>
                  <a:schemeClr val="tx1"/>
                </a:solidFill>
                <a:effectLst/>
                <a:latin typeface="+mn-lt"/>
                <a:ea typeface="+mn-ea"/>
                <a:cs typeface="+mn-cs"/>
              </a:rPr>
              <a:t>AUFS</a:t>
            </a:r>
            <a:r>
              <a:rPr lang="zh-CN" altLang="en-US" sz="1200" kern="1200" dirty="0">
                <a:solidFill>
                  <a:schemeClr val="tx1"/>
                </a:solidFill>
                <a:effectLst/>
                <a:latin typeface="+mn-lt"/>
                <a:ea typeface="+mn-ea"/>
                <a:cs typeface="+mn-cs"/>
              </a:rPr>
              <a:t>作为容器的文件系统，支持把多层文件系统合并成文件系统的单层表示，相当于</a:t>
            </a:r>
            <a:r>
              <a:rPr lang="en-US" altLang="zh-CN" sz="1200" kern="1200" dirty="0">
                <a:solidFill>
                  <a:schemeClr val="tx1"/>
                </a:solidFill>
                <a:effectLst/>
                <a:latin typeface="+mn-lt"/>
                <a:ea typeface="+mn-ea"/>
                <a:cs typeface="+mn-cs"/>
              </a:rPr>
              <a:t>container</a:t>
            </a:r>
            <a:r>
              <a:rPr lang="zh-CN" altLang="en-US" sz="1200" kern="1200" dirty="0">
                <a:solidFill>
                  <a:schemeClr val="tx1"/>
                </a:solidFill>
                <a:effectLst/>
                <a:latin typeface="+mn-lt"/>
                <a:ea typeface="+mn-ea"/>
                <a:cs typeface="+mn-cs"/>
              </a:rPr>
              <a:t>运行时所构造的运行环境，实际上是由具有依赖关系的多个</a:t>
            </a:r>
            <a:r>
              <a:rPr lang="en-US" altLang="zh-CN" sz="1200" kern="1200" dirty="0">
                <a:solidFill>
                  <a:schemeClr val="tx1"/>
                </a:solidFill>
                <a:effectLst/>
                <a:latin typeface="+mn-lt"/>
                <a:ea typeface="+mn-ea"/>
                <a:cs typeface="+mn-cs"/>
              </a:rPr>
              <a:t>Layer</a:t>
            </a:r>
            <a:r>
              <a:rPr lang="zh-CN" altLang="en-US" sz="1200" kern="1200" dirty="0">
                <a:solidFill>
                  <a:schemeClr val="tx1"/>
                </a:solidFill>
                <a:effectLst/>
                <a:latin typeface="+mn-lt"/>
                <a:ea typeface="+mn-ea"/>
                <a:cs typeface="+mn-cs"/>
              </a:rPr>
              <a:t>组成的。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        例如一个</a:t>
            </a:r>
            <a:r>
              <a:rPr lang="en-US" altLang="zh-CN" sz="1200" kern="1200" dirty="0">
                <a:solidFill>
                  <a:schemeClr val="tx1"/>
                </a:solidFill>
                <a:effectLst/>
                <a:latin typeface="+mn-lt"/>
                <a:ea typeface="+mn-ea"/>
                <a:cs typeface="+mn-cs"/>
              </a:rPr>
              <a:t>apache</a:t>
            </a:r>
            <a:r>
              <a:rPr lang="zh-CN" altLang="en-US" sz="1200" kern="1200" dirty="0">
                <a:solidFill>
                  <a:schemeClr val="tx1"/>
                </a:solidFill>
                <a:effectLst/>
                <a:latin typeface="+mn-lt"/>
                <a:ea typeface="+mn-ea"/>
                <a:cs typeface="+mn-cs"/>
              </a:rPr>
              <a:t>的运行环境可能是在底层的 </a:t>
            </a:r>
            <a:r>
              <a:rPr lang="en-US" altLang="zh-CN" sz="1200" kern="1200" dirty="0" err="1">
                <a:solidFill>
                  <a:schemeClr val="tx1"/>
                </a:solidFill>
                <a:effectLst/>
                <a:latin typeface="+mn-lt"/>
                <a:ea typeface="+mn-ea"/>
                <a:cs typeface="+mn-cs"/>
              </a:rPr>
              <a:t>rootfs</a:t>
            </a:r>
            <a:r>
              <a:rPr lang="en-US" altLang="zh-CN" sz="1200" kern="1200" dirty="0">
                <a:solidFill>
                  <a:schemeClr val="tx1"/>
                </a:solidFill>
                <a:effectLst/>
                <a:latin typeface="+mn-lt"/>
                <a:ea typeface="+mn-ea"/>
                <a:cs typeface="+mn-cs"/>
              </a:rPr>
              <a:t> layer</a:t>
            </a:r>
            <a:r>
              <a:rPr lang="zh-CN" altLang="en-US" sz="1200" kern="1200" dirty="0">
                <a:solidFill>
                  <a:schemeClr val="tx1"/>
                </a:solidFill>
                <a:effectLst/>
                <a:latin typeface="+mn-lt"/>
                <a:ea typeface="+mn-ea"/>
                <a:cs typeface="+mn-cs"/>
              </a:rPr>
              <a:t>的基础上，叠加了包含例如</a:t>
            </a:r>
            <a:r>
              <a:rPr lang="en-US" altLang="zh-CN" sz="1200" kern="1200" dirty="0">
                <a:solidFill>
                  <a:schemeClr val="tx1"/>
                </a:solidFill>
                <a:effectLst/>
                <a:latin typeface="+mn-lt"/>
                <a:ea typeface="+mn-ea"/>
                <a:cs typeface="+mn-cs"/>
              </a:rPr>
              <a:t>Emacs</a:t>
            </a:r>
            <a:r>
              <a:rPr lang="zh-CN" altLang="en-US" sz="1200" kern="1200" dirty="0">
                <a:solidFill>
                  <a:schemeClr val="tx1"/>
                </a:solidFill>
                <a:effectLst/>
                <a:latin typeface="+mn-lt"/>
                <a:ea typeface="+mn-ea"/>
                <a:cs typeface="+mn-cs"/>
              </a:rPr>
              <a:t>等各种工具的</a:t>
            </a:r>
            <a:r>
              <a:rPr lang="en-US" altLang="zh-CN" sz="1200" kern="1200" dirty="0">
                <a:solidFill>
                  <a:schemeClr val="tx1"/>
                </a:solidFill>
                <a:effectLst/>
                <a:latin typeface="+mn-lt"/>
                <a:ea typeface="+mn-ea"/>
                <a:cs typeface="+mn-cs"/>
              </a:rPr>
              <a:t>layer</a:t>
            </a:r>
            <a:r>
              <a:rPr lang="zh-CN" altLang="en-US" sz="1200" kern="1200" dirty="0">
                <a:solidFill>
                  <a:schemeClr val="tx1"/>
                </a:solidFill>
                <a:effectLst/>
                <a:latin typeface="+mn-lt"/>
                <a:ea typeface="+mn-ea"/>
                <a:cs typeface="+mn-cs"/>
              </a:rPr>
              <a:t>，在叠加包含</a:t>
            </a:r>
            <a:r>
              <a:rPr lang="en-US" altLang="zh-CN" sz="1200" kern="1200" dirty="0">
                <a:solidFill>
                  <a:schemeClr val="tx1"/>
                </a:solidFill>
                <a:effectLst/>
                <a:latin typeface="+mn-lt"/>
                <a:ea typeface="+mn-ea"/>
                <a:cs typeface="+mn-cs"/>
              </a:rPr>
              <a:t>apache</a:t>
            </a:r>
            <a:r>
              <a:rPr lang="zh-CN" altLang="en-US" sz="1200" kern="1200" dirty="0">
                <a:solidFill>
                  <a:schemeClr val="tx1"/>
                </a:solidFill>
                <a:effectLst/>
                <a:latin typeface="+mn-lt"/>
                <a:ea typeface="+mn-ea"/>
                <a:cs typeface="+mn-cs"/>
              </a:rPr>
              <a:t>及其相关依赖的</a:t>
            </a:r>
            <a:r>
              <a:rPr lang="en-US" altLang="zh-CN" sz="1200" kern="1200" dirty="0">
                <a:solidFill>
                  <a:schemeClr val="tx1"/>
                </a:solidFill>
                <a:effectLst/>
                <a:latin typeface="+mn-lt"/>
                <a:ea typeface="+mn-ea"/>
                <a:cs typeface="+mn-cs"/>
              </a:rPr>
              <a:t>layer</a:t>
            </a:r>
            <a:r>
              <a:rPr lang="zh-CN" altLang="en-US" sz="1200" kern="1200" dirty="0">
                <a:solidFill>
                  <a:schemeClr val="tx1"/>
                </a:solidFill>
                <a:effectLst/>
                <a:latin typeface="+mn-lt"/>
                <a:ea typeface="+mn-ea"/>
                <a:cs typeface="+mn-cs"/>
              </a:rPr>
              <a:t>，这些</a:t>
            </a:r>
            <a:r>
              <a:rPr lang="en-US" altLang="zh-CN" sz="1200" kern="1200" dirty="0">
                <a:solidFill>
                  <a:schemeClr val="tx1"/>
                </a:solidFill>
                <a:effectLst/>
                <a:latin typeface="+mn-lt"/>
                <a:ea typeface="+mn-ea"/>
                <a:cs typeface="+mn-cs"/>
              </a:rPr>
              <a:t>layer</a:t>
            </a:r>
            <a:r>
              <a:rPr lang="zh-CN" altLang="en-US" sz="1200" kern="1200" dirty="0">
                <a:solidFill>
                  <a:schemeClr val="tx1"/>
                </a:solidFill>
                <a:effectLst/>
                <a:latin typeface="+mn-lt"/>
                <a:ea typeface="+mn-ea"/>
                <a:cs typeface="+mn-cs"/>
              </a:rPr>
              <a:t>由</a:t>
            </a:r>
            <a:r>
              <a:rPr lang="en-US" altLang="zh-CN" sz="1200" kern="1200" dirty="0">
                <a:solidFill>
                  <a:schemeClr val="tx1"/>
                </a:solidFill>
                <a:effectLst/>
                <a:latin typeface="+mn-lt"/>
                <a:ea typeface="+mn-ea"/>
                <a:cs typeface="+mn-cs"/>
              </a:rPr>
              <a:t>AUFS</a:t>
            </a:r>
            <a:r>
              <a:rPr lang="zh-CN" altLang="en-US" sz="1200" kern="1200" dirty="0">
                <a:solidFill>
                  <a:schemeClr val="tx1"/>
                </a:solidFill>
                <a:effectLst/>
                <a:latin typeface="+mn-lt"/>
                <a:ea typeface="+mn-ea"/>
                <a:cs typeface="+mn-cs"/>
              </a:rPr>
              <a:t>文件系统加载合并到统一路径中，以只读的方式存在，</a:t>
            </a:r>
            <a:r>
              <a:rPr lang="en-US" altLang="zh-CN" sz="1200" dirty="0">
                <a:solidFill>
                  <a:schemeClr val="tx1"/>
                </a:solidFill>
                <a:latin typeface="微软雅黑" panose="020B0503020204020204" pitchFamily="34" charset="-122"/>
                <a:ea typeface="微软雅黑" panose="020B0503020204020204" pitchFamily="34" charset="-122"/>
                <a:cs typeface="Arial Unicode MS" pitchFamily="34" charset="-122"/>
              </a:rPr>
              <a:t>Docker</a:t>
            </a:r>
            <a:r>
              <a:rPr lang="zh-CN" altLang="en-US" sz="1200" dirty="0">
                <a:solidFill>
                  <a:schemeClr val="tx1"/>
                </a:solidFill>
                <a:latin typeface="微软雅黑" panose="020B0503020204020204" pitchFamily="34" charset="-122"/>
                <a:ea typeface="微软雅黑" panose="020B0503020204020204" pitchFamily="34" charset="-122"/>
                <a:cs typeface="Arial Unicode MS" pitchFamily="34" charset="-122"/>
              </a:rPr>
              <a:t>将这些</a:t>
            </a:r>
            <a:r>
              <a:rPr lang="en-US" altLang="zh-CN" sz="1200" dirty="0" err="1">
                <a:solidFill>
                  <a:schemeClr val="tx1"/>
                </a:solidFill>
                <a:latin typeface="微软雅黑" panose="020B0503020204020204" pitchFamily="34" charset="-122"/>
                <a:ea typeface="微软雅黑" panose="020B0503020204020204" pitchFamily="34" charset="-122"/>
                <a:cs typeface="Arial Unicode MS" pitchFamily="34" charset="-122"/>
              </a:rPr>
              <a:t>readonly</a:t>
            </a:r>
            <a:r>
              <a:rPr lang="zh-CN" altLang="en-US" sz="1200" dirty="0">
                <a:solidFill>
                  <a:schemeClr val="tx1"/>
                </a:solidFill>
                <a:latin typeface="微软雅黑" panose="020B0503020204020204" pitchFamily="34" charset="-122"/>
                <a:ea typeface="微软雅黑" panose="020B0503020204020204" pitchFamily="34" charset="-122"/>
                <a:cs typeface="Arial Unicode MS" pitchFamily="34" charset="-122"/>
              </a:rPr>
              <a:t>的</a:t>
            </a:r>
            <a:r>
              <a:rPr lang="en-US" altLang="zh-CN" sz="1200" dirty="0">
                <a:solidFill>
                  <a:schemeClr val="tx1"/>
                </a:solidFill>
                <a:latin typeface="微软雅黑" panose="020B0503020204020204" pitchFamily="34" charset="-122"/>
                <a:ea typeface="微软雅黑" panose="020B0503020204020204" pitchFamily="34" charset="-122"/>
                <a:cs typeface="Arial Unicode MS" pitchFamily="34" charset="-122"/>
              </a:rPr>
              <a:t>FS</a:t>
            </a:r>
            <a:r>
              <a:rPr lang="zh-CN" altLang="en-US" sz="1200" dirty="0">
                <a:solidFill>
                  <a:schemeClr val="tx1"/>
                </a:solidFill>
                <a:latin typeface="微软雅黑" panose="020B0503020204020204" pitchFamily="34" charset="-122"/>
                <a:ea typeface="微软雅黑" panose="020B0503020204020204" pitchFamily="34" charset="-122"/>
                <a:cs typeface="Arial Unicode MS" pitchFamily="34" charset="-122"/>
              </a:rPr>
              <a:t>层称作 </a:t>
            </a:r>
            <a:r>
              <a:rPr lang="en-US" altLang="zh-CN" sz="1200" dirty="0">
                <a:solidFill>
                  <a:schemeClr val="tx1"/>
                </a:solidFill>
                <a:latin typeface="微软雅黑" panose="020B0503020204020204" pitchFamily="34" charset="-122"/>
                <a:ea typeface="微软雅黑" panose="020B0503020204020204" pitchFamily="34" charset="-122"/>
                <a:cs typeface="Arial Unicode MS" pitchFamily="34" charset="-122"/>
              </a:rPr>
              <a:t>“image”</a:t>
            </a:r>
            <a:r>
              <a:rPr lang="zh-CN" altLang="en-US" sz="1200" dirty="0">
                <a:solidFill>
                  <a:schemeClr val="tx1"/>
                </a:solidFill>
                <a:latin typeface="微软雅黑" panose="020B0503020204020204" pitchFamily="34" charset="-122"/>
                <a:ea typeface="微软雅黑" panose="020B0503020204020204" pitchFamily="34" charset="-122"/>
                <a:cs typeface="Arial Unicode MS" pitchFamily="34" charset="-122"/>
              </a:rPr>
              <a:t>，</a:t>
            </a:r>
            <a:r>
              <a:rPr lang="zh-CN" altLang="en-US" sz="1200" kern="1200" dirty="0">
                <a:solidFill>
                  <a:schemeClr val="tx1"/>
                </a:solidFill>
                <a:effectLst/>
                <a:latin typeface="+mn-lt"/>
                <a:ea typeface="+mn-ea"/>
                <a:cs typeface="+mn-cs"/>
              </a:rPr>
              <a:t>最后在叠加加载一层可写的空白的</a:t>
            </a:r>
            <a:r>
              <a:rPr lang="en-US" altLang="zh-CN" sz="1200" kern="1200" dirty="0">
                <a:solidFill>
                  <a:schemeClr val="tx1"/>
                </a:solidFill>
                <a:effectLst/>
                <a:latin typeface="+mn-lt"/>
                <a:ea typeface="+mn-ea"/>
                <a:cs typeface="+mn-cs"/>
              </a:rPr>
              <a:t>Layer</a:t>
            </a:r>
            <a:r>
              <a:rPr lang="zh-CN" altLang="en-US" sz="1200" kern="1200" dirty="0">
                <a:solidFill>
                  <a:schemeClr val="tx1"/>
                </a:solidFill>
                <a:effectLst/>
                <a:latin typeface="+mn-lt"/>
                <a:ea typeface="+mn-ea"/>
                <a:cs typeface="+mn-cs"/>
              </a:rPr>
              <a:t>用作记录对当前运行环境所作的修改，这一层就是我们所说的容器 </a:t>
            </a:r>
            <a:r>
              <a:rPr lang="en-US" altLang="zh-CN" sz="1200" kern="1200" dirty="0">
                <a:solidFill>
                  <a:schemeClr val="tx1"/>
                </a:solidFill>
                <a:effectLst/>
                <a:latin typeface="+mn-lt"/>
                <a:ea typeface="+mn-ea"/>
                <a:cs typeface="+mn-cs"/>
              </a:rPr>
              <a:t>Container</a:t>
            </a:r>
            <a:r>
              <a:rPr lang="zh-CN" altLang="en-US" sz="1200" kern="1200" dirty="0">
                <a:solidFill>
                  <a:schemeClr val="tx1"/>
                </a:solidFill>
                <a:effectLst/>
                <a:latin typeface="+mn-lt"/>
                <a:ea typeface="+mn-ea"/>
                <a:cs typeface="+mn-cs"/>
              </a:rPr>
              <a:t>。 </a:t>
            </a:r>
            <a:endParaRPr lang="en-US" altLang="zh-CN" dirty="0"/>
          </a:p>
          <a:p>
            <a:endParaRPr lang="en-US" altLang="zh-CN" dirty="0"/>
          </a:p>
          <a:p>
            <a:endParaRPr lang="en-US" altLang="zh-CN" dirty="0"/>
          </a:p>
          <a:p>
            <a:endParaRPr lang="en-US" altLang="zh-CN" dirty="0"/>
          </a:p>
          <a:p>
            <a:endParaRPr lang="en-US" altLang="zh-CN" dirty="0"/>
          </a:p>
          <a:p>
            <a:r>
              <a:rPr lang="en-US" altLang="zh-CN" sz="1200" b="1" kern="1200" dirty="0">
                <a:solidFill>
                  <a:schemeClr val="tx1"/>
                </a:solidFill>
                <a:effectLst/>
                <a:latin typeface="+mn-lt"/>
                <a:ea typeface="+mn-ea"/>
                <a:cs typeface="+mn-cs"/>
              </a:rPr>
              <a:t>Union File System</a:t>
            </a:r>
            <a:endParaRPr lang="zh-CN" altLang="en-US" b="1" dirty="0"/>
          </a:p>
          <a:p>
            <a:r>
              <a:rPr lang="en-US" altLang="zh-CN" sz="1200" kern="1200" dirty="0">
                <a:solidFill>
                  <a:schemeClr val="tx1"/>
                </a:solidFill>
                <a:effectLst/>
                <a:latin typeface="+mn-lt"/>
                <a:ea typeface="+mn-ea"/>
                <a:cs typeface="+mn-cs"/>
              </a:rPr>
              <a:t>Union File System</a:t>
            </a:r>
            <a:r>
              <a:rPr lang="zh-CN" altLang="en-US" sz="1200" kern="1200" dirty="0">
                <a:solidFill>
                  <a:schemeClr val="tx1"/>
                </a:solidFill>
                <a:effectLst/>
                <a:latin typeface="+mn-lt"/>
                <a:ea typeface="+mn-ea"/>
                <a:cs typeface="+mn-cs"/>
              </a:rPr>
              <a:t>，简称 </a:t>
            </a:r>
            <a:r>
              <a:rPr lang="en-US" altLang="zh-CN" sz="1200" kern="1200" dirty="0" err="1">
                <a:solidFill>
                  <a:schemeClr val="tx1"/>
                </a:solidFill>
                <a:effectLst/>
                <a:latin typeface="+mn-lt"/>
                <a:ea typeface="+mn-ea"/>
                <a:cs typeface="+mn-cs"/>
              </a:rPr>
              <a:t>UnionFS</a:t>
            </a:r>
            <a:r>
              <a:rPr lang="zh-CN" altLang="en-US" sz="1200" kern="1200" dirty="0">
                <a:solidFill>
                  <a:schemeClr val="tx1"/>
                </a:solidFill>
                <a:effectLst/>
                <a:latin typeface="+mn-lt"/>
                <a:ea typeface="+mn-ea"/>
                <a:cs typeface="+mn-cs"/>
              </a:rPr>
              <a:t>，是一种为 </a:t>
            </a:r>
            <a:r>
              <a:rPr lang="en-US" altLang="zh-CN" sz="1200" kern="1200" dirty="0">
                <a:solidFill>
                  <a:schemeClr val="tx1"/>
                </a:solidFill>
                <a:effectLst/>
                <a:latin typeface="+mn-lt"/>
                <a:ea typeface="+mn-ea"/>
                <a:cs typeface="+mn-cs"/>
              </a:rPr>
              <a:t>Linux</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FreeBSD </a:t>
            </a:r>
            <a:r>
              <a:rPr lang="zh-CN" altLang="en-US" sz="1200" kern="1200" dirty="0">
                <a:solidFill>
                  <a:schemeClr val="tx1"/>
                </a:solidFill>
                <a:effectLst/>
                <a:latin typeface="+mn-lt"/>
                <a:ea typeface="+mn-ea"/>
                <a:cs typeface="+mn-cs"/>
              </a:rPr>
              <a:t>和 </a:t>
            </a:r>
            <a:r>
              <a:rPr lang="en-US" altLang="zh-CN" sz="1200" kern="1200" dirty="0">
                <a:solidFill>
                  <a:schemeClr val="tx1"/>
                </a:solidFill>
                <a:effectLst/>
                <a:latin typeface="+mn-lt"/>
                <a:ea typeface="+mn-ea"/>
                <a:cs typeface="+mn-cs"/>
              </a:rPr>
              <a:t>NetBSD </a:t>
            </a:r>
            <a:r>
              <a:rPr lang="zh-CN" altLang="en-US" sz="1200" kern="1200" dirty="0">
                <a:solidFill>
                  <a:schemeClr val="tx1"/>
                </a:solidFill>
                <a:effectLst/>
                <a:latin typeface="+mn-lt"/>
                <a:ea typeface="+mn-ea"/>
                <a:cs typeface="+mn-cs"/>
              </a:rPr>
              <a:t>操作系统设计的，把其它文件系统联合到一个联合挂载点的文件系统服务。它使用 </a:t>
            </a:r>
            <a:r>
              <a:rPr lang="en-US" altLang="zh-CN" sz="1200" kern="1200" dirty="0">
                <a:solidFill>
                  <a:schemeClr val="tx1"/>
                </a:solidFill>
                <a:effectLst/>
                <a:latin typeface="+mn-lt"/>
                <a:ea typeface="+mn-ea"/>
                <a:cs typeface="+mn-cs"/>
              </a:rPr>
              <a:t>branch </a:t>
            </a:r>
            <a:r>
              <a:rPr lang="zh-CN" altLang="en-US" sz="1200" kern="1200" dirty="0">
                <a:solidFill>
                  <a:schemeClr val="tx1"/>
                </a:solidFill>
                <a:effectLst/>
                <a:latin typeface="+mn-lt"/>
                <a:ea typeface="+mn-ea"/>
                <a:cs typeface="+mn-cs"/>
              </a:rPr>
              <a:t>把不同文件系统的文件和目录</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透明地</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覆盖，形成一个单一一致的文件系统。这些 </a:t>
            </a:r>
            <a:r>
              <a:rPr lang="en-US" altLang="zh-CN" sz="1200" kern="1200" dirty="0">
                <a:solidFill>
                  <a:schemeClr val="tx1"/>
                </a:solidFill>
                <a:effectLst/>
                <a:latin typeface="+mn-lt"/>
                <a:ea typeface="+mn-ea"/>
                <a:cs typeface="+mn-cs"/>
              </a:rPr>
              <a:t>branch </a:t>
            </a:r>
            <a:r>
              <a:rPr lang="zh-CN" altLang="en-US" sz="1200" kern="1200" dirty="0">
                <a:solidFill>
                  <a:schemeClr val="tx1"/>
                </a:solidFill>
                <a:effectLst/>
                <a:latin typeface="+mn-lt"/>
                <a:ea typeface="+mn-ea"/>
                <a:cs typeface="+mn-cs"/>
              </a:rPr>
              <a:t>或者是 </a:t>
            </a:r>
            <a:r>
              <a:rPr lang="en-US" altLang="zh-CN" sz="1200" kern="1200" dirty="0">
                <a:solidFill>
                  <a:schemeClr val="tx1"/>
                </a:solidFill>
                <a:effectLst/>
                <a:latin typeface="+mn-lt"/>
                <a:ea typeface="+mn-ea"/>
                <a:cs typeface="+mn-cs"/>
              </a:rPr>
              <a:t>read-only </a:t>
            </a:r>
            <a:r>
              <a:rPr lang="zh-CN" altLang="en-US" sz="1200" kern="1200" dirty="0">
                <a:solidFill>
                  <a:schemeClr val="tx1"/>
                </a:solidFill>
                <a:effectLst/>
                <a:latin typeface="+mn-lt"/>
                <a:ea typeface="+mn-ea"/>
                <a:cs typeface="+mn-cs"/>
              </a:rPr>
              <a:t>的，或者是 </a:t>
            </a:r>
            <a:r>
              <a:rPr lang="en-US" altLang="zh-CN" sz="1200" kern="1200" dirty="0">
                <a:solidFill>
                  <a:schemeClr val="tx1"/>
                </a:solidFill>
                <a:effectLst/>
                <a:latin typeface="+mn-lt"/>
                <a:ea typeface="+mn-ea"/>
                <a:cs typeface="+mn-cs"/>
              </a:rPr>
              <a:t>read-write </a:t>
            </a:r>
            <a:r>
              <a:rPr lang="zh-CN" altLang="en-US" sz="1200" kern="1200" dirty="0">
                <a:solidFill>
                  <a:schemeClr val="tx1"/>
                </a:solidFill>
                <a:effectLst/>
                <a:latin typeface="+mn-lt"/>
                <a:ea typeface="+mn-ea"/>
                <a:cs typeface="+mn-cs"/>
              </a:rPr>
              <a:t>的，所以当对这个虚拟后的联合文件系统进行写操作的时候，系统是真正写到了一个新的文件中。看起来这个虚拟后的联合文件系统是可以对任何文件进行操作的，但是其实它并没有改变原来的文件。这是因为 </a:t>
            </a:r>
            <a:r>
              <a:rPr lang="en-US" altLang="zh-CN" sz="1200" kern="1200" dirty="0">
                <a:solidFill>
                  <a:schemeClr val="tx1"/>
                </a:solidFill>
                <a:effectLst/>
                <a:latin typeface="+mn-lt"/>
                <a:ea typeface="+mn-ea"/>
                <a:cs typeface="+mn-cs"/>
              </a:rPr>
              <a:t>Union File System </a:t>
            </a:r>
            <a:r>
              <a:rPr lang="zh-CN" altLang="en-US" sz="1200" kern="1200" dirty="0">
                <a:solidFill>
                  <a:schemeClr val="tx1"/>
                </a:solidFill>
                <a:effectLst/>
                <a:latin typeface="+mn-lt"/>
                <a:ea typeface="+mn-ea"/>
                <a:cs typeface="+mn-cs"/>
              </a:rPr>
              <a:t>用到了一个重要的资源管理技术：写时复制。</a:t>
            </a:r>
            <a:endParaRPr lang="zh-CN" altLang="en-US" dirty="0"/>
          </a:p>
          <a:p>
            <a:r>
              <a:rPr lang="zh-CN" altLang="en-US" sz="1200" kern="1200" dirty="0">
                <a:solidFill>
                  <a:schemeClr val="tx1"/>
                </a:solidFill>
                <a:effectLst/>
                <a:latin typeface="+mn-lt"/>
                <a:ea typeface="+mn-ea"/>
                <a:cs typeface="+mn-cs"/>
              </a:rPr>
              <a:t>写时复制</a:t>
            </a:r>
            <a:r>
              <a:rPr lang="en-US" altLang="zh-CN" sz="1200" kern="1200" dirty="0">
                <a:solidFill>
                  <a:schemeClr val="tx1"/>
                </a:solidFill>
                <a:effectLst/>
                <a:latin typeface="+mn-lt"/>
                <a:ea typeface="+mn-ea"/>
                <a:cs typeface="+mn-cs"/>
              </a:rPr>
              <a:t>(copy-on-write</a:t>
            </a:r>
            <a:r>
              <a:rPr lang="zh-CN" altLang="en-US" sz="1200" kern="1200" dirty="0">
                <a:solidFill>
                  <a:schemeClr val="tx1"/>
                </a:solidFill>
                <a:effectLst/>
                <a:latin typeface="+mn-lt"/>
                <a:ea typeface="+mn-ea"/>
                <a:cs typeface="+mn-cs"/>
              </a:rPr>
              <a:t>，常被简写为 </a:t>
            </a:r>
            <a:r>
              <a:rPr lang="en-US" altLang="zh-CN" sz="1200" kern="1200" dirty="0" err="1">
                <a:solidFill>
                  <a:schemeClr val="tx1"/>
                </a:solidFill>
                <a:effectLst/>
                <a:latin typeface="+mn-lt"/>
                <a:ea typeface="+mn-ea"/>
                <a:cs typeface="+mn-cs"/>
              </a:rPr>
              <a:t>CoW</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也叫隐式共享，是一种提高资源使用效率的资源管理技术。它的思想是：如果一个资源是重复的，在没有对资源做出修改前，并不需要立即复制出一个新的资源实例，这个资源被不同的所有者共享使用。当任何一个所有者要对该资源做出修改时，复制出一个新的资源实例给该所有者进行修改，修改后的资源成为其所有者的私有资源。通过这种资源共享的方式，可以显著地减少复制相同资源带来的消耗，但是这样做也会在进行资源的修改时增加一部分开销。</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184385E-BD9C-443B-83B0-83D819C99A4F}"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dirty="0"/>
              <a:t>Docker</a:t>
            </a:r>
            <a:r>
              <a:rPr lang="zh-CN" altLang="en-US" dirty="0"/>
              <a:t>和</a:t>
            </a:r>
            <a:r>
              <a:rPr lang="en-US" altLang="zh-CN" dirty="0"/>
              <a:t>VM</a:t>
            </a:r>
            <a:r>
              <a:rPr lang="zh-CN" altLang="en-US" dirty="0"/>
              <a:t>在架构上的差异主要体现在两者的虚拟化层级不同：</a:t>
            </a:r>
            <a:endParaRPr lang="en-US" altLang="zh-CN" dirty="0"/>
          </a:p>
          <a:p>
            <a:pPr marL="171450" indent="-171450">
              <a:buFontTx/>
              <a:buChar char="-"/>
            </a:pPr>
            <a:r>
              <a:rPr lang="en-US" altLang="zh-CN" dirty="0"/>
              <a:t>VM</a:t>
            </a:r>
            <a:r>
              <a:rPr lang="zh-CN" altLang="en-US" dirty="0"/>
              <a:t>着重体现 在硬件层面 的虚拟化，实现对硬件资源的抽象，然后在这些虚拟资源之上安装合适的操作系统，对性能的损耗比较大，而且还会占用大量的内存资源</a:t>
            </a:r>
            <a:endParaRPr lang="en-US" altLang="zh-CN" dirty="0"/>
          </a:p>
          <a:p>
            <a:pPr marL="0" indent="0">
              <a:buFontTx/>
              <a:buNone/>
            </a:pPr>
            <a:endParaRPr lang="en-US" altLang="zh-CN" dirty="0"/>
          </a:p>
          <a:p>
            <a:pPr marL="171450" indent="-171450">
              <a:buFontTx/>
              <a:buChar char="-"/>
            </a:pPr>
            <a:r>
              <a:rPr lang="en-US" altLang="zh-CN" dirty="0"/>
              <a:t>Docker</a:t>
            </a:r>
            <a:r>
              <a:rPr lang="zh-CN" altLang="en-US" dirty="0"/>
              <a:t>属于 </a:t>
            </a:r>
            <a:r>
              <a:rPr lang="en-US" altLang="zh-CN" dirty="0"/>
              <a:t>OS</a:t>
            </a:r>
            <a:r>
              <a:rPr lang="zh-CN" altLang="en-US" dirty="0"/>
              <a:t>级别的虚拟化，采用共享</a:t>
            </a:r>
            <a:r>
              <a:rPr lang="en-US" altLang="zh-CN" dirty="0"/>
              <a:t>Host OS</a:t>
            </a:r>
            <a:r>
              <a:rPr lang="zh-CN" altLang="en-US" dirty="0"/>
              <a:t>的作法，不需要在每一个</a:t>
            </a:r>
            <a:r>
              <a:rPr lang="en-US" altLang="zh-CN" dirty="0"/>
              <a:t>Container</a:t>
            </a:r>
            <a:r>
              <a:rPr lang="zh-CN" altLang="en-US" dirty="0"/>
              <a:t>内执行</a:t>
            </a:r>
            <a:r>
              <a:rPr lang="en-US" altLang="zh-CN" dirty="0"/>
              <a:t>Guest OS</a:t>
            </a:r>
            <a:r>
              <a:rPr lang="zh-CN" altLang="en-US" dirty="0"/>
              <a:t>，性能损耗和内存占用都不大。</a:t>
            </a:r>
            <a:endParaRPr lang="en-US" altLang="zh-CN" dirty="0"/>
          </a:p>
          <a:p>
            <a:pPr marL="0" indent="0">
              <a:buFontTx/>
              <a:buNone/>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因此在性能和部署方面，</a:t>
            </a:r>
            <a:r>
              <a:rPr lang="en-US" altLang="zh-CN" dirty="0"/>
              <a:t>Docker</a:t>
            </a:r>
            <a:r>
              <a:rPr lang="zh-CN" altLang="en-US" dirty="0"/>
              <a:t>能实现更快的部署，大大减少性能开销，更容易迁移，启动速度更快。</a:t>
            </a:r>
            <a:endParaRPr lang="en-US" altLang="zh-CN" dirty="0"/>
          </a:p>
          <a:p>
            <a:pPr marL="0" indent="0">
              <a:buFontTx/>
              <a:buNone/>
            </a:pPr>
            <a:endParaRPr lang="en-US" altLang="zh-CN" dirty="0"/>
          </a:p>
          <a:p>
            <a:pPr marL="171450" indent="-171450">
              <a:buFontTx/>
              <a:buChar char="-"/>
            </a:pPr>
            <a:endParaRPr lang="en-US" altLang="zh-CN" dirty="0"/>
          </a:p>
          <a:p>
            <a:pPr marL="0" indent="0">
              <a:buFontTx/>
              <a:buNone/>
            </a:pPr>
            <a:r>
              <a:rPr lang="en-US" altLang="zh-CN" dirty="0"/>
              <a:t>----------------------------------------------------------------------------------------------------------------------</a:t>
            </a:r>
          </a:p>
          <a:p>
            <a:pPr marL="0" indent="0">
              <a:buFontTx/>
              <a:buNone/>
            </a:pPr>
            <a:r>
              <a:rPr lang="en-US" altLang="zh-CN" dirty="0"/>
              <a:t>hypervisor </a:t>
            </a:r>
            <a:r>
              <a:rPr lang="zh-CN" altLang="en-US" dirty="0"/>
              <a:t>：</a:t>
            </a:r>
            <a:endParaRPr lang="en-US" altLang="zh-CN" dirty="0"/>
          </a:p>
          <a:p>
            <a:pPr marL="0" indent="0">
              <a:buFontTx/>
              <a:buNone/>
            </a:pPr>
            <a:r>
              <a:rPr lang="en-US" altLang="zh-CN" dirty="0"/>
              <a:t>        </a:t>
            </a:r>
            <a:r>
              <a:rPr lang="zh-CN" altLang="en-US" dirty="0"/>
              <a:t>虚拟机的监视器，</a:t>
            </a:r>
            <a:r>
              <a:rPr lang="en-US" altLang="zh-CN" dirty="0"/>
              <a:t>Hypervisor </a:t>
            </a:r>
            <a:r>
              <a:rPr lang="zh-CN" altLang="en-US" dirty="0"/>
              <a:t>是一种运行在物理服务器和操作系统之间的中间软件层可允许多个操作系统和应用共享一套基础物理硬件；</a:t>
            </a:r>
            <a:endParaRPr lang="en-US" altLang="zh-CN" dirty="0"/>
          </a:p>
          <a:p>
            <a:pPr marL="0" indent="0">
              <a:buFontTx/>
              <a:buNone/>
            </a:pPr>
            <a:r>
              <a:rPr lang="en-US" altLang="zh-CN" dirty="0"/>
              <a:t>        Hypervisor</a:t>
            </a:r>
            <a:r>
              <a:rPr lang="zh-CN" altLang="en-US" dirty="0"/>
              <a:t>是所有虚拟化技术的核心</a:t>
            </a:r>
            <a:r>
              <a:rPr lang="en-US" altLang="zh-CN" dirty="0"/>
              <a:t>,</a:t>
            </a:r>
            <a:r>
              <a:rPr lang="zh-CN" altLang="en-US" dirty="0"/>
              <a:t>当服务器启动并执行</a:t>
            </a:r>
            <a:r>
              <a:rPr lang="en-US" altLang="zh-CN" dirty="0"/>
              <a:t>Hypervisor</a:t>
            </a:r>
            <a:r>
              <a:rPr lang="zh-CN" altLang="en-US" dirty="0"/>
              <a:t>时</a:t>
            </a:r>
            <a:r>
              <a:rPr lang="en-US" altLang="zh-CN" dirty="0"/>
              <a:t>,</a:t>
            </a:r>
            <a:r>
              <a:rPr lang="zh-CN" altLang="en-US" dirty="0"/>
              <a:t>它会给每一台虚拟机分配适量的内存、</a:t>
            </a:r>
            <a:r>
              <a:rPr lang="en-US" altLang="zh-CN" dirty="0"/>
              <a:t>CPU</a:t>
            </a:r>
            <a:r>
              <a:rPr lang="zh-CN" altLang="en-US" dirty="0"/>
              <a:t>、网络和磁盘</a:t>
            </a:r>
            <a:r>
              <a:rPr lang="en-US" altLang="zh-CN" dirty="0"/>
              <a:t>,</a:t>
            </a:r>
            <a:r>
              <a:rPr lang="zh-CN" altLang="en-US" dirty="0"/>
              <a:t>并加载所有虚拟机的客户操作系统</a:t>
            </a:r>
            <a:r>
              <a:rPr lang="en-US" altLang="zh-CN" dirty="0"/>
              <a:t>;</a:t>
            </a:r>
          </a:p>
          <a:p>
            <a:pPr marL="0" indent="0">
              <a:buFontTx/>
              <a:buNone/>
            </a:pPr>
            <a:endParaRPr lang="en-US" altLang="zh-CN" dirty="0"/>
          </a:p>
          <a:p>
            <a:pPr marL="0" indent="0">
              <a:buFontTx/>
              <a:buNone/>
            </a:pPr>
            <a:endParaRPr lang="en-US" altLang="zh-CN" dirty="0"/>
          </a:p>
          <a:p>
            <a:pPr marL="0" indent="0">
              <a:buFontTx/>
              <a:buNone/>
            </a:pPr>
            <a:r>
              <a:rPr lang="en-US" altLang="zh-CN" dirty="0"/>
              <a:t>Bins/Libs</a:t>
            </a:r>
            <a:r>
              <a:rPr lang="zh-CN" altLang="en-US" dirty="0"/>
              <a:t>： </a:t>
            </a:r>
            <a:endParaRPr lang="en-US" altLang="zh-CN" dirty="0"/>
          </a:p>
          <a:p>
            <a:pPr marL="0" indent="0">
              <a:buFontTx/>
              <a:buNone/>
            </a:pPr>
            <a:r>
              <a:rPr lang="zh-CN" altLang="en-US" dirty="0"/>
              <a:t>        服务器</a:t>
            </a:r>
            <a:r>
              <a:rPr lang="en-US" altLang="zh-CN" dirty="0"/>
              <a:t>---</a:t>
            </a:r>
            <a:r>
              <a:rPr lang="zh-CN" altLang="en-US" dirty="0"/>
              <a:t>主机系统中通过</a:t>
            </a:r>
            <a:r>
              <a:rPr lang="en-US" altLang="zh-CN" dirty="0" err="1"/>
              <a:t>Cgroup</a:t>
            </a:r>
            <a:r>
              <a:rPr lang="zh-CN" altLang="en-US" dirty="0"/>
              <a:t>和</a:t>
            </a:r>
            <a:r>
              <a:rPr lang="en-US" altLang="zh-CN" dirty="0"/>
              <a:t>Namespace-----------</a:t>
            </a:r>
            <a:r>
              <a:rPr lang="zh-CN" altLang="en-US" dirty="0"/>
              <a:t>划分成多个</a:t>
            </a:r>
            <a:r>
              <a:rPr lang="en-US" altLang="zh-CN" dirty="0"/>
              <a:t>bins/libs---------------</a:t>
            </a:r>
            <a:r>
              <a:rPr lang="zh-CN" altLang="en-US" dirty="0"/>
              <a:t>每个</a:t>
            </a:r>
            <a:r>
              <a:rPr lang="en-US" altLang="zh-CN" dirty="0"/>
              <a:t>app</a:t>
            </a:r>
            <a:r>
              <a:rPr lang="zh-CN" altLang="en-US" dirty="0"/>
              <a:t>运行在独立的</a:t>
            </a:r>
            <a:r>
              <a:rPr lang="en-US" altLang="zh-CN" dirty="0"/>
              <a:t>bins/libs</a:t>
            </a:r>
            <a:r>
              <a:rPr lang="zh-CN" altLang="en-US" dirty="0"/>
              <a:t>中</a:t>
            </a:r>
            <a:r>
              <a:rPr lang="en-US" altLang="zh-CN" dirty="0"/>
              <a:t>-------------</a:t>
            </a:r>
            <a:r>
              <a:rPr lang="zh-CN" altLang="en-US" dirty="0"/>
              <a:t>每个</a:t>
            </a:r>
            <a:r>
              <a:rPr lang="en-US" altLang="zh-CN" dirty="0"/>
              <a:t>bins/libs</a:t>
            </a:r>
            <a:r>
              <a:rPr lang="zh-CN" altLang="en-US" dirty="0"/>
              <a:t>相当于从服务器中划分出的独立的资源，可以理解成为轻量的虚拟化技术</a:t>
            </a:r>
            <a:endParaRPr lang="en-US" altLang="zh-CN" dirty="0"/>
          </a:p>
          <a:p>
            <a:pPr marL="171450" indent="-171450">
              <a:buFontTx/>
              <a:buChar char="-"/>
            </a:pPr>
            <a:endParaRPr lang="en-US" altLang="zh-CN" dirty="0"/>
          </a:p>
          <a:p>
            <a:pPr marL="171450" indent="-171450">
              <a:buFontTx/>
              <a:buChar char="-"/>
            </a:pPr>
            <a:endParaRPr lang="en-US" altLang="zh-CN" dirty="0"/>
          </a:p>
          <a:p>
            <a:pPr marL="171450" indent="-171450">
              <a:buFontTx/>
              <a:buChar char="-"/>
            </a:pPr>
            <a:endParaRPr lang="en-US" altLang="zh-CN" dirty="0"/>
          </a:p>
          <a:p>
            <a:pPr marL="0" indent="0">
              <a:buFontTx/>
              <a:buNone/>
            </a:pPr>
            <a:r>
              <a:rPr lang="en-US" altLang="zh-CN" dirty="0"/>
              <a:t>REFERS: </a:t>
            </a:r>
          </a:p>
          <a:p>
            <a:pPr marL="171450" indent="-171450">
              <a:buFontTx/>
              <a:buChar char="-"/>
            </a:pPr>
            <a:r>
              <a:rPr lang="en-US" altLang="zh-CN" dirty="0"/>
              <a:t>https://blog.51cto.com/liuleis/2067566</a:t>
            </a:r>
          </a:p>
          <a:p>
            <a:pPr marL="0" indent="0">
              <a:buFontTx/>
              <a:buNone/>
            </a:pPr>
            <a:endParaRPr lang="en-US" altLang="zh-CN" dirty="0"/>
          </a:p>
          <a:p>
            <a:pPr marL="171450" indent="-171450">
              <a:buFontTx/>
              <a:buChar char="-"/>
            </a:pPr>
            <a:r>
              <a:rPr lang="en-US" altLang="zh-CN" dirty="0"/>
              <a:t>https://blog.csdn.net/gui951753/article/details/81148067?utm_medium=distribute.pc_relevant.none-task-blog-BlogCommendFromMachineLearnPai2-8.nonecase&amp;depth_1-utm_source=distribute.pc_relevant.none-task-blog-BlogCommendFromMachineLearnPai2-8.nonecase</a:t>
            </a:r>
            <a:endParaRPr lang="zh-CN" altLang="en-US" dirty="0"/>
          </a:p>
        </p:txBody>
      </p:sp>
      <p:sp>
        <p:nvSpPr>
          <p:cNvPr id="4" name="灯片编号占位符 3"/>
          <p:cNvSpPr>
            <a:spLocks noGrp="1"/>
          </p:cNvSpPr>
          <p:nvPr>
            <p:ph type="sldNum" sz="quarter" idx="10"/>
          </p:nvPr>
        </p:nvSpPr>
        <p:spPr/>
        <p:txBody>
          <a:bodyPr/>
          <a:lstStyle/>
          <a:p>
            <a:fld id="{B184385E-BD9C-443B-83B0-83D819C99A4F}"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4385E-BD9C-443B-83B0-83D819C99A4F}" type="slidenum">
              <a:rPr lang="zh-CN" altLang="en-US" smtClean="0"/>
              <a:t>8</a:t>
            </a:fld>
            <a:endParaRPr lang="zh-CN" altLang="en-US"/>
          </a:p>
        </p:txBody>
      </p:sp>
    </p:spTree>
    <p:extLst>
      <p:ext uri="{BB962C8B-B14F-4D97-AF65-F5344CB8AC3E}">
        <p14:creationId xmlns:p14="http://schemas.microsoft.com/office/powerpoint/2010/main" val="1609916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添加注释</a:t>
            </a:r>
          </a:p>
        </p:txBody>
      </p:sp>
      <p:sp>
        <p:nvSpPr>
          <p:cNvPr id="4" name="灯片编号占位符 3"/>
          <p:cNvSpPr>
            <a:spLocks noGrp="1"/>
          </p:cNvSpPr>
          <p:nvPr>
            <p:ph type="sldNum" sz="quarter" idx="10"/>
          </p:nvPr>
        </p:nvSpPr>
        <p:spPr/>
        <p:txBody>
          <a:bodyPr/>
          <a:lstStyle/>
          <a:p>
            <a:fld id="{B184385E-BD9C-443B-83B0-83D819C99A4F}"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仓库：仓库是集中存放镜像的地方</a:t>
            </a:r>
            <a:endParaRPr lang="en-US" altLang="zh-CN" dirty="0"/>
          </a:p>
          <a:p>
            <a:endParaRPr lang="en-US" altLang="zh-CN" dirty="0"/>
          </a:p>
          <a:p>
            <a:r>
              <a:rPr lang="zh-CN" altLang="en-US" dirty="0"/>
              <a:t>镜像（</a:t>
            </a:r>
            <a:r>
              <a:rPr lang="en-US" altLang="zh-CN" dirty="0"/>
              <a:t>Image</a:t>
            </a:r>
            <a:r>
              <a:rPr lang="zh-CN" altLang="en-US" dirty="0"/>
              <a:t>）和容器（</a:t>
            </a:r>
            <a:r>
              <a:rPr lang="en-US" altLang="zh-CN" dirty="0"/>
              <a:t>Container</a:t>
            </a:r>
            <a:r>
              <a:rPr lang="zh-CN" altLang="en-US" dirty="0"/>
              <a:t>）就像是面向对象程序设计中的 类 和 实例 一样，镜像是静态的定义，容器是镜像运行时的实体</a:t>
            </a:r>
            <a:r>
              <a:rPr lang="en-US" altLang="zh-CN" dirty="0"/>
              <a:t>,  </a:t>
            </a:r>
            <a:r>
              <a:rPr lang="zh-CN" altLang="en-US" dirty="0">
                <a:effectLst/>
              </a:rPr>
              <a:t>每一个容器运行时，是以镜像为基础层，在其上创建一个当前容器的存储层</a:t>
            </a:r>
            <a:r>
              <a:rPr lang="zh-CN" altLang="en-US" dirty="0"/>
              <a:t>。</a:t>
            </a:r>
            <a:endParaRPr lang="en-US" altLang="zh-CN" dirty="0"/>
          </a:p>
          <a:p>
            <a:r>
              <a:rPr lang="zh-CN" altLang="en-US" dirty="0"/>
              <a:t>容器的实质是进程，可以被创建、启动、停止、删除、暂停等。</a:t>
            </a:r>
            <a:endParaRPr lang="en-US" altLang="zh-CN" dirty="0"/>
          </a:p>
          <a:p>
            <a:endParaRPr lang="en-US" altLang="zh-CN" dirty="0"/>
          </a:p>
          <a:p>
            <a:r>
              <a:rPr lang="zh-CN" altLang="en-US" dirty="0"/>
              <a:t>仓库有</a:t>
            </a:r>
            <a:endParaRPr lang="en-US" altLang="zh-CN" dirty="0"/>
          </a:p>
          <a:p>
            <a:endParaRPr lang="en-US" altLang="zh-CN" dirty="0"/>
          </a:p>
          <a:p>
            <a:endParaRPr lang="en-US" altLang="zh-CN" dirty="0"/>
          </a:p>
          <a:p>
            <a:r>
              <a:rPr lang="en-US" altLang="zh-CN" dirty="0"/>
              <a:t>REFER:</a:t>
            </a:r>
          </a:p>
          <a:p>
            <a:r>
              <a:rPr lang="zh-CN" altLang="en-US" dirty="0"/>
              <a:t>容器的实质是进程，但与直接在宿主执行的进程不同，容器进程运行于属于自己的独立的 </a:t>
            </a:r>
            <a:r>
              <a:rPr lang="zh-CN" altLang="en-US" sz="1200" kern="1200" dirty="0">
                <a:solidFill>
                  <a:schemeClr val="tx1"/>
                </a:solidFill>
                <a:effectLst/>
                <a:latin typeface="+mn-lt"/>
                <a:ea typeface="+mn-ea"/>
                <a:cs typeface="+mn-cs"/>
                <a:hlinkClick r:id="rId3"/>
              </a:rPr>
              <a:t>命名空间</a:t>
            </a:r>
            <a:r>
              <a:rPr lang="zh-CN" altLang="en-US" dirty="0"/>
              <a:t>。因此容器可以拥有自己的 </a:t>
            </a:r>
            <a:r>
              <a:rPr lang="en-US" altLang="zh-CN" dirty="0"/>
              <a:t>root </a:t>
            </a:r>
            <a:r>
              <a:rPr lang="zh-CN" altLang="en-US" dirty="0"/>
              <a:t>文件系统、自己的网络配置、自己的进程空间，甚至自己的用户 </a:t>
            </a:r>
            <a:r>
              <a:rPr lang="en-US" altLang="zh-CN" dirty="0"/>
              <a:t>ID </a:t>
            </a:r>
            <a:r>
              <a:rPr lang="zh-CN" altLang="en-US" dirty="0"/>
              <a:t>空间。容器内的进程是运行在一个隔离的环境里，使用起来，就好像是在一个独立于宿主的系统下操作一样。这种特性使得容器封装的应用比直接在宿主运行更加安全。也因为这种隔离的特性，很多人初学 </a:t>
            </a:r>
            <a:r>
              <a:rPr lang="en-US" altLang="zh-CN" dirty="0"/>
              <a:t>Docker </a:t>
            </a:r>
            <a:r>
              <a:rPr lang="zh-CN" altLang="en-US" dirty="0"/>
              <a:t>时常常会混淆容器和虚拟机。</a:t>
            </a:r>
          </a:p>
        </p:txBody>
      </p:sp>
      <p:sp>
        <p:nvSpPr>
          <p:cNvPr id="4" name="灯片编号占位符 3"/>
          <p:cNvSpPr>
            <a:spLocks noGrp="1"/>
          </p:cNvSpPr>
          <p:nvPr>
            <p:ph type="sldNum" sz="quarter" idx="5"/>
          </p:nvPr>
        </p:nvSpPr>
        <p:spPr/>
        <p:txBody>
          <a:bodyPr/>
          <a:lstStyle/>
          <a:p>
            <a:fld id="{B184385E-BD9C-443B-83B0-83D819C99A4F}" type="slidenum">
              <a:rPr lang="zh-CN" altLang="en-US" smtClean="0"/>
              <a:t>11</a:t>
            </a:fld>
            <a:endParaRPr lang="zh-CN" altLang="en-US"/>
          </a:p>
        </p:txBody>
      </p:sp>
    </p:spTree>
    <p:extLst>
      <p:ext uri="{BB962C8B-B14F-4D97-AF65-F5344CB8AC3E}">
        <p14:creationId xmlns:p14="http://schemas.microsoft.com/office/powerpoint/2010/main" val="15697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Docker</a:t>
            </a:r>
            <a:r>
              <a:rPr lang="zh-CN" altLang="en-US" dirty="0"/>
              <a:t>仓库除了公共服务仓之外，用户可以自己在本地搭建私有仓。</a:t>
            </a:r>
            <a:endParaRPr lang="en-US" altLang="zh-CN" dirty="0"/>
          </a:p>
          <a:p>
            <a:r>
              <a:rPr lang="zh-CN" altLang="en-US" dirty="0"/>
              <a:t>关于仓库的</a:t>
            </a:r>
            <a:r>
              <a:rPr lang="en-US" altLang="zh-CN" dirty="0"/>
              <a:t>docker</a:t>
            </a:r>
            <a:r>
              <a:rPr lang="zh-CN" altLang="en-US" dirty="0"/>
              <a:t>命令不多，包括基本的搜索，拉取和推送等命令。</a:t>
            </a:r>
            <a:endParaRPr lang="en-US" altLang="zh-CN" dirty="0"/>
          </a:p>
          <a:p>
            <a:endParaRPr lang="en-US" altLang="zh-CN" dirty="0"/>
          </a:p>
          <a:p>
            <a:r>
              <a:rPr lang="en-US" altLang="zh-CN" dirty="0"/>
              <a:t>Docker</a:t>
            </a:r>
            <a:r>
              <a:rPr lang="zh-CN" altLang="en-US" dirty="0"/>
              <a:t>仓库中存储着很多基础仓可以供用户直接拉取使用</a:t>
            </a:r>
          </a:p>
        </p:txBody>
      </p:sp>
      <p:sp>
        <p:nvSpPr>
          <p:cNvPr id="4" name="灯片编号占位符 3"/>
          <p:cNvSpPr>
            <a:spLocks noGrp="1"/>
          </p:cNvSpPr>
          <p:nvPr>
            <p:ph type="sldNum" sz="quarter" idx="10"/>
          </p:nvPr>
        </p:nvSpPr>
        <p:spPr/>
        <p:txBody>
          <a:bodyPr/>
          <a:lstStyle/>
          <a:p>
            <a:fld id="{B184385E-BD9C-443B-83B0-83D819C99A4F}"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F1933B2-4600-4FF9-B3F1-2B5C39CCB751}" type="datetimeFigureOut">
              <a:rPr lang="zh-CN" altLang="en-US" smtClean="0"/>
              <a:t>2020/6/7</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A5341A-02F7-4B57-9959-41E0CEA8804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1933B2-4600-4FF9-B3F1-2B5C39CCB751}"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A5341A-02F7-4B57-9959-41E0CEA8804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1933B2-4600-4FF9-B3F1-2B5C39CCB751}"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A5341A-02F7-4B57-9959-41E0CEA8804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1933B2-4600-4FF9-B3F1-2B5C39CCB751}"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A5341A-02F7-4B57-9959-41E0CEA8804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F1933B2-4600-4FF9-B3F1-2B5C39CCB751}"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A5341A-02F7-4B57-9959-41E0CEA8804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F1933B2-4600-4FF9-B3F1-2B5C39CCB751}"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A5341A-02F7-4B57-9959-41E0CEA8804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F1933B2-4600-4FF9-B3F1-2B5C39CCB751}" type="datetimeFigureOut">
              <a:rPr lang="zh-CN" altLang="en-US" smtClean="0"/>
              <a:t>2020/6/7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A5341A-02F7-4B57-9959-41E0CEA8804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F1933B2-4600-4FF9-B3F1-2B5C39CCB751}" type="datetimeFigureOut">
              <a:rPr lang="zh-CN" altLang="en-US" smtClean="0"/>
              <a:t>2020/6/7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A5341A-02F7-4B57-9959-41E0CEA8804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1933B2-4600-4FF9-B3F1-2B5C39CCB751}" type="datetimeFigureOut">
              <a:rPr lang="zh-CN" altLang="en-US" smtClean="0"/>
              <a:t>2020/6/7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A5341A-02F7-4B57-9959-41E0CEA8804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1933B2-4600-4FF9-B3F1-2B5C39CCB751}"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A5341A-02F7-4B57-9959-41E0CEA8804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1933B2-4600-4FF9-B3F1-2B5C39CCB751}"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A5341A-02F7-4B57-9959-41E0CEA8804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3000" r="-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933B2-4600-4FF9-B3F1-2B5C39CCB751}" type="datetimeFigureOut">
              <a:rPr lang="zh-CN" altLang="en-US" smtClean="0"/>
              <a:t>2020/6/7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5341A-02F7-4B57-9959-41E0CEA8804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701929"/>
            <a:ext cx="7772400" cy="1470025"/>
          </a:xfrm>
        </p:spPr>
        <p:txBody>
          <a:bodyPr>
            <a:normAutofit/>
          </a:bodyPr>
          <a:lstStyle/>
          <a:p>
            <a:r>
              <a:rPr lang="en-US" altLang="zh-CN" sz="4800" b="1" dirty="0" err="1">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Docker</a:t>
            </a:r>
            <a:r>
              <a:rPr lang="en-US" altLang="zh-CN" sz="48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48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容器技术浅谈</a:t>
            </a:r>
          </a:p>
        </p:txBody>
      </p:sp>
      <p:sp>
        <p:nvSpPr>
          <p:cNvPr id="3" name="副标题 2"/>
          <p:cNvSpPr>
            <a:spLocks noGrp="1"/>
          </p:cNvSpPr>
          <p:nvPr>
            <p:ph type="subTitle" idx="1"/>
          </p:nvPr>
        </p:nvSpPr>
        <p:spPr>
          <a:xfrm>
            <a:off x="3143885" y="5284470"/>
            <a:ext cx="4757420" cy="1191895"/>
          </a:xfrm>
        </p:spPr>
        <p:txBody>
          <a:bodyPr>
            <a:noAutofit/>
          </a:bodyPr>
          <a:lstStyle/>
          <a:p>
            <a:pPr algn="r"/>
            <a:r>
              <a:rPr lang="zh-CN" altLang="en-US" sz="2400" b="1" dirty="0">
                <a:solidFill>
                  <a:srgbClr val="384C54"/>
                </a:solidFill>
                <a:latin typeface="仿宋" panose="02010609060101010101" pitchFamily="49" charset="-122"/>
                <a:ea typeface="仿宋" panose="02010609060101010101" pitchFamily="49" charset="-122"/>
              </a:rPr>
              <a:t>吕君</a:t>
            </a:r>
          </a:p>
          <a:p>
            <a:pPr algn="r"/>
            <a:r>
              <a:rPr lang="en-US" altLang="zh-CN" sz="2400" b="1" dirty="0">
                <a:solidFill>
                  <a:srgbClr val="384C54"/>
                </a:solidFill>
                <a:latin typeface="仿宋" panose="02010609060101010101" pitchFamily="49" charset="-122"/>
                <a:ea typeface="仿宋" panose="02010609060101010101" pitchFamily="49" charset="-122"/>
              </a:rPr>
              <a:t>20200606</a:t>
            </a:r>
          </a:p>
          <a:p>
            <a:pPr algn="r"/>
            <a:endParaRPr lang="en-US" altLang="zh-CN" sz="2400" dirty="0">
              <a:solidFill>
                <a:srgbClr val="384C54"/>
              </a:solidFill>
              <a:latin typeface="方正姚体" panose="02010601030101010101" pitchFamily="2" charset="-122"/>
              <a:ea typeface="方正姚体" panose="02010601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96302" y="214053"/>
            <a:ext cx="6375962" cy="643179"/>
          </a:xfrm>
          <a:prstGeom prst="rect">
            <a:avLst/>
          </a:prstGeom>
          <a:noFill/>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2800" b="0" i="0" u="none" strike="noStrike" kern="1200" cap="none" spc="0" normalizeH="0" baseline="0" noProof="0" dirty="0" err="1">
                <a:ln>
                  <a:noFill/>
                </a:ln>
                <a:solidFill>
                  <a:schemeClr val="tx1"/>
                </a:solidFill>
                <a:effectLst/>
                <a:uLnTx/>
                <a:uFillTx/>
                <a:latin typeface="Arial Unicode MS" pitchFamily="34" charset="-122"/>
                <a:ea typeface="Arial Unicode MS" pitchFamily="34" charset="-122"/>
                <a:cs typeface="Arial Unicode MS" pitchFamily="34" charset="-122"/>
              </a:rPr>
              <a:t>Docker</a:t>
            </a:r>
            <a:r>
              <a:rPr kumimoji="0" lang="zh-CN" alt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三大核心</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cxnSp>
        <p:nvCxnSpPr>
          <p:cNvPr id="17" name="Straight Connector 19"/>
          <p:cNvCxnSpPr/>
          <p:nvPr/>
        </p:nvCxnSpPr>
        <p:spPr>
          <a:xfrm>
            <a:off x="-109091" y="5770073"/>
            <a:ext cx="3843580" cy="0"/>
          </a:xfrm>
          <a:prstGeom prst="line">
            <a:avLst/>
          </a:prstGeom>
          <a:ln>
            <a:solidFill>
              <a:schemeClr val="bg1">
                <a:alpha val="75000"/>
              </a:schemeClr>
            </a:solidFill>
          </a:ln>
          <a:effectLst/>
        </p:spPr>
        <p:style>
          <a:lnRef idx="2">
            <a:schemeClr val="accent1"/>
          </a:lnRef>
          <a:fillRef idx="0">
            <a:schemeClr val="accent1"/>
          </a:fillRef>
          <a:effectRef idx="1">
            <a:schemeClr val="accent1"/>
          </a:effectRef>
          <a:fontRef idx="minor">
            <a:schemeClr val="tx1"/>
          </a:fontRef>
        </p:style>
      </p:cxnSp>
      <p:sp>
        <p:nvSpPr>
          <p:cNvPr id="16" name="椭圆 15"/>
          <p:cNvSpPr/>
          <p:nvPr/>
        </p:nvSpPr>
        <p:spPr>
          <a:xfrm>
            <a:off x="1211878" y="3003225"/>
            <a:ext cx="2428892" cy="242889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068" y="2074531"/>
            <a:ext cx="1500198" cy="150019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0" dirty="0">
                <a:solidFill>
                  <a:srgbClr val="384C54"/>
                </a:solidFill>
              </a:rPr>
              <a:t>容器</a:t>
            </a:r>
            <a:endParaRPr lang="en-US" altLang="zh-CN" sz="1700" dirty="0">
              <a:solidFill>
                <a:srgbClr val="384C54"/>
              </a:solidFill>
            </a:endParaRPr>
          </a:p>
          <a:p>
            <a:pPr algn="ctr"/>
            <a:r>
              <a:rPr lang="en-US" altLang="zh-CN" sz="1700" dirty="0">
                <a:solidFill>
                  <a:srgbClr val="384C54"/>
                </a:solidFill>
              </a:rPr>
              <a:t>Container</a:t>
            </a:r>
            <a:endParaRPr lang="zh-CN" altLang="en-US" sz="1700" dirty="0">
              <a:solidFill>
                <a:srgbClr val="384C54"/>
              </a:solidFill>
            </a:endParaRPr>
          </a:p>
        </p:txBody>
      </p:sp>
      <p:sp>
        <p:nvSpPr>
          <p:cNvPr id="19" name="椭圆 18"/>
          <p:cNvSpPr/>
          <p:nvPr/>
        </p:nvSpPr>
        <p:spPr>
          <a:xfrm>
            <a:off x="354622" y="4003357"/>
            <a:ext cx="1500198" cy="150019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2">
                    <a:lumMod val="75000"/>
                  </a:schemeClr>
                </a:solidFill>
              </a:rPr>
              <a:t>镜像</a:t>
            </a:r>
            <a:endParaRPr lang="en-US" altLang="zh-CN" dirty="0">
              <a:solidFill>
                <a:schemeClr val="accent2">
                  <a:lumMod val="75000"/>
                </a:schemeClr>
              </a:solidFill>
            </a:endParaRPr>
          </a:p>
          <a:p>
            <a:pPr algn="ctr"/>
            <a:r>
              <a:rPr lang="en-US" altLang="zh-CN" dirty="0">
                <a:solidFill>
                  <a:schemeClr val="accent2">
                    <a:lumMod val="75000"/>
                  </a:schemeClr>
                </a:solidFill>
              </a:rPr>
              <a:t>images</a:t>
            </a:r>
            <a:endParaRPr lang="zh-CN" altLang="en-US" dirty="0">
              <a:solidFill>
                <a:schemeClr val="accent2">
                  <a:lumMod val="75000"/>
                </a:schemeClr>
              </a:solidFill>
            </a:endParaRPr>
          </a:p>
        </p:txBody>
      </p:sp>
      <p:sp>
        <p:nvSpPr>
          <p:cNvPr id="20" name="椭圆 19"/>
          <p:cNvSpPr/>
          <p:nvPr/>
        </p:nvSpPr>
        <p:spPr>
          <a:xfrm>
            <a:off x="3069266" y="4003357"/>
            <a:ext cx="1500198" cy="1500198"/>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3">
                    <a:lumMod val="75000"/>
                  </a:schemeClr>
                </a:solidFill>
              </a:rPr>
              <a:t>仓库</a:t>
            </a:r>
            <a:endParaRPr lang="en-US" altLang="zh-CN" dirty="0">
              <a:solidFill>
                <a:schemeClr val="accent3">
                  <a:lumMod val="75000"/>
                </a:schemeClr>
              </a:solidFill>
            </a:endParaRPr>
          </a:p>
          <a:p>
            <a:pPr algn="ctr"/>
            <a:r>
              <a:rPr lang="en-US" altLang="zh-CN" sz="1300" dirty="0">
                <a:solidFill>
                  <a:schemeClr val="accent3">
                    <a:lumMod val="75000"/>
                  </a:schemeClr>
                </a:solidFill>
              </a:rPr>
              <a:t>Repositories</a:t>
            </a:r>
            <a:endParaRPr lang="zh-CN" altLang="en-US" sz="1300" dirty="0">
              <a:solidFill>
                <a:schemeClr val="accent3">
                  <a:lumMod val="75000"/>
                </a:schemeClr>
              </a:solidFill>
            </a:endParaRPr>
          </a:p>
        </p:txBody>
      </p:sp>
      <p:grpSp>
        <p:nvGrpSpPr>
          <p:cNvPr id="21" name="组合 20"/>
          <p:cNvGrpSpPr/>
          <p:nvPr/>
        </p:nvGrpSpPr>
        <p:grpSpPr>
          <a:xfrm>
            <a:off x="4349765" y="3931919"/>
            <a:ext cx="2862905" cy="1643074"/>
            <a:chOff x="4923805" y="3286124"/>
            <a:chExt cx="2862905" cy="1643074"/>
          </a:xfrm>
        </p:grpSpPr>
        <p:sp>
          <p:nvSpPr>
            <p:cNvPr id="8" name="圆角矩形 7"/>
            <p:cNvSpPr/>
            <p:nvPr/>
          </p:nvSpPr>
          <p:spPr>
            <a:xfrm>
              <a:off x="6072198" y="3286124"/>
              <a:ext cx="1714512" cy="571504"/>
            </a:xfrm>
            <a:prstGeom prst="roundRect">
              <a:avLst/>
            </a:prstGeom>
            <a:solidFill>
              <a:schemeClr val="accent6">
                <a:lumMod val="20000"/>
                <a:lumOff val="80000"/>
              </a:schemeClr>
            </a:solidFill>
            <a:ln>
              <a:solidFill>
                <a:srgbClr val="384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00" dirty="0" err="1">
                  <a:solidFill>
                    <a:srgbClr val="384C54"/>
                  </a:solidFill>
                </a:rPr>
                <a:t>docker</a:t>
              </a:r>
              <a:r>
                <a:rPr lang="en-US" altLang="zh-CN" sz="1700" dirty="0">
                  <a:solidFill>
                    <a:srgbClr val="384C54"/>
                  </a:solidFill>
                </a:rPr>
                <a:t> Hub</a:t>
              </a:r>
            </a:p>
            <a:p>
              <a:pPr algn="ctr"/>
              <a:r>
                <a:rPr lang="en-US" altLang="zh-CN" sz="1700" dirty="0">
                  <a:solidFill>
                    <a:srgbClr val="384C54"/>
                  </a:solidFill>
                </a:rPr>
                <a:t>(public registry)</a:t>
              </a:r>
              <a:endParaRPr lang="zh-CN" altLang="en-US" sz="1700" dirty="0">
                <a:solidFill>
                  <a:srgbClr val="384C54"/>
                </a:solidFill>
              </a:endParaRPr>
            </a:p>
          </p:txBody>
        </p:sp>
        <p:sp>
          <p:nvSpPr>
            <p:cNvPr id="9" name="圆角矩形 8"/>
            <p:cNvSpPr/>
            <p:nvPr/>
          </p:nvSpPr>
          <p:spPr>
            <a:xfrm>
              <a:off x="6072198" y="4357694"/>
              <a:ext cx="1714512" cy="571504"/>
            </a:xfrm>
            <a:prstGeom prst="roundRect">
              <a:avLst/>
            </a:prstGeom>
            <a:solidFill>
              <a:schemeClr val="bg2">
                <a:lumMod val="90000"/>
              </a:schemeClr>
            </a:solidFill>
            <a:ln>
              <a:solidFill>
                <a:srgbClr val="384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00" dirty="0" err="1">
                  <a:solidFill>
                    <a:srgbClr val="384C54"/>
                  </a:solidFill>
                </a:rPr>
                <a:t>Docker</a:t>
              </a:r>
              <a:r>
                <a:rPr lang="en-US" altLang="zh-CN" sz="1700" dirty="0">
                  <a:solidFill>
                    <a:srgbClr val="384C54"/>
                  </a:solidFill>
                </a:rPr>
                <a:t>-registry</a:t>
              </a:r>
            </a:p>
            <a:p>
              <a:pPr algn="ctr"/>
              <a:r>
                <a:rPr lang="en-US" altLang="zh-CN" sz="1700" dirty="0">
                  <a:solidFill>
                    <a:srgbClr val="384C54"/>
                  </a:solidFill>
                </a:rPr>
                <a:t>(private registry)</a:t>
              </a:r>
              <a:endParaRPr lang="zh-CN" altLang="en-US" sz="1700" dirty="0">
                <a:solidFill>
                  <a:srgbClr val="384C54"/>
                </a:solidFill>
              </a:endParaRPr>
            </a:p>
          </p:txBody>
        </p:sp>
        <p:cxnSp>
          <p:nvCxnSpPr>
            <p:cNvPr id="11" name="直接箭头连接符 10"/>
            <p:cNvCxnSpPr>
              <a:stCxn id="20" idx="7"/>
              <a:endCxn id="8" idx="1"/>
            </p:cNvCxnSpPr>
            <p:nvPr/>
          </p:nvCxnSpPr>
          <p:spPr>
            <a:xfrm>
              <a:off x="4923805" y="3505507"/>
              <a:ext cx="1148715" cy="6667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0" idx="5"/>
              <a:endCxn id="9" idx="1"/>
            </p:cNvCxnSpPr>
            <p:nvPr/>
          </p:nvCxnSpPr>
          <p:spPr>
            <a:xfrm>
              <a:off x="4923805" y="4566305"/>
              <a:ext cx="1148715" cy="7747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grpSp>
      <p:pic>
        <p:nvPicPr>
          <p:cNvPr id="4" name="图片 3">
            <a:extLst>
              <a:ext uri="{FF2B5EF4-FFF2-40B4-BE49-F238E27FC236}">
                <a16:creationId xmlns:a16="http://schemas.microsoft.com/office/drawing/2014/main" id="{97627B76-CD82-4834-AA1B-E119FE6BF9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9765" y="1354445"/>
            <a:ext cx="4541392" cy="1843031"/>
          </a:xfrm>
          <a:prstGeom prst="rect">
            <a:avLst/>
          </a:prstGeom>
          <a:ln>
            <a:solidFill>
              <a:schemeClr val="accent3">
                <a:lumMod val="60000"/>
                <a:lumOff val="40000"/>
              </a:schemeClr>
            </a:solidFill>
          </a:ln>
          <a:effectLst>
            <a:outerShdw blurRad="50800" dist="38100" dir="2700000" algn="tl"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2.51cto.com/oss/201810/25/8de922c5cd3236cec3bd1deb96f673ec.jpg">
            <a:extLst>
              <a:ext uri="{FF2B5EF4-FFF2-40B4-BE49-F238E27FC236}">
                <a16:creationId xmlns:a16="http://schemas.microsoft.com/office/drawing/2014/main" id="{DE989EB4-50B6-4DEB-961F-D2087C500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68760"/>
            <a:ext cx="5415644" cy="38884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p:nvPr/>
        </p:nvSpPr>
        <p:spPr>
          <a:xfrm>
            <a:off x="196302" y="214053"/>
            <a:ext cx="6375962" cy="643179"/>
          </a:xfrm>
          <a:prstGeom prst="rect">
            <a:avLst/>
          </a:prstGeom>
        </p:spPr>
        <p:txBody>
          <a:bodyPr vert="horz" lIns="91440" tIns="45720" rIns="91440" bIns="45720" rtlCol="0" anchor="ctr">
            <a:normAutofit/>
          </a:bodyPr>
          <a:lstStyle/>
          <a:p>
            <a:r>
              <a:rPr lang="en-US" altLang="zh-CN" sz="2800" dirty="0">
                <a:solidFill>
                  <a:srgbClr val="384C54"/>
                </a:solidFill>
                <a:latin typeface="微软雅黑" panose="020B0503020204020204" pitchFamily="34" charset="-122"/>
                <a:ea typeface="微软雅黑" panose="020B0503020204020204" pitchFamily="34" charset="-122"/>
              </a:rPr>
              <a:t>Docker</a:t>
            </a:r>
            <a:r>
              <a:rPr lang="zh-CN" altLang="en-US" sz="2800" dirty="0">
                <a:solidFill>
                  <a:srgbClr val="384C54"/>
                </a:solidFill>
                <a:latin typeface="微软雅黑" panose="020B0503020204020204" pitchFamily="34" charset="-122"/>
                <a:ea typeface="微软雅黑" panose="020B0503020204020204" pitchFamily="34" charset="-122"/>
              </a:rPr>
              <a:t>三大核心及命令行</a:t>
            </a:r>
            <a:endParaRPr lang="en-US" altLang="zh-CN" sz="2800" dirty="0">
              <a:solidFill>
                <a:srgbClr val="384C54"/>
              </a:solidFill>
              <a:latin typeface="微软雅黑" panose="020B0503020204020204" pitchFamily="34" charset="-122"/>
              <a:ea typeface="微软雅黑" panose="020B0503020204020204" pitchFamily="34" charset="-122"/>
            </a:endParaRPr>
          </a:p>
        </p:txBody>
      </p:sp>
      <p:pic>
        <p:nvPicPr>
          <p:cNvPr id="4" name="Picture 2" descr="dockerimage3.png">
            <a:extLst>
              <a:ext uri="{FF2B5EF4-FFF2-40B4-BE49-F238E27FC236}">
                <a16:creationId xmlns:a16="http://schemas.microsoft.com/office/drawing/2014/main" id="{262C5AD7-500F-40EC-B660-E447C68B10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969060"/>
            <a:ext cx="3419996" cy="2376264"/>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3" name="表格 5">
            <a:extLst>
              <a:ext uri="{FF2B5EF4-FFF2-40B4-BE49-F238E27FC236}">
                <a16:creationId xmlns:a16="http://schemas.microsoft.com/office/drawing/2014/main" id="{12946A39-A36D-474E-9749-ABA87D8EC416}"/>
              </a:ext>
            </a:extLst>
          </p:cNvPr>
          <p:cNvGraphicFramePr>
            <a:graphicFrameLocks noGrp="1"/>
          </p:cNvGraphicFramePr>
          <p:nvPr>
            <p:extLst>
              <p:ext uri="{D42A27DB-BD31-4B8C-83A1-F6EECF244321}">
                <p14:modId xmlns:p14="http://schemas.microsoft.com/office/powerpoint/2010/main" val="2971116208"/>
              </p:ext>
            </p:extLst>
          </p:nvPr>
        </p:nvGraphicFramePr>
        <p:xfrm>
          <a:off x="755576" y="5421822"/>
          <a:ext cx="3419996" cy="550860"/>
        </p:xfrm>
        <a:graphic>
          <a:graphicData uri="http://schemas.openxmlformats.org/drawingml/2006/table">
            <a:tbl>
              <a:tblPr firstRow="1" bandRow="1">
                <a:tableStyleId>{2D5ABB26-0587-4C30-8999-92F81FD0307C}</a:tableStyleId>
              </a:tblPr>
              <a:tblGrid>
                <a:gridCol w="1709998">
                  <a:extLst>
                    <a:ext uri="{9D8B030D-6E8A-4147-A177-3AD203B41FA5}">
                      <a16:colId xmlns:a16="http://schemas.microsoft.com/office/drawing/2014/main" val="2443445093"/>
                    </a:ext>
                  </a:extLst>
                </a:gridCol>
                <a:gridCol w="1709998">
                  <a:extLst>
                    <a:ext uri="{9D8B030D-6E8A-4147-A177-3AD203B41FA5}">
                      <a16:colId xmlns:a16="http://schemas.microsoft.com/office/drawing/2014/main" val="1099455002"/>
                    </a:ext>
                  </a:extLst>
                </a:gridCol>
              </a:tblGrid>
              <a:tr h="275430">
                <a:tc>
                  <a:txBody>
                    <a:bodyPr/>
                    <a:lstStyle/>
                    <a:p>
                      <a:r>
                        <a:rPr lang="en-US" altLang="zh-CN" sz="1300" dirty="0"/>
                        <a:t>Image</a:t>
                      </a:r>
                      <a:endParaRPr lang="zh-CN" altLang="en-US" sz="1300" dirty="0"/>
                    </a:p>
                  </a:txBody>
                  <a:tcPr marL="67914" marR="67914" marT="33957" marB="339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dirty="0"/>
                        <a:t>类</a:t>
                      </a:r>
                    </a:p>
                  </a:txBody>
                  <a:tcPr marL="67914" marR="67914" marT="33957" marB="339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825057"/>
                  </a:ext>
                </a:extLst>
              </a:tr>
              <a:tr h="275430">
                <a:tc>
                  <a:txBody>
                    <a:bodyPr/>
                    <a:lstStyle/>
                    <a:p>
                      <a:r>
                        <a:rPr lang="en-US" altLang="zh-CN" sz="1300" dirty="0" err="1"/>
                        <a:t>Contrainer</a:t>
                      </a:r>
                      <a:endParaRPr lang="zh-CN" altLang="en-US" sz="1300" dirty="0"/>
                    </a:p>
                  </a:txBody>
                  <a:tcPr marL="67914" marR="67914" marT="33957" marB="339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300" dirty="0"/>
                        <a:t>实例</a:t>
                      </a:r>
                    </a:p>
                  </a:txBody>
                  <a:tcPr marL="67914" marR="67914" marT="33957" marB="339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8842998"/>
                  </a:ext>
                </a:extLst>
              </a:tr>
            </a:tbl>
          </a:graphicData>
        </a:graphic>
      </p:graphicFrame>
    </p:spTree>
    <p:extLst>
      <p:ext uri="{BB962C8B-B14F-4D97-AF65-F5344CB8AC3E}">
        <p14:creationId xmlns:p14="http://schemas.microsoft.com/office/powerpoint/2010/main" val="218060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9"/>
          <p:cNvSpPr/>
          <p:nvPr/>
        </p:nvSpPr>
        <p:spPr>
          <a:xfrm>
            <a:off x="397473" y="2000241"/>
            <a:ext cx="3505349" cy="2855902"/>
          </a:xfrm>
          <a:prstGeom prst="roundRect">
            <a:avLst>
              <a:gd name="adj" fmla="val 3630"/>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Font typeface="Arial" panose="020B0604020202020204" pitchFamily="34" charset="0"/>
              <a:buChar char="•"/>
            </a:pP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docker</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search centos6</a:t>
            </a:r>
          </a:p>
          <a:p>
            <a:pPr>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a:buFont typeface="Arial" panose="020B0604020202020204" pitchFamily="34" charset="0"/>
              <a:buChar char="•"/>
            </a:pP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docker</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pull </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centos:latest</a:t>
            </a:r>
            <a:endPar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a:buFont typeface="Arial" panose="020B0604020202020204" pitchFamily="34" charset="0"/>
              <a:buChar char="•"/>
            </a:pP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docker</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push </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yorko</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/mysql:v2</a:t>
            </a:r>
          </a:p>
          <a:p>
            <a:pPr>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a:buFont typeface="Arial" panose="020B0604020202020204" pitchFamily="34" charset="0"/>
              <a:buChar char="•"/>
            </a:pP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docker</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login</a:t>
            </a:r>
            <a:endParaRPr lang="en-US" dirty="0">
              <a:solidFill>
                <a:schemeClr val="tx1"/>
              </a:solidFill>
              <a:latin typeface="微软雅黑" panose="020B0503020204020204" pitchFamily="34" charset="-122"/>
              <a:ea typeface="微软雅黑" panose="020B0503020204020204" pitchFamily="34" charset="-122"/>
              <a:cs typeface="Arial Unicode MS" pitchFamily="34" charset="-122"/>
            </a:endParaRPr>
          </a:p>
        </p:txBody>
      </p:sp>
      <p:sp>
        <p:nvSpPr>
          <p:cNvPr id="25" name="Rounded Rectangle 7"/>
          <p:cNvSpPr/>
          <p:nvPr/>
        </p:nvSpPr>
        <p:spPr>
          <a:xfrm>
            <a:off x="397472" y="1427119"/>
            <a:ext cx="3525506" cy="473776"/>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rgbClr val="384C54"/>
                </a:solidFill>
              </a:rPr>
              <a:t>仓库相关命令</a:t>
            </a:r>
            <a:endParaRPr lang="en-US" altLang="zh-CN" b="1" dirty="0">
              <a:solidFill>
                <a:srgbClr val="384C54"/>
              </a:solidFill>
            </a:endParaRPr>
          </a:p>
        </p:txBody>
      </p:sp>
      <p:sp>
        <p:nvSpPr>
          <p:cNvPr id="2" name="Title 1"/>
          <p:cNvSpPr txBox="1"/>
          <p:nvPr/>
        </p:nvSpPr>
        <p:spPr>
          <a:xfrm>
            <a:off x="196302" y="214053"/>
            <a:ext cx="6375962" cy="643179"/>
          </a:xfrm>
          <a:prstGeom prst="rect">
            <a:avLst/>
          </a:prstGeom>
        </p:spPr>
        <p:txBody>
          <a:bodyPr vert="horz" lIns="91440" tIns="45720" rIns="91440" bIns="45720" rtlCol="0" anchor="ctr">
            <a:normAutofit/>
          </a:bodyPr>
          <a:lstStyle/>
          <a:p>
            <a:pPr lvl="0">
              <a:spcBef>
                <a:spcPct val="0"/>
              </a:spcBef>
              <a:defRPr/>
            </a:pPr>
            <a:r>
              <a:rPr kumimoji="0" lang="en-US" altLang="zh-CN" sz="2800" b="0" i="0" u="none" strike="noStrike" kern="1200" cap="none" spc="0" normalizeH="0" baseline="0" noProof="0" dirty="0" err="1">
                <a:ln>
                  <a:noFill/>
                </a:ln>
                <a:solidFill>
                  <a:schemeClr val="tx1"/>
                </a:solidFill>
                <a:effectLst/>
                <a:uLnTx/>
                <a:uFillTx/>
                <a:latin typeface="Arial Unicode MS" pitchFamily="34" charset="-122"/>
                <a:ea typeface="Arial Unicode MS" pitchFamily="34" charset="-122"/>
                <a:cs typeface="Arial Unicode MS" pitchFamily="34" charset="-122"/>
              </a:rPr>
              <a:t>Docker</a:t>
            </a:r>
            <a:r>
              <a:rPr lang="zh-CN" altLang="en-US" sz="2800" dirty="0">
                <a:latin typeface="Arial Unicode MS" pitchFamily="34" charset="-122"/>
                <a:ea typeface="Arial Unicode MS" pitchFamily="34" charset="-122"/>
                <a:cs typeface="Arial Unicode MS" pitchFamily="34" charset="-122"/>
              </a:rPr>
              <a:t>操作</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仓库</a:t>
            </a:r>
            <a:r>
              <a:rPr lang="en-US" altLang="zh-CN" sz="2800" dirty="0">
                <a:ea typeface="Arial Unicode MS" pitchFamily="34" charset="-122"/>
              </a:rPr>
              <a:t>Registry</a:t>
            </a:r>
            <a:endParaRPr lang="en-US" sz="2800" dirty="0">
              <a:ea typeface="Arial Unicode MS" pitchFamily="34" charset="-122"/>
            </a:endParaRPr>
          </a:p>
        </p:txBody>
      </p:sp>
      <p:sp>
        <p:nvSpPr>
          <p:cNvPr id="23" name="Content Placeholder 2"/>
          <p:cNvSpPr txBox="1"/>
          <p:nvPr/>
        </p:nvSpPr>
        <p:spPr>
          <a:xfrm>
            <a:off x="480598" y="1519921"/>
            <a:ext cx="3519898" cy="2931240"/>
          </a:xfrm>
          <a:prstGeom prst="rect">
            <a:avLst/>
          </a:prstGeom>
        </p:spPr>
        <p:txBody>
          <a:bodyPr vert="horz" lIns="91440" tIns="45720" rIns="91440" bIns="45720" rtlCol="0">
            <a:normAutofit/>
          </a:bodyPr>
          <a:lstStyle/>
          <a:p>
            <a:pPr lvl="0">
              <a:spcBef>
                <a:spcPct val="20000"/>
              </a:spcBef>
              <a:defRPr/>
            </a:pPr>
            <a:endParaRPr kumimoji="0" lang="en-US" sz="2200" b="1" i="0" u="none" strike="noStrike" kern="1200" cap="none" spc="0" normalizeH="0" baseline="0" noProof="0" dirty="0">
              <a:ln>
                <a:noFill/>
              </a:ln>
              <a:solidFill>
                <a:srgbClr val="384C54"/>
              </a:solidFill>
              <a:effectLst/>
              <a:uLnTx/>
              <a:uFillTx/>
              <a:latin typeface="+mn-lt"/>
              <a:ea typeface="+mn-ea"/>
              <a:cs typeface="+mn-cs"/>
            </a:endParaRPr>
          </a:p>
        </p:txBody>
      </p:sp>
      <p:sp>
        <p:nvSpPr>
          <p:cNvPr id="16" name="Rounded Rectangle 9">
            <a:extLst>
              <a:ext uri="{FF2B5EF4-FFF2-40B4-BE49-F238E27FC236}">
                <a16:creationId xmlns:a16="http://schemas.microsoft.com/office/drawing/2014/main" id="{F79D9714-CD27-4B9E-B85D-9DA72AB17591}"/>
              </a:ext>
            </a:extLst>
          </p:cNvPr>
          <p:cNvSpPr/>
          <p:nvPr/>
        </p:nvSpPr>
        <p:spPr>
          <a:xfrm>
            <a:off x="3922978" y="2000241"/>
            <a:ext cx="2135790" cy="2855902"/>
          </a:xfrm>
          <a:prstGeom prst="roundRect">
            <a:avLst>
              <a:gd name="adj" fmla="val 363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Wingdings" panose="05000000000000000000" pitchFamily="2" charset="2"/>
              <a:buChar char="Ø"/>
            </a:pPr>
            <a:r>
              <a:rPr lang="zh-CN" altLang="en-US" dirty="0">
                <a:solidFill>
                  <a:schemeClr val="tx1"/>
                </a:solidFill>
                <a:latin typeface="微软雅黑" panose="020B0503020204020204" pitchFamily="34" charset="-122"/>
                <a:ea typeface="微软雅黑" panose="020B0503020204020204" pitchFamily="34" charset="-122"/>
                <a:cs typeface="Arial Unicode MS" pitchFamily="34" charset="-122"/>
              </a:rPr>
              <a:t> 搜索镜像</a:t>
            </a:r>
            <a:endPar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marL="285750" indent="-285750">
              <a:buFont typeface="Wingdings" panose="05000000000000000000" pitchFamily="2" charset="2"/>
              <a:buChar char="Ø"/>
            </a:pPr>
            <a:endPar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marL="285750" indent="-285750">
              <a:buFont typeface="Wingdings" panose="05000000000000000000" pitchFamily="2" charset="2"/>
              <a:buChar char="Ø"/>
            </a:pP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a:t>
            </a:r>
            <a:r>
              <a:rPr lang="zh-CN" altLang="en-US" dirty="0">
                <a:solidFill>
                  <a:schemeClr val="tx1"/>
                </a:solidFill>
                <a:latin typeface="微软雅黑" panose="020B0503020204020204" pitchFamily="34" charset="-122"/>
                <a:ea typeface="微软雅黑" panose="020B0503020204020204" pitchFamily="34" charset="-122"/>
                <a:cs typeface="Arial Unicode MS" pitchFamily="34" charset="-122"/>
              </a:rPr>
              <a:t>拉取镜像</a:t>
            </a:r>
            <a:endPar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marL="285750" indent="-285750">
              <a:buFont typeface="Wingdings" panose="05000000000000000000" pitchFamily="2" charset="2"/>
              <a:buChar char="Ø"/>
            </a:pPr>
            <a:endPar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marL="285750" indent="-285750">
              <a:buFont typeface="Wingdings" panose="05000000000000000000" pitchFamily="2" charset="2"/>
              <a:buChar char="Ø"/>
            </a:pP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a:t>
            </a:r>
            <a:r>
              <a:rPr lang="zh-CN" altLang="en-US" dirty="0">
                <a:solidFill>
                  <a:schemeClr val="tx1"/>
                </a:solidFill>
                <a:latin typeface="微软雅黑" panose="020B0503020204020204" pitchFamily="34" charset="-122"/>
                <a:ea typeface="微软雅黑" panose="020B0503020204020204" pitchFamily="34" charset="-122"/>
                <a:cs typeface="Arial Unicode MS" pitchFamily="34" charset="-122"/>
              </a:rPr>
              <a:t>推送镜像</a:t>
            </a:r>
            <a:endPar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marL="285750" indent="-285750">
              <a:buFont typeface="Wingdings" panose="05000000000000000000" pitchFamily="2" charset="2"/>
              <a:buChar char="Ø"/>
            </a:pPr>
            <a:endPar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marL="285750" indent="-285750">
              <a:buFont typeface="Wingdings" panose="05000000000000000000" pitchFamily="2" charset="2"/>
              <a:buChar char="Ø"/>
            </a:pP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docker</a:t>
            </a:r>
            <a:r>
              <a:rPr lang="zh-CN" altLang="en-US" dirty="0">
                <a:solidFill>
                  <a:schemeClr val="tx1"/>
                </a:solidFill>
                <a:latin typeface="微软雅黑" panose="020B0503020204020204" pitchFamily="34" charset="-122"/>
                <a:ea typeface="微软雅黑" panose="020B0503020204020204" pitchFamily="34" charset="-122"/>
                <a:cs typeface="Arial Unicode MS" pitchFamily="34" charset="-122"/>
              </a:rPr>
              <a:t>仓登录</a:t>
            </a:r>
            <a:endParaRPr lang="en-US" dirty="0">
              <a:solidFill>
                <a:schemeClr val="tx1"/>
              </a:solidFill>
              <a:latin typeface="微软雅黑" panose="020B0503020204020204" pitchFamily="34" charset="-122"/>
              <a:ea typeface="微软雅黑" panose="020B0503020204020204" pitchFamily="34" charset="-122"/>
              <a:cs typeface="Arial Unicode MS" pitchFamily="34" charset="-122"/>
            </a:endParaRPr>
          </a:p>
        </p:txBody>
      </p:sp>
      <p:pic>
        <p:nvPicPr>
          <p:cNvPr id="17" name="图片 16">
            <a:extLst>
              <a:ext uri="{FF2B5EF4-FFF2-40B4-BE49-F238E27FC236}">
                <a16:creationId xmlns:a16="http://schemas.microsoft.com/office/drawing/2014/main" id="{F3F23F31-C8F7-46D1-B337-819A37E9B2E0}"/>
              </a:ext>
            </a:extLst>
          </p:cNvPr>
          <p:cNvPicPr>
            <a:picLocks noChangeAspect="1"/>
          </p:cNvPicPr>
          <p:nvPr/>
        </p:nvPicPr>
        <p:blipFill>
          <a:blip r:embed="rId3"/>
          <a:stretch>
            <a:fillRect/>
          </a:stretch>
        </p:blipFill>
        <p:spPr>
          <a:xfrm>
            <a:off x="6107227" y="1165474"/>
            <a:ext cx="2929269" cy="4527052"/>
          </a:xfrm>
          <a:prstGeom prst="rect">
            <a:avLst/>
          </a:prstGeom>
        </p:spPr>
      </p:pic>
      <p:sp>
        <p:nvSpPr>
          <p:cNvPr id="3" name="矩形: 圆角 2">
            <a:extLst>
              <a:ext uri="{FF2B5EF4-FFF2-40B4-BE49-F238E27FC236}">
                <a16:creationId xmlns:a16="http://schemas.microsoft.com/office/drawing/2014/main" id="{A83517F3-0496-4066-B30F-68F77312D16E}"/>
              </a:ext>
            </a:extLst>
          </p:cNvPr>
          <p:cNvSpPr/>
          <p:nvPr/>
        </p:nvSpPr>
        <p:spPr>
          <a:xfrm>
            <a:off x="219411" y="5113850"/>
            <a:ext cx="4663730" cy="885302"/>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59701768-1475-4A0D-8B5B-AEE04D022C85}"/>
              </a:ext>
            </a:extLst>
          </p:cNvPr>
          <p:cNvSpPr/>
          <p:nvPr/>
        </p:nvSpPr>
        <p:spPr>
          <a:xfrm>
            <a:off x="288639" y="5310064"/>
            <a:ext cx="1224136" cy="20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Repository:tag</a:t>
            </a:r>
            <a:endParaRPr lang="zh-CN" altLang="en-US" sz="1200" dirty="0"/>
          </a:p>
        </p:txBody>
      </p:sp>
      <p:sp>
        <p:nvSpPr>
          <p:cNvPr id="10" name="矩形 9">
            <a:extLst>
              <a:ext uri="{FF2B5EF4-FFF2-40B4-BE49-F238E27FC236}">
                <a16:creationId xmlns:a16="http://schemas.microsoft.com/office/drawing/2014/main" id="{B66F6F69-501A-4BBF-82FD-4FF570E9C9C1}"/>
              </a:ext>
            </a:extLst>
          </p:cNvPr>
          <p:cNvSpPr/>
          <p:nvPr/>
        </p:nvSpPr>
        <p:spPr>
          <a:xfrm>
            <a:off x="1683205" y="5310064"/>
            <a:ext cx="1224136" cy="20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Repository:tag</a:t>
            </a:r>
            <a:endParaRPr lang="zh-CN" altLang="en-US" sz="1200" dirty="0"/>
          </a:p>
        </p:txBody>
      </p:sp>
      <p:sp>
        <p:nvSpPr>
          <p:cNvPr id="11" name="矩形 10">
            <a:extLst>
              <a:ext uri="{FF2B5EF4-FFF2-40B4-BE49-F238E27FC236}">
                <a16:creationId xmlns:a16="http://schemas.microsoft.com/office/drawing/2014/main" id="{5419A633-2239-4655-9F21-F2201BBAD914}"/>
              </a:ext>
            </a:extLst>
          </p:cNvPr>
          <p:cNvSpPr/>
          <p:nvPr/>
        </p:nvSpPr>
        <p:spPr>
          <a:xfrm>
            <a:off x="288639" y="5589240"/>
            <a:ext cx="1224136" cy="20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Repository:tag</a:t>
            </a:r>
            <a:endParaRPr lang="zh-CN" altLang="en-US" sz="1200" dirty="0"/>
          </a:p>
        </p:txBody>
      </p:sp>
      <p:sp>
        <p:nvSpPr>
          <p:cNvPr id="12" name="矩形 11">
            <a:extLst>
              <a:ext uri="{FF2B5EF4-FFF2-40B4-BE49-F238E27FC236}">
                <a16:creationId xmlns:a16="http://schemas.microsoft.com/office/drawing/2014/main" id="{E4B64EBE-9C60-4B9E-A4C0-1C007CDBEF4B}"/>
              </a:ext>
            </a:extLst>
          </p:cNvPr>
          <p:cNvSpPr/>
          <p:nvPr/>
        </p:nvSpPr>
        <p:spPr>
          <a:xfrm>
            <a:off x="1683205" y="5589240"/>
            <a:ext cx="1224136" cy="20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Repository:tag</a:t>
            </a:r>
            <a:endParaRPr lang="zh-CN" altLang="en-US" sz="1200" dirty="0"/>
          </a:p>
        </p:txBody>
      </p:sp>
      <p:sp>
        <p:nvSpPr>
          <p:cNvPr id="5" name="矩形 4">
            <a:extLst>
              <a:ext uri="{FF2B5EF4-FFF2-40B4-BE49-F238E27FC236}">
                <a16:creationId xmlns:a16="http://schemas.microsoft.com/office/drawing/2014/main" id="{34BC81BF-735B-4DA7-9394-2CAF94317EC4}"/>
              </a:ext>
            </a:extLst>
          </p:cNvPr>
          <p:cNvSpPr/>
          <p:nvPr/>
        </p:nvSpPr>
        <p:spPr>
          <a:xfrm>
            <a:off x="3077771" y="5404574"/>
            <a:ext cx="1672253" cy="369332"/>
          </a:xfrm>
          <a:prstGeom prst="rect">
            <a:avLst/>
          </a:prstGeom>
        </p:spPr>
        <p:txBody>
          <a:bodyPr wrap="none">
            <a:spAutoFit/>
          </a:bodyPr>
          <a:lstStyle/>
          <a:p>
            <a:r>
              <a:rPr lang="en-US" altLang="zh-CN" b="1" dirty="0"/>
              <a:t>Docker Registry</a:t>
            </a:r>
            <a:endParaRPr lang="zh-CN" altLang="en-US" dirty="0"/>
          </a:p>
        </p:txBody>
      </p:sp>
      <p:sp>
        <p:nvSpPr>
          <p:cNvPr id="21" name="矩形 20">
            <a:extLst>
              <a:ext uri="{FF2B5EF4-FFF2-40B4-BE49-F238E27FC236}">
                <a16:creationId xmlns:a16="http://schemas.microsoft.com/office/drawing/2014/main" id="{1989CC46-2600-4EC9-AFD5-51E54A997C75}"/>
              </a:ext>
            </a:extLst>
          </p:cNvPr>
          <p:cNvSpPr/>
          <p:nvPr/>
        </p:nvSpPr>
        <p:spPr>
          <a:xfrm>
            <a:off x="196302" y="6021288"/>
            <a:ext cx="8247925" cy="276999"/>
          </a:xfrm>
          <a:prstGeom prst="rect">
            <a:avLst/>
          </a:prstGeom>
          <a:solidFill>
            <a:srgbClr val="F2F2F2"/>
          </a:solidFill>
        </p:spPr>
        <p:txBody>
          <a:bodyPr wrap="square">
            <a:spAutoFit/>
          </a:bodyPr>
          <a:lstStyle/>
          <a:p>
            <a:r>
              <a:rPr lang="zh-CN" altLang="en-US" sz="1200" dirty="0"/>
              <a:t>一个 </a:t>
            </a:r>
            <a:r>
              <a:rPr lang="en-US" altLang="zh-CN" sz="1200" dirty="0"/>
              <a:t>Docker Registry </a:t>
            </a:r>
            <a:r>
              <a:rPr lang="zh-CN" altLang="en-US" sz="1200" dirty="0"/>
              <a:t>中可以包含多个 仓库（</a:t>
            </a:r>
            <a:r>
              <a:rPr lang="en-US" altLang="zh-CN" sz="1200" dirty="0"/>
              <a:t>Repository</a:t>
            </a:r>
            <a:r>
              <a:rPr lang="zh-CN" altLang="en-US" sz="1200" dirty="0"/>
              <a:t>）；每个仓库可以包含多个 标签（</a:t>
            </a:r>
            <a:r>
              <a:rPr lang="en-US" altLang="zh-CN" sz="1200" dirty="0"/>
              <a:t>Tag</a:t>
            </a:r>
            <a:r>
              <a:rPr lang="zh-CN" altLang="en-US" sz="1200" dirty="0"/>
              <a:t>）；每个标签对应一个镜像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96302" y="214053"/>
            <a:ext cx="6375962" cy="643179"/>
          </a:xfrm>
          <a:prstGeom prst="rect">
            <a:avLst/>
          </a:prstGeom>
        </p:spPr>
        <p:txBody>
          <a:bodyPr vert="horz" lIns="91440" tIns="45720" rIns="91440" bIns="45720" rtlCol="0" anchor="ctr">
            <a:normAutofit/>
          </a:bodyPr>
          <a:lstStyle/>
          <a:p>
            <a:pPr lvl="0">
              <a:spcBef>
                <a:spcPct val="0"/>
              </a:spcBef>
              <a:defRPr/>
            </a:pPr>
            <a:r>
              <a:rPr kumimoji="0" lang="en-US" altLang="zh-CN" sz="2800" b="0" i="0" u="none" strike="noStrike" kern="1200" cap="none" spc="0" normalizeH="0" baseline="0" noProof="0" dirty="0" err="1">
                <a:ln>
                  <a:noFill/>
                </a:ln>
                <a:solidFill>
                  <a:schemeClr val="tx1"/>
                </a:solidFill>
                <a:effectLst/>
                <a:uLnTx/>
                <a:uFillTx/>
                <a:latin typeface="Arial Unicode MS" pitchFamily="34" charset="-122"/>
                <a:ea typeface="Arial Unicode MS" pitchFamily="34" charset="-122"/>
                <a:cs typeface="Arial Unicode MS" pitchFamily="34" charset="-122"/>
              </a:rPr>
              <a:t>Docker</a:t>
            </a:r>
            <a:r>
              <a:rPr lang="zh-CN" altLang="en-US" sz="2800" dirty="0">
                <a:latin typeface="Arial Unicode MS" pitchFamily="34" charset="-122"/>
                <a:ea typeface="Arial Unicode MS" pitchFamily="34" charset="-122"/>
                <a:cs typeface="Arial Unicode MS" pitchFamily="34" charset="-122"/>
              </a:rPr>
              <a:t>操作</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镜像</a:t>
            </a:r>
            <a:r>
              <a:rPr lang="en-US" altLang="zh-CN" sz="2800" dirty="0">
                <a:latin typeface="Arial Unicode MS" pitchFamily="34" charset="-122"/>
                <a:ea typeface="Arial Unicode MS" pitchFamily="34" charset="-122"/>
                <a:cs typeface="Arial Unicode MS" pitchFamily="34" charset="-122"/>
              </a:rPr>
              <a:t>Image</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13" name="Rounded Rectangle 7">
            <a:extLst>
              <a:ext uri="{FF2B5EF4-FFF2-40B4-BE49-F238E27FC236}">
                <a16:creationId xmlns:a16="http://schemas.microsoft.com/office/drawing/2014/main" id="{15A558D4-5E65-4259-885F-B2E4B0E01094}"/>
              </a:ext>
            </a:extLst>
          </p:cNvPr>
          <p:cNvSpPr/>
          <p:nvPr/>
        </p:nvSpPr>
        <p:spPr>
          <a:xfrm>
            <a:off x="397472" y="1427119"/>
            <a:ext cx="3525506" cy="473776"/>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rgbClr val="384C54"/>
                </a:solidFill>
              </a:rPr>
              <a:t>镜像相关命令</a:t>
            </a:r>
            <a:endParaRPr lang="en-US" altLang="zh-CN" b="1" dirty="0">
              <a:solidFill>
                <a:srgbClr val="384C54"/>
              </a:solidFill>
            </a:endParaRPr>
          </a:p>
        </p:txBody>
      </p:sp>
      <p:pic>
        <p:nvPicPr>
          <p:cNvPr id="7" name="图片 6">
            <a:extLst>
              <a:ext uri="{FF2B5EF4-FFF2-40B4-BE49-F238E27FC236}">
                <a16:creationId xmlns:a16="http://schemas.microsoft.com/office/drawing/2014/main" id="{CB204D48-8ADC-44D2-9447-E53C4E5B513D}"/>
              </a:ext>
            </a:extLst>
          </p:cNvPr>
          <p:cNvPicPr>
            <a:picLocks noChangeAspect="1"/>
          </p:cNvPicPr>
          <p:nvPr/>
        </p:nvPicPr>
        <p:blipFill>
          <a:blip r:embed="rId3"/>
          <a:stretch>
            <a:fillRect/>
          </a:stretch>
        </p:blipFill>
        <p:spPr>
          <a:xfrm>
            <a:off x="397472" y="2087606"/>
            <a:ext cx="5143500" cy="3343275"/>
          </a:xfrm>
          <a:prstGeom prst="rect">
            <a:avLst/>
          </a:prstGeom>
        </p:spPr>
      </p:pic>
      <p:pic>
        <p:nvPicPr>
          <p:cNvPr id="17" name="Picture 2" descr="dockerimage1.png">
            <a:extLst>
              <a:ext uri="{FF2B5EF4-FFF2-40B4-BE49-F238E27FC236}">
                <a16:creationId xmlns:a16="http://schemas.microsoft.com/office/drawing/2014/main" id="{EEE74735-B696-44C5-BCDD-2045921F63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3020398"/>
            <a:ext cx="2520280" cy="14776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96302" y="214053"/>
            <a:ext cx="6375962" cy="643179"/>
          </a:xfrm>
          <a:prstGeom prst="rect">
            <a:avLst/>
          </a:prstGeom>
          <a:noFill/>
        </p:spPr>
        <p:txBody>
          <a:bodyPr vert="horz" lIns="91440" tIns="45720" rIns="91440" bIns="45720" rtlCol="0" anchor="ctr">
            <a:normAutofit/>
          </a:bodyPr>
          <a:lstStyle/>
          <a:p>
            <a:pPr lvl="0">
              <a:spcBef>
                <a:spcPct val="0"/>
              </a:spcBef>
              <a:defRPr/>
            </a:pPr>
            <a:r>
              <a:rPr kumimoji="0" lang="en-US" altLang="zh-CN" sz="2800" b="0" i="0" u="none" strike="noStrike" kern="1200" cap="none" spc="0" normalizeH="0" baseline="0" noProof="0" dirty="0" err="1">
                <a:ln>
                  <a:noFill/>
                </a:ln>
                <a:solidFill>
                  <a:schemeClr val="tx1"/>
                </a:solidFill>
                <a:effectLst/>
                <a:uLnTx/>
                <a:uFillTx/>
                <a:latin typeface="Arial Unicode MS" pitchFamily="34" charset="-122"/>
                <a:ea typeface="Arial Unicode MS" pitchFamily="34" charset="-122"/>
                <a:cs typeface="Arial Unicode MS" pitchFamily="34" charset="-122"/>
              </a:rPr>
              <a:t>Docker</a:t>
            </a:r>
            <a:r>
              <a:rPr lang="zh-CN" altLang="en-US" sz="2800" dirty="0">
                <a:latin typeface="Arial Unicode MS" pitchFamily="34" charset="-122"/>
                <a:ea typeface="Arial Unicode MS" pitchFamily="34" charset="-122"/>
                <a:cs typeface="Arial Unicode MS" pitchFamily="34" charset="-122"/>
              </a:rPr>
              <a:t>操作</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容器</a:t>
            </a:r>
            <a:r>
              <a:rPr lang="en-US" altLang="zh-CN" sz="2800" dirty="0">
                <a:latin typeface="Arial Unicode MS" pitchFamily="34" charset="-122"/>
                <a:ea typeface="Arial Unicode MS" pitchFamily="34" charset="-122"/>
                <a:cs typeface="Arial Unicode MS" pitchFamily="34" charset="-122"/>
              </a:rPr>
              <a:t>Container</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21" name="矩形 20"/>
          <p:cNvSpPr/>
          <p:nvPr/>
        </p:nvSpPr>
        <p:spPr>
          <a:xfrm>
            <a:off x="399157" y="1846654"/>
            <a:ext cx="8348167" cy="88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ounded Rectangle 7">
            <a:extLst>
              <a:ext uri="{FF2B5EF4-FFF2-40B4-BE49-F238E27FC236}">
                <a16:creationId xmlns:a16="http://schemas.microsoft.com/office/drawing/2014/main" id="{D9A621C9-F1C2-4DAC-BC39-D4BDA29735C8}"/>
              </a:ext>
            </a:extLst>
          </p:cNvPr>
          <p:cNvSpPr/>
          <p:nvPr/>
        </p:nvSpPr>
        <p:spPr>
          <a:xfrm>
            <a:off x="397472" y="1427119"/>
            <a:ext cx="3525506" cy="473776"/>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rgbClr val="384C54"/>
                </a:solidFill>
              </a:rPr>
              <a:t>容器运行相关命令</a:t>
            </a:r>
          </a:p>
        </p:txBody>
      </p:sp>
      <p:pic>
        <p:nvPicPr>
          <p:cNvPr id="4" name="图片 3">
            <a:extLst>
              <a:ext uri="{FF2B5EF4-FFF2-40B4-BE49-F238E27FC236}">
                <a16:creationId xmlns:a16="http://schemas.microsoft.com/office/drawing/2014/main" id="{3C45AFF8-CFCE-443F-9CFD-BD787E2C548B}"/>
              </a:ext>
            </a:extLst>
          </p:cNvPr>
          <p:cNvPicPr>
            <a:picLocks noChangeAspect="1"/>
          </p:cNvPicPr>
          <p:nvPr/>
        </p:nvPicPr>
        <p:blipFill rotWithShape="1">
          <a:blip r:embed="rId3"/>
          <a:srcRect r="6859"/>
          <a:stretch/>
        </p:blipFill>
        <p:spPr>
          <a:xfrm>
            <a:off x="396676" y="1935246"/>
            <a:ext cx="3526302" cy="3702070"/>
          </a:xfrm>
          <a:prstGeom prst="rect">
            <a:avLst/>
          </a:prstGeom>
        </p:spPr>
      </p:pic>
      <p:pic>
        <p:nvPicPr>
          <p:cNvPr id="5" name="图片 4">
            <a:extLst>
              <a:ext uri="{FF2B5EF4-FFF2-40B4-BE49-F238E27FC236}">
                <a16:creationId xmlns:a16="http://schemas.microsoft.com/office/drawing/2014/main" id="{5C202F9A-B568-49CE-9F5B-2C89C9195BDA}"/>
              </a:ext>
            </a:extLst>
          </p:cNvPr>
          <p:cNvPicPr>
            <a:picLocks noChangeAspect="1"/>
          </p:cNvPicPr>
          <p:nvPr/>
        </p:nvPicPr>
        <p:blipFill>
          <a:blip r:embed="rId4"/>
          <a:stretch>
            <a:fillRect/>
          </a:stretch>
        </p:blipFill>
        <p:spPr>
          <a:xfrm>
            <a:off x="3971873" y="4437112"/>
            <a:ext cx="5101662" cy="1832089"/>
          </a:xfrm>
          <a:prstGeom prst="rect">
            <a:avLst/>
          </a:prstGeom>
        </p:spPr>
      </p:pic>
      <p:pic>
        <p:nvPicPr>
          <p:cNvPr id="15" name="图片 14">
            <a:extLst>
              <a:ext uri="{FF2B5EF4-FFF2-40B4-BE49-F238E27FC236}">
                <a16:creationId xmlns:a16="http://schemas.microsoft.com/office/drawing/2014/main" id="{D637487B-CA95-48C8-8A0A-A14C936FD05D}"/>
              </a:ext>
            </a:extLst>
          </p:cNvPr>
          <p:cNvPicPr>
            <a:picLocks noChangeAspect="1"/>
          </p:cNvPicPr>
          <p:nvPr/>
        </p:nvPicPr>
        <p:blipFill>
          <a:blip r:embed="rId5"/>
          <a:stretch>
            <a:fillRect/>
          </a:stretch>
        </p:blipFill>
        <p:spPr>
          <a:xfrm>
            <a:off x="4273374" y="1935246"/>
            <a:ext cx="3041276" cy="2259041"/>
          </a:xfrm>
          <a:prstGeom prst="rect">
            <a:avLst/>
          </a:prstGeom>
        </p:spPr>
      </p:pic>
    </p:spTree>
    <p:extLst>
      <p:ext uri="{BB962C8B-B14F-4D97-AF65-F5344CB8AC3E}">
        <p14:creationId xmlns:p14="http://schemas.microsoft.com/office/powerpoint/2010/main" val="2354085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96302" y="214053"/>
            <a:ext cx="6375962" cy="643179"/>
          </a:xfrm>
          <a:prstGeom prst="rect">
            <a:avLst/>
          </a:prstGeom>
          <a:noFill/>
        </p:spPr>
        <p:txBody>
          <a:bodyPr vert="horz" lIns="91440" tIns="45720" rIns="91440" bIns="45720" rtlCol="0" anchor="ctr">
            <a:normAutofit/>
          </a:bodyPr>
          <a:lstStyle/>
          <a:p>
            <a:pPr lvl="0">
              <a:spcBef>
                <a:spcPct val="0"/>
              </a:spcBef>
              <a:defRPr/>
            </a:pPr>
            <a:r>
              <a:rPr kumimoji="0" lang="en-US" altLang="zh-CN" sz="2800" b="0" i="0" u="none" strike="noStrike" kern="1200" cap="none" spc="0" normalizeH="0" baseline="0" noProof="0" dirty="0" err="1">
                <a:ln>
                  <a:noFill/>
                </a:ln>
                <a:solidFill>
                  <a:schemeClr val="tx1"/>
                </a:solidFill>
                <a:effectLst/>
                <a:uLnTx/>
                <a:uFillTx/>
                <a:latin typeface="Arial Unicode MS" pitchFamily="34" charset="-122"/>
                <a:ea typeface="Arial Unicode MS" pitchFamily="34" charset="-122"/>
                <a:cs typeface="Arial Unicode MS" pitchFamily="34" charset="-122"/>
              </a:rPr>
              <a:t>Docker</a:t>
            </a:r>
            <a:r>
              <a:rPr lang="zh-CN" altLang="en-US" sz="2800" dirty="0">
                <a:latin typeface="Arial Unicode MS" pitchFamily="34" charset="-122"/>
                <a:ea typeface="Arial Unicode MS" pitchFamily="34" charset="-122"/>
                <a:cs typeface="Arial Unicode MS" pitchFamily="34" charset="-122"/>
              </a:rPr>
              <a:t>操作</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容器</a:t>
            </a:r>
            <a:r>
              <a:rPr lang="en-US" altLang="zh-CN" sz="2800" dirty="0">
                <a:latin typeface="Arial Unicode MS" pitchFamily="34" charset="-122"/>
                <a:ea typeface="Arial Unicode MS" pitchFamily="34" charset="-122"/>
                <a:cs typeface="Arial Unicode MS" pitchFamily="34" charset="-122"/>
              </a:rPr>
              <a:t>Container</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24" name="Rounded Rectangle 9"/>
          <p:cNvSpPr/>
          <p:nvPr/>
        </p:nvSpPr>
        <p:spPr>
          <a:xfrm>
            <a:off x="357160" y="1935246"/>
            <a:ext cx="8247879" cy="3208266"/>
          </a:xfrm>
          <a:prstGeom prst="roundRect">
            <a:avLst>
              <a:gd name="adj" fmla="val 3630"/>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Font typeface="Arial" panose="020B0604020202020204" pitchFamily="34" charset="0"/>
              <a:buChar char="•"/>
            </a:pP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docker</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run -d --</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dns</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172.17.42.1 -p 8080:80 -p 2022:22 </a:t>
            </a:r>
          </a:p>
          <a:p>
            <a:endPar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endParaRPr>
          </a:p>
          <a:p>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-v /data:/data –v /etc/</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httpd</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/conf:/etc/</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httpd</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/conf -v /etc/</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httpd</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conf.d</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:/etc/</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httpd</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conf.d</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–v /etc/</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localtime</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:/etc/</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localtime:ro</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--name webserver1 </a:t>
            </a:r>
          </a:p>
          <a:p>
            <a:endPar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endParaRPr>
          </a:p>
          <a:p>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webserver:v3  /</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usr</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sbin</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/apache2 -DFOREGROUND</a:t>
            </a:r>
          </a:p>
          <a:p>
            <a:pPr>
              <a:buFont typeface="Arial" panose="020B0604020202020204" pitchFamily="34" charset="0"/>
              <a:buChar char="•"/>
            </a:pPr>
            <a:endPar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a:buFont typeface="Arial" panose="020B0604020202020204" pitchFamily="34" charset="0"/>
              <a:buChar char="•"/>
            </a:pP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a:t>
            </a:r>
            <a:r>
              <a:rPr lang="en-US" altLang="zh-CN" dirty="0" err="1">
                <a:solidFill>
                  <a:schemeClr val="tx1"/>
                </a:solidFill>
                <a:latin typeface="微软雅黑" panose="020B0503020204020204" pitchFamily="34" charset="-122"/>
                <a:ea typeface="微软雅黑" panose="020B0503020204020204" pitchFamily="34" charset="-122"/>
                <a:cs typeface="Arial Unicode MS" pitchFamily="34" charset="-122"/>
              </a:rPr>
              <a:t>docker</a:t>
            </a:r>
            <a:r>
              <a:rPr lang="en-US" altLang="zh-CN" dirty="0">
                <a:solidFill>
                  <a:schemeClr val="tx1"/>
                </a:solidFill>
                <a:latin typeface="微软雅黑" panose="020B0503020204020204" pitchFamily="34" charset="-122"/>
                <a:ea typeface="微软雅黑" panose="020B0503020204020204" pitchFamily="34" charset="-122"/>
                <a:cs typeface="Arial Unicode MS" pitchFamily="34" charset="-122"/>
              </a:rPr>
              <a:t> start/stop/restart/attach/kill webserver1</a:t>
            </a:r>
          </a:p>
        </p:txBody>
      </p:sp>
      <p:sp>
        <p:nvSpPr>
          <p:cNvPr id="23" name="Content Placeholder 2"/>
          <p:cNvSpPr txBox="1"/>
          <p:nvPr/>
        </p:nvSpPr>
        <p:spPr>
          <a:xfrm>
            <a:off x="647604" y="1428736"/>
            <a:ext cx="8282112" cy="2590547"/>
          </a:xfrm>
          <a:prstGeom prst="rect">
            <a:avLst/>
          </a:prstGeom>
        </p:spPr>
        <p:txBody>
          <a:bodyPr vert="horz" lIns="91440" tIns="45720" rIns="91440" bIns="45720" rtlCol="0">
            <a:normAutofit/>
          </a:bodyPr>
          <a:lstStyle/>
          <a:p>
            <a:pPr lvl="0">
              <a:spcBef>
                <a:spcPct val="20000"/>
              </a:spcBef>
              <a:defRPr/>
            </a:pPr>
            <a:endParaRPr kumimoji="0" lang="en-US" sz="2200" b="1" i="0" u="none" strike="noStrike" kern="1200" cap="none" spc="0" normalizeH="0" baseline="0" noProof="0" dirty="0">
              <a:ln>
                <a:noFill/>
              </a:ln>
              <a:solidFill>
                <a:srgbClr val="384C54"/>
              </a:solidFill>
              <a:effectLst/>
              <a:uLnTx/>
              <a:uFillTx/>
              <a:latin typeface="+mn-lt"/>
              <a:ea typeface="+mn-ea"/>
              <a:cs typeface="+mn-cs"/>
            </a:endParaRPr>
          </a:p>
        </p:txBody>
      </p:sp>
      <p:sp>
        <p:nvSpPr>
          <p:cNvPr id="21" name="矩形 20"/>
          <p:cNvSpPr/>
          <p:nvPr/>
        </p:nvSpPr>
        <p:spPr>
          <a:xfrm>
            <a:off x="399157" y="1846654"/>
            <a:ext cx="8348167" cy="88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07559" y="2285992"/>
            <a:ext cx="250033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8596" y="2857496"/>
            <a:ext cx="8072494" cy="85725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28597" y="3929066"/>
            <a:ext cx="1500198" cy="35719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000232" y="3929066"/>
            <a:ext cx="414340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ounded Rectangle 7">
            <a:extLst>
              <a:ext uri="{FF2B5EF4-FFF2-40B4-BE49-F238E27FC236}">
                <a16:creationId xmlns:a16="http://schemas.microsoft.com/office/drawing/2014/main" id="{D9A621C9-F1C2-4DAC-BC39-D4BDA29735C8}"/>
              </a:ext>
            </a:extLst>
          </p:cNvPr>
          <p:cNvSpPr/>
          <p:nvPr/>
        </p:nvSpPr>
        <p:spPr>
          <a:xfrm>
            <a:off x="397472" y="1427119"/>
            <a:ext cx="3525506" cy="473776"/>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rgbClr val="384C54"/>
                </a:solidFill>
              </a:rPr>
              <a:t>容器运行相关命令</a:t>
            </a:r>
          </a:p>
        </p:txBody>
      </p:sp>
    </p:spTree>
    <p:extLst>
      <p:ext uri="{BB962C8B-B14F-4D97-AF65-F5344CB8AC3E}">
        <p14:creationId xmlns:p14="http://schemas.microsoft.com/office/powerpoint/2010/main" val="425670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96302" y="214053"/>
            <a:ext cx="6375962" cy="643179"/>
          </a:xfrm>
          <a:prstGeom prst="rect">
            <a:avLst/>
          </a:prstGeom>
          <a:noFill/>
        </p:spPr>
        <p:txBody>
          <a:bodyPr vert="horz" lIns="91440" tIns="45720" rIns="91440" bIns="45720" rtlCol="0" anchor="ctr">
            <a:normAutofit/>
          </a:bodyPr>
          <a:lstStyle/>
          <a:p>
            <a:pPr lvl="0">
              <a:spcBef>
                <a:spcPct val="0"/>
              </a:spcBef>
              <a:defRPr/>
            </a:pPr>
            <a:r>
              <a:rPr kumimoji="0" lang="en-US" altLang="zh-CN" sz="2800" b="0" i="0" u="none" strike="noStrike" kern="1200" cap="none" spc="0" normalizeH="0" baseline="0" noProof="0" dirty="0" err="1">
                <a:ln>
                  <a:noFill/>
                </a:ln>
                <a:solidFill>
                  <a:schemeClr val="tx1"/>
                </a:solidFill>
                <a:effectLst/>
                <a:uLnTx/>
                <a:uFillTx/>
                <a:latin typeface="Arial Unicode MS" pitchFamily="34" charset="-122"/>
                <a:ea typeface="Arial Unicode MS" pitchFamily="34" charset="-122"/>
                <a:cs typeface="Arial Unicode MS" pitchFamily="34" charset="-122"/>
              </a:rPr>
              <a:t>Docker</a:t>
            </a:r>
            <a:r>
              <a:rPr lang="zh-CN" altLang="en-US" sz="2800" dirty="0">
                <a:latin typeface="Arial Unicode MS" pitchFamily="34" charset="-122"/>
                <a:ea typeface="Arial Unicode MS" pitchFamily="34" charset="-122"/>
                <a:cs typeface="Arial Unicode MS" pitchFamily="34" charset="-122"/>
              </a:rPr>
              <a:t>操作</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容器</a:t>
            </a:r>
            <a:r>
              <a:rPr lang="en-US" altLang="zh-CN" sz="2800" dirty="0">
                <a:latin typeface="Arial Unicode MS" pitchFamily="34" charset="-122"/>
                <a:ea typeface="Arial Unicode MS" pitchFamily="34" charset="-122"/>
                <a:cs typeface="Arial Unicode MS" pitchFamily="34" charset="-122"/>
              </a:rPr>
              <a:t>Container</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21" name="矩形 20"/>
          <p:cNvSpPr/>
          <p:nvPr/>
        </p:nvSpPr>
        <p:spPr>
          <a:xfrm>
            <a:off x="399157" y="1846654"/>
            <a:ext cx="8348167" cy="88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ounded Rectangle 7">
            <a:extLst>
              <a:ext uri="{FF2B5EF4-FFF2-40B4-BE49-F238E27FC236}">
                <a16:creationId xmlns:a16="http://schemas.microsoft.com/office/drawing/2014/main" id="{D9A621C9-F1C2-4DAC-BC39-D4BDA29735C8}"/>
              </a:ext>
            </a:extLst>
          </p:cNvPr>
          <p:cNvSpPr/>
          <p:nvPr/>
        </p:nvSpPr>
        <p:spPr>
          <a:xfrm>
            <a:off x="397472" y="1427119"/>
            <a:ext cx="3525506" cy="473776"/>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rgbClr val="384C54"/>
                </a:solidFill>
              </a:rPr>
              <a:t>容器运行相关命令</a:t>
            </a:r>
          </a:p>
        </p:txBody>
      </p:sp>
      <p:sp>
        <p:nvSpPr>
          <p:cNvPr id="8" name="Rounded Rectangle 7">
            <a:extLst>
              <a:ext uri="{FF2B5EF4-FFF2-40B4-BE49-F238E27FC236}">
                <a16:creationId xmlns:a16="http://schemas.microsoft.com/office/drawing/2014/main" id="{CCF4FB17-C212-4543-AE39-0DEE4B828448}"/>
              </a:ext>
            </a:extLst>
          </p:cNvPr>
          <p:cNvSpPr/>
          <p:nvPr/>
        </p:nvSpPr>
        <p:spPr>
          <a:xfrm>
            <a:off x="397472" y="4391498"/>
            <a:ext cx="1188000" cy="345697"/>
          </a:xfrm>
          <a:prstGeom prst="roundRect">
            <a:avLst>
              <a:gd name="adj" fmla="val 15942"/>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a:solidFill>
                  <a:srgbClr val="384C54"/>
                </a:solidFill>
              </a:rPr>
              <a:t>端口映射</a:t>
            </a:r>
            <a:endParaRPr lang="en-US" altLang="zh-CN" sz="1400" b="1" dirty="0">
              <a:solidFill>
                <a:srgbClr val="384C54"/>
              </a:solidFill>
            </a:endParaRPr>
          </a:p>
        </p:txBody>
      </p:sp>
      <p:sp>
        <p:nvSpPr>
          <p:cNvPr id="9" name="Rounded Rectangle 7">
            <a:extLst>
              <a:ext uri="{FF2B5EF4-FFF2-40B4-BE49-F238E27FC236}">
                <a16:creationId xmlns:a16="http://schemas.microsoft.com/office/drawing/2014/main" id="{97A6531F-0492-4225-A897-232333D361D9}"/>
              </a:ext>
            </a:extLst>
          </p:cNvPr>
          <p:cNvSpPr/>
          <p:nvPr/>
        </p:nvSpPr>
        <p:spPr>
          <a:xfrm>
            <a:off x="397472" y="2120806"/>
            <a:ext cx="1188000" cy="345697"/>
          </a:xfrm>
          <a:prstGeom prst="roundRect">
            <a:avLst>
              <a:gd name="adj" fmla="val 15942"/>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a:solidFill>
                  <a:srgbClr val="384C54"/>
                </a:solidFill>
              </a:rPr>
              <a:t>数据持久化</a:t>
            </a:r>
            <a:endParaRPr lang="en-US" altLang="zh-CN" sz="1400" b="1" dirty="0">
              <a:solidFill>
                <a:srgbClr val="384C54"/>
              </a:solidFill>
            </a:endParaRPr>
          </a:p>
        </p:txBody>
      </p:sp>
      <p:sp>
        <p:nvSpPr>
          <p:cNvPr id="3" name="矩形 2">
            <a:extLst>
              <a:ext uri="{FF2B5EF4-FFF2-40B4-BE49-F238E27FC236}">
                <a16:creationId xmlns:a16="http://schemas.microsoft.com/office/drawing/2014/main" id="{2D7C30E2-0BD4-4321-9848-430C3234E1F3}"/>
              </a:ext>
            </a:extLst>
          </p:cNvPr>
          <p:cNvSpPr/>
          <p:nvPr/>
        </p:nvSpPr>
        <p:spPr>
          <a:xfrm>
            <a:off x="1643804" y="2051004"/>
            <a:ext cx="6312571" cy="646331"/>
          </a:xfrm>
          <a:prstGeom prst="rect">
            <a:avLst/>
          </a:prstGeom>
        </p:spPr>
        <p:txBody>
          <a:bodyPr wrap="square">
            <a:spAutoFit/>
          </a:bodyPr>
          <a:lstStyle/>
          <a:p>
            <a:r>
              <a:rPr lang="zh-CN" altLang="en-US" sz="1200" dirty="0"/>
              <a:t>容器不应该向其存储层内写入任何数据，容器存储层要保持无状态化。所有的文件写入操作，都应该使用 </a:t>
            </a:r>
            <a:r>
              <a:rPr lang="zh-CN" altLang="en-US" sz="1200" dirty="0">
                <a:solidFill>
                  <a:srgbClr val="3884FF"/>
                </a:solidFill>
              </a:rPr>
              <a:t>数据卷（</a:t>
            </a:r>
            <a:r>
              <a:rPr lang="en-US" altLang="zh-CN" sz="1200" dirty="0">
                <a:solidFill>
                  <a:srgbClr val="3884FF"/>
                </a:solidFill>
              </a:rPr>
              <a:t>Volume</a:t>
            </a:r>
            <a:r>
              <a:rPr lang="zh-CN" altLang="en-US" sz="1200" dirty="0">
                <a:solidFill>
                  <a:srgbClr val="3884FF"/>
                </a:solidFill>
              </a:rPr>
              <a:t>）</a:t>
            </a:r>
            <a:r>
              <a:rPr lang="zh-CN" altLang="en-US" sz="1200" dirty="0"/>
              <a:t>、或者绑定宿主目录，在这些位置的读写会跳过容器存储层，直接对宿主（或网络存储）发生读写，其性能和稳定性更高。</a:t>
            </a:r>
          </a:p>
        </p:txBody>
      </p:sp>
      <p:sp>
        <p:nvSpPr>
          <p:cNvPr id="12" name="Rectangle 2">
            <a:extLst>
              <a:ext uri="{FF2B5EF4-FFF2-40B4-BE49-F238E27FC236}">
                <a16:creationId xmlns:a16="http://schemas.microsoft.com/office/drawing/2014/main" id="{CF1ACD5F-C51C-49BC-AE1D-65AEDB531836}"/>
              </a:ext>
            </a:extLst>
          </p:cNvPr>
          <p:cNvSpPr>
            <a:spLocks noChangeArrowheads="1"/>
          </p:cNvSpPr>
          <p:nvPr/>
        </p:nvSpPr>
        <p:spPr bwMode="auto">
          <a:xfrm>
            <a:off x="1585472" y="4425846"/>
            <a:ext cx="72314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200" dirty="0"/>
              <a:t>容器中可以运行一些网络应用，要让外部也可以访问这些应用，可以通过 -P 或 -p 参数来指定端口映射。 </a:t>
            </a:r>
          </a:p>
        </p:txBody>
      </p:sp>
      <p:pic>
        <p:nvPicPr>
          <p:cNvPr id="14" name="图片 13">
            <a:extLst>
              <a:ext uri="{FF2B5EF4-FFF2-40B4-BE49-F238E27FC236}">
                <a16:creationId xmlns:a16="http://schemas.microsoft.com/office/drawing/2014/main" id="{51B95A55-37ED-49D6-912D-30EA3C38688B}"/>
              </a:ext>
            </a:extLst>
          </p:cNvPr>
          <p:cNvPicPr>
            <a:picLocks noChangeAspect="1"/>
          </p:cNvPicPr>
          <p:nvPr/>
        </p:nvPicPr>
        <p:blipFill>
          <a:blip r:embed="rId3"/>
          <a:stretch>
            <a:fillRect/>
          </a:stretch>
        </p:blipFill>
        <p:spPr>
          <a:xfrm>
            <a:off x="1796798" y="4688016"/>
            <a:ext cx="6544914" cy="1354704"/>
          </a:xfrm>
          <a:prstGeom prst="rect">
            <a:avLst/>
          </a:prstGeom>
        </p:spPr>
      </p:pic>
      <p:sp>
        <p:nvSpPr>
          <p:cNvPr id="18" name="Rounded Rectangle 7">
            <a:extLst>
              <a:ext uri="{FF2B5EF4-FFF2-40B4-BE49-F238E27FC236}">
                <a16:creationId xmlns:a16="http://schemas.microsoft.com/office/drawing/2014/main" id="{02239317-6E00-4448-BE0A-B2014D972907}"/>
              </a:ext>
            </a:extLst>
          </p:cNvPr>
          <p:cNvSpPr/>
          <p:nvPr/>
        </p:nvSpPr>
        <p:spPr>
          <a:xfrm>
            <a:off x="1469255" y="3990267"/>
            <a:ext cx="7200000" cy="216000"/>
          </a:xfrm>
          <a:prstGeom prst="roundRect">
            <a:avLst>
              <a:gd name="adj" fmla="val 15942"/>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100" b="1" dirty="0">
                <a:solidFill>
                  <a:srgbClr val="384C54"/>
                </a:solidFill>
              </a:rPr>
              <a:t>数据卷的生命周期独立于容器，可在容器间共享和重用，不会在容器被删除后自动删除，若删除需手动指定移除</a:t>
            </a:r>
            <a:endParaRPr lang="en-US" altLang="zh-CN" sz="1100" b="1" dirty="0">
              <a:solidFill>
                <a:srgbClr val="384C54"/>
              </a:solidFill>
            </a:endParaRPr>
          </a:p>
        </p:txBody>
      </p:sp>
      <p:pic>
        <p:nvPicPr>
          <p:cNvPr id="19" name="图片 18">
            <a:extLst>
              <a:ext uri="{FF2B5EF4-FFF2-40B4-BE49-F238E27FC236}">
                <a16:creationId xmlns:a16="http://schemas.microsoft.com/office/drawing/2014/main" id="{C89B8FBA-104D-4DF7-9DEE-2054F2A2C022}"/>
              </a:ext>
            </a:extLst>
          </p:cNvPr>
          <p:cNvPicPr>
            <a:picLocks noChangeAspect="1"/>
          </p:cNvPicPr>
          <p:nvPr/>
        </p:nvPicPr>
        <p:blipFill>
          <a:blip r:embed="rId4"/>
          <a:stretch>
            <a:fillRect/>
          </a:stretch>
        </p:blipFill>
        <p:spPr>
          <a:xfrm>
            <a:off x="4223977" y="2648172"/>
            <a:ext cx="3584153" cy="1296000"/>
          </a:xfrm>
          <a:prstGeom prst="rect">
            <a:avLst/>
          </a:prstGeom>
        </p:spPr>
      </p:pic>
      <p:pic>
        <p:nvPicPr>
          <p:cNvPr id="20" name="图片 19">
            <a:extLst>
              <a:ext uri="{FF2B5EF4-FFF2-40B4-BE49-F238E27FC236}">
                <a16:creationId xmlns:a16="http://schemas.microsoft.com/office/drawing/2014/main" id="{29463CE3-18F3-4373-800D-E5B69C11A4CF}"/>
              </a:ext>
            </a:extLst>
          </p:cNvPr>
          <p:cNvPicPr>
            <a:picLocks noChangeAspect="1"/>
          </p:cNvPicPr>
          <p:nvPr/>
        </p:nvPicPr>
        <p:blipFill>
          <a:blip r:embed="rId5"/>
          <a:stretch>
            <a:fillRect/>
          </a:stretch>
        </p:blipFill>
        <p:spPr>
          <a:xfrm>
            <a:off x="1794301" y="2648097"/>
            <a:ext cx="2406858" cy="1296000"/>
          </a:xfrm>
          <a:prstGeom prst="rect">
            <a:avLst/>
          </a:prstGeom>
        </p:spPr>
      </p:pic>
    </p:spTree>
    <p:extLst>
      <p:ext uri="{BB962C8B-B14F-4D97-AF65-F5344CB8AC3E}">
        <p14:creationId xmlns:p14="http://schemas.microsoft.com/office/powerpoint/2010/main" val="3696910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96302" y="214053"/>
            <a:ext cx="6375962" cy="643179"/>
          </a:xfrm>
          <a:prstGeom prst="rect">
            <a:avLst/>
          </a:prstGeom>
          <a:noFill/>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第三部分</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6" name="Rounded Rectangle 7"/>
          <p:cNvSpPr/>
          <p:nvPr/>
        </p:nvSpPr>
        <p:spPr>
          <a:xfrm>
            <a:off x="500034" y="1357298"/>
            <a:ext cx="2571768" cy="571504"/>
          </a:xfrm>
          <a:prstGeom prst="roundRect">
            <a:avLst>
              <a:gd name="adj" fmla="val 15942"/>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000" dirty="0">
                <a:solidFill>
                  <a:srgbClr val="384C54"/>
                </a:solidFill>
                <a:latin typeface="微软雅黑" panose="020B0503020204020204" pitchFamily="34" charset="-122"/>
                <a:ea typeface="微软雅黑" panose="020B0503020204020204" pitchFamily="34" charset="-122"/>
              </a:rPr>
              <a:t>Docker</a:t>
            </a:r>
            <a:r>
              <a:rPr lang="zh-CN" altLang="en-US" sz="2000" dirty="0">
                <a:solidFill>
                  <a:srgbClr val="384C54"/>
                </a:solidFill>
                <a:latin typeface="微软雅黑" panose="020B0503020204020204" pitchFamily="34" charset="-122"/>
                <a:ea typeface="微软雅黑" panose="020B0503020204020204" pitchFamily="34" charset="-122"/>
              </a:rPr>
              <a:t>构建镜像</a:t>
            </a:r>
            <a:endParaRPr lang="en-US" sz="2000" dirty="0">
              <a:solidFill>
                <a:srgbClr val="384C54"/>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018CA27D-E083-49B1-8CC8-F8ACE5BD4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2448187"/>
            <a:ext cx="4731643" cy="3069903"/>
          </a:xfrm>
          <a:prstGeom prst="rect">
            <a:avLst/>
          </a:prstGeom>
        </p:spPr>
      </p:pic>
    </p:spTree>
    <p:extLst>
      <p:ext uri="{BB962C8B-B14F-4D97-AF65-F5344CB8AC3E}">
        <p14:creationId xmlns:p14="http://schemas.microsoft.com/office/powerpoint/2010/main" val="284378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96302" y="214053"/>
            <a:ext cx="6375962" cy="643179"/>
          </a:xfrm>
          <a:prstGeom prst="rect">
            <a:avLst/>
          </a:prstGeom>
          <a:noFill/>
        </p:spPr>
        <p:txBody>
          <a:bodyPr vert="horz" lIns="91440" tIns="45720" rIns="91440" bIns="45720" rtlCol="0" anchor="ctr">
            <a:normAutofit/>
          </a:bodyPr>
          <a:lstStyle/>
          <a:p>
            <a:pPr lvl="0">
              <a:spcBef>
                <a:spcPct val="0"/>
              </a:spcBef>
              <a:defRPr/>
            </a:pPr>
            <a:r>
              <a:rPr lang="en-US" altLang="zh-CN" sz="2800" dirty="0" err="1">
                <a:latin typeface="Arial Unicode MS" pitchFamily="34" charset="-122"/>
                <a:ea typeface="Arial Unicode MS" pitchFamily="34" charset="-122"/>
                <a:cs typeface="Arial Unicode MS" pitchFamily="34" charset="-122"/>
              </a:rPr>
              <a:t>Dockerfile</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8" name="Rounded Rectangle 7">
            <a:extLst>
              <a:ext uri="{FF2B5EF4-FFF2-40B4-BE49-F238E27FC236}">
                <a16:creationId xmlns:a16="http://schemas.microsoft.com/office/drawing/2014/main" id="{A0AAB197-6692-4039-8767-40E1321CDCEB}"/>
              </a:ext>
            </a:extLst>
          </p:cNvPr>
          <p:cNvSpPr/>
          <p:nvPr/>
        </p:nvSpPr>
        <p:spPr>
          <a:xfrm>
            <a:off x="397472" y="1427119"/>
            <a:ext cx="3525506" cy="473776"/>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err="1">
                <a:solidFill>
                  <a:srgbClr val="384C54"/>
                </a:solidFill>
              </a:rPr>
              <a:t>Dockerfile</a:t>
            </a:r>
            <a:r>
              <a:rPr lang="zh-CN" altLang="en-US" b="1" dirty="0">
                <a:solidFill>
                  <a:srgbClr val="384C54"/>
                </a:solidFill>
              </a:rPr>
              <a:t>定制镜像</a:t>
            </a:r>
            <a:endParaRPr lang="en-US" altLang="zh-CN" b="1" dirty="0">
              <a:solidFill>
                <a:srgbClr val="384C54"/>
              </a:solidFill>
            </a:endParaRPr>
          </a:p>
        </p:txBody>
      </p:sp>
      <p:grpSp>
        <p:nvGrpSpPr>
          <p:cNvPr id="17" name="组合 16">
            <a:extLst>
              <a:ext uri="{FF2B5EF4-FFF2-40B4-BE49-F238E27FC236}">
                <a16:creationId xmlns:a16="http://schemas.microsoft.com/office/drawing/2014/main" id="{6139D59C-792E-48A0-BF1D-07CB115E8697}"/>
              </a:ext>
            </a:extLst>
          </p:cNvPr>
          <p:cNvGrpSpPr/>
          <p:nvPr/>
        </p:nvGrpSpPr>
        <p:grpSpPr>
          <a:xfrm>
            <a:off x="827584" y="4211783"/>
            <a:ext cx="7930280" cy="1953521"/>
            <a:chOff x="2710733" y="4869160"/>
            <a:chExt cx="6397771" cy="1449465"/>
          </a:xfrm>
        </p:grpSpPr>
        <p:pic>
          <p:nvPicPr>
            <p:cNvPr id="4" name="图片 3">
              <a:extLst>
                <a:ext uri="{FF2B5EF4-FFF2-40B4-BE49-F238E27FC236}">
                  <a16:creationId xmlns:a16="http://schemas.microsoft.com/office/drawing/2014/main" id="{0A5962CE-8C78-4E64-A56B-24AFA646B34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454"/>
            <a:stretch/>
          </p:blipFill>
          <p:spPr>
            <a:xfrm>
              <a:off x="5347542" y="4924034"/>
              <a:ext cx="3760962" cy="1394591"/>
            </a:xfrm>
            <a:prstGeom prst="rect">
              <a:avLst/>
            </a:prstGeom>
            <a:ln>
              <a:noFill/>
            </a:ln>
            <a:effectLst>
              <a:outerShdw blurRad="292100" dist="139700" dir="2700000" algn="tl" rotWithShape="0">
                <a:srgbClr val="333333">
                  <a:alpha val="65000"/>
                </a:srgbClr>
              </a:outerShdw>
            </a:effectLst>
          </p:spPr>
        </p:pic>
        <p:pic>
          <p:nvPicPr>
            <p:cNvPr id="10" name="图片 9">
              <a:extLst>
                <a:ext uri="{FF2B5EF4-FFF2-40B4-BE49-F238E27FC236}">
                  <a16:creationId xmlns:a16="http://schemas.microsoft.com/office/drawing/2014/main" id="{57D69060-3771-4359-BBB0-8B627008B4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0733" y="4869160"/>
              <a:ext cx="2171452" cy="1449465"/>
            </a:xfrm>
            <a:prstGeom prst="rect">
              <a:avLst/>
            </a:prstGeom>
            <a:ln>
              <a:noFill/>
            </a:ln>
            <a:effectLst>
              <a:outerShdw blurRad="292100" dist="139700" dir="2700000" algn="tl" rotWithShape="0">
                <a:srgbClr val="333333">
                  <a:alpha val="65000"/>
                </a:srgbClr>
              </a:outerShdw>
            </a:effectLst>
          </p:spPr>
        </p:pic>
        <p:cxnSp>
          <p:nvCxnSpPr>
            <p:cNvPr id="11" name="直接箭头连接符 10">
              <a:extLst>
                <a:ext uri="{FF2B5EF4-FFF2-40B4-BE49-F238E27FC236}">
                  <a16:creationId xmlns:a16="http://schemas.microsoft.com/office/drawing/2014/main" id="{0CDDD7D6-491A-4268-96A6-28CBA56DD62C}"/>
                </a:ext>
              </a:extLst>
            </p:cNvPr>
            <p:cNvCxnSpPr>
              <a:cxnSpLocks/>
            </p:cNvCxnSpPr>
            <p:nvPr/>
          </p:nvCxnSpPr>
          <p:spPr>
            <a:xfrm>
              <a:off x="4687616" y="5922288"/>
              <a:ext cx="659926" cy="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9" name="Rectangle 3">
            <a:extLst>
              <a:ext uri="{FF2B5EF4-FFF2-40B4-BE49-F238E27FC236}">
                <a16:creationId xmlns:a16="http://schemas.microsoft.com/office/drawing/2014/main" id="{578E3ED0-9E3B-4C46-969B-BCB50984B2E9}"/>
              </a:ext>
            </a:extLst>
          </p:cNvPr>
          <p:cNvSpPr txBox="1">
            <a:spLocks noChangeArrowheads="1"/>
          </p:cNvSpPr>
          <p:nvPr/>
        </p:nvSpPr>
        <p:spPr>
          <a:xfrm>
            <a:off x="397472" y="2087010"/>
            <a:ext cx="3698537" cy="115928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Tx/>
              <a:buNone/>
            </a:pPr>
            <a:r>
              <a:rPr lang="en-US" altLang="zh-CN" sz="1400" dirty="0" err="1">
                <a:latin typeface="+mn-ea"/>
              </a:rPr>
              <a:t>Dockerfile</a:t>
            </a:r>
            <a:r>
              <a:rPr lang="en-US" altLang="zh-CN" sz="1400" dirty="0">
                <a:latin typeface="+mn-ea"/>
              </a:rPr>
              <a:t> </a:t>
            </a:r>
            <a:r>
              <a:rPr lang="zh-CN" altLang="en-US" sz="1400" dirty="0">
                <a:latin typeface="+mn-ea"/>
              </a:rPr>
              <a:t>是一个文本文件，其内包含了一条条的 </a:t>
            </a:r>
            <a:r>
              <a:rPr lang="zh-CN" altLang="en-US" sz="1400" b="1" dirty="0">
                <a:latin typeface="+mn-ea"/>
              </a:rPr>
              <a:t>指令</a:t>
            </a:r>
            <a:r>
              <a:rPr lang="en-US" altLang="zh-CN" sz="1400" b="1" dirty="0">
                <a:latin typeface="+mn-ea"/>
              </a:rPr>
              <a:t>(Instruction)</a:t>
            </a:r>
            <a:r>
              <a:rPr lang="zh-CN" altLang="en-US" sz="1400" dirty="0">
                <a:latin typeface="+mn-ea"/>
              </a:rPr>
              <a:t>，</a:t>
            </a:r>
            <a:r>
              <a:rPr lang="zh-CN" altLang="en-US" sz="1400" b="1" dirty="0">
                <a:latin typeface="+mn-ea"/>
              </a:rPr>
              <a:t>每一条指令构建一层</a:t>
            </a:r>
            <a:r>
              <a:rPr lang="zh-CN" altLang="en-US" sz="1400" dirty="0">
                <a:latin typeface="+mn-ea"/>
              </a:rPr>
              <a:t>，因此每一条指令的内容，就是描述该层应当如何构建。</a:t>
            </a:r>
            <a:endParaRPr lang="en-US" altLang="zh-CN" sz="1400" dirty="0">
              <a:latin typeface="+mn-ea"/>
            </a:endParaRPr>
          </a:p>
        </p:txBody>
      </p:sp>
      <p:pic>
        <p:nvPicPr>
          <p:cNvPr id="18" name="图片 17">
            <a:extLst>
              <a:ext uri="{FF2B5EF4-FFF2-40B4-BE49-F238E27FC236}">
                <a16:creationId xmlns:a16="http://schemas.microsoft.com/office/drawing/2014/main" id="{20CEBE03-69F0-4CDA-8D07-3DC7602EB9B8}"/>
              </a:ext>
            </a:extLst>
          </p:cNvPr>
          <p:cNvPicPr>
            <a:picLocks noChangeAspect="1"/>
          </p:cNvPicPr>
          <p:nvPr/>
        </p:nvPicPr>
        <p:blipFill>
          <a:blip r:embed="rId5"/>
          <a:stretch>
            <a:fillRect/>
          </a:stretch>
        </p:blipFill>
        <p:spPr>
          <a:xfrm>
            <a:off x="4502600" y="1324109"/>
            <a:ext cx="4139328" cy="2887674"/>
          </a:xfrm>
          <a:prstGeom prst="rect">
            <a:avLst/>
          </a:prstGeom>
        </p:spPr>
      </p:pic>
      <p:sp>
        <p:nvSpPr>
          <p:cNvPr id="20" name="矩形 19">
            <a:extLst>
              <a:ext uri="{FF2B5EF4-FFF2-40B4-BE49-F238E27FC236}">
                <a16:creationId xmlns:a16="http://schemas.microsoft.com/office/drawing/2014/main" id="{2A26386C-F36B-4CF0-9132-194AAE336E71}"/>
              </a:ext>
            </a:extLst>
          </p:cNvPr>
          <p:cNvSpPr/>
          <p:nvPr/>
        </p:nvSpPr>
        <p:spPr>
          <a:xfrm>
            <a:off x="5932184" y="1016332"/>
            <a:ext cx="1280159" cy="307777"/>
          </a:xfrm>
          <a:prstGeom prst="rect">
            <a:avLst/>
          </a:prstGeom>
        </p:spPr>
        <p:txBody>
          <a:bodyPr wrap="none">
            <a:spAutoFit/>
          </a:bodyPr>
          <a:lstStyle/>
          <a:p>
            <a:r>
              <a:rPr lang="en-US" altLang="zh-CN" sz="1400" dirty="0" err="1"/>
              <a:t>Dockerfile</a:t>
            </a:r>
            <a:r>
              <a:rPr lang="zh-CN" altLang="en-US" sz="1400" dirty="0"/>
              <a:t>指令</a:t>
            </a:r>
          </a:p>
        </p:txBody>
      </p:sp>
      <p:grpSp>
        <p:nvGrpSpPr>
          <p:cNvPr id="23" name="组合 22">
            <a:extLst>
              <a:ext uri="{FF2B5EF4-FFF2-40B4-BE49-F238E27FC236}">
                <a16:creationId xmlns:a16="http://schemas.microsoft.com/office/drawing/2014/main" id="{BF9663CF-2E74-4CC0-B04F-A0388200D885}"/>
              </a:ext>
            </a:extLst>
          </p:cNvPr>
          <p:cNvGrpSpPr/>
          <p:nvPr/>
        </p:nvGrpSpPr>
        <p:grpSpPr>
          <a:xfrm>
            <a:off x="492639" y="3255541"/>
            <a:ext cx="2480100" cy="570705"/>
            <a:chOff x="797906" y="3356992"/>
            <a:chExt cx="2480100" cy="570705"/>
          </a:xfrm>
        </p:grpSpPr>
        <p:sp>
          <p:nvSpPr>
            <p:cNvPr id="21" name="Rectangle 3">
              <a:extLst>
                <a:ext uri="{FF2B5EF4-FFF2-40B4-BE49-F238E27FC236}">
                  <a16:creationId xmlns:a16="http://schemas.microsoft.com/office/drawing/2014/main" id="{5920EC03-B0F9-492D-ACE4-71334795DE1B}"/>
                </a:ext>
              </a:extLst>
            </p:cNvPr>
            <p:cNvSpPr txBox="1">
              <a:spLocks noChangeArrowheads="1"/>
            </p:cNvSpPr>
            <p:nvPr/>
          </p:nvSpPr>
          <p:spPr>
            <a:xfrm>
              <a:off x="797907" y="3356992"/>
              <a:ext cx="2480099" cy="282673"/>
            </a:xfrm>
            <a:prstGeom prst="rect">
              <a:avLst/>
            </a:prstGeom>
            <a:solidFill>
              <a:schemeClr val="accent3">
                <a:lumMod val="60000"/>
                <a:lumOff val="40000"/>
              </a:schemeClr>
            </a:solidFill>
            <a:ln>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Tx/>
                <a:buNone/>
              </a:pPr>
              <a:r>
                <a:rPr lang="zh-CN" altLang="en-US" sz="1200" b="1" dirty="0">
                  <a:solidFill>
                    <a:srgbClr val="FF0000"/>
                  </a:solidFill>
                </a:rPr>
                <a:t>每一条指令构建一层</a:t>
              </a:r>
              <a:endParaRPr lang="en-US" altLang="zh-CN" sz="1200" b="1" dirty="0">
                <a:solidFill>
                  <a:srgbClr val="FF0000"/>
                </a:solidFill>
                <a:latin typeface="+mn-ea"/>
              </a:endParaRPr>
            </a:p>
          </p:txBody>
        </p:sp>
        <p:sp>
          <p:nvSpPr>
            <p:cNvPr id="24" name="Rectangle 3">
              <a:extLst>
                <a:ext uri="{FF2B5EF4-FFF2-40B4-BE49-F238E27FC236}">
                  <a16:creationId xmlns:a16="http://schemas.microsoft.com/office/drawing/2014/main" id="{59AD7C7A-A874-45BB-B0E6-46CC317CC6EF}"/>
                </a:ext>
              </a:extLst>
            </p:cNvPr>
            <p:cNvSpPr txBox="1">
              <a:spLocks noChangeArrowheads="1"/>
            </p:cNvSpPr>
            <p:nvPr/>
          </p:nvSpPr>
          <p:spPr>
            <a:xfrm>
              <a:off x="797906" y="3645024"/>
              <a:ext cx="2480100" cy="282673"/>
            </a:xfrm>
            <a:prstGeom prst="rect">
              <a:avLst/>
            </a:prstGeom>
            <a:solidFill>
              <a:schemeClr val="accent3">
                <a:lumMod val="60000"/>
                <a:lumOff val="40000"/>
              </a:schemeClr>
            </a:solidFill>
            <a:ln>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Tx/>
                <a:buNone/>
              </a:pPr>
              <a:r>
                <a:rPr lang="zh-CN" altLang="en-US" sz="1200" b="1" dirty="0">
                  <a:solidFill>
                    <a:srgbClr val="FF0000"/>
                  </a:solidFill>
                </a:rPr>
                <a:t>每一层只添加真正需要添加的东西</a:t>
              </a:r>
            </a:p>
          </p:txBody>
        </p:sp>
      </p:grpSp>
      <p:sp>
        <p:nvSpPr>
          <p:cNvPr id="25" name="矩形 24">
            <a:extLst>
              <a:ext uri="{FF2B5EF4-FFF2-40B4-BE49-F238E27FC236}">
                <a16:creationId xmlns:a16="http://schemas.microsoft.com/office/drawing/2014/main" id="{064FB9AE-5690-4541-BBFB-F05985FA15BB}"/>
              </a:ext>
            </a:extLst>
          </p:cNvPr>
          <p:cNvSpPr/>
          <p:nvPr/>
        </p:nvSpPr>
        <p:spPr>
          <a:xfrm>
            <a:off x="4788024" y="1532384"/>
            <a:ext cx="576064" cy="13162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5C5C32F-901B-4454-9BEB-EBC8DE0230C6}"/>
              </a:ext>
            </a:extLst>
          </p:cNvPr>
          <p:cNvSpPr/>
          <p:nvPr/>
        </p:nvSpPr>
        <p:spPr>
          <a:xfrm>
            <a:off x="4788024" y="1896676"/>
            <a:ext cx="576064" cy="13162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474FA666-99D2-4BF1-BE8D-D8E21051533C}"/>
              </a:ext>
            </a:extLst>
          </p:cNvPr>
          <p:cNvSpPr/>
          <p:nvPr/>
        </p:nvSpPr>
        <p:spPr>
          <a:xfrm>
            <a:off x="4788024" y="2065072"/>
            <a:ext cx="576064" cy="13162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D8451EBC-3C30-4F6D-92A1-0E7CC8AA9F1F}"/>
              </a:ext>
            </a:extLst>
          </p:cNvPr>
          <p:cNvSpPr/>
          <p:nvPr/>
        </p:nvSpPr>
        <p:spPr>
          <a:xfrm>
            <a:off x="4788024" y="2429364"/>
            <a:ext cx="576064" cy="13162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8D63F868-AFE2-4F6B-B9A0-2791EDFA93CC}"/>
              </a:ext>
            </a:extLst>
          </p:cNvPr>
          <p:cNvSpPr/>
          <p:nvPr/>
        </p:nvSpPr>
        <p:spPr>
          <a:xfrm>
            <a:off x="4788024" y="2597760"/>
            <a:ext cx="576064" cy="13162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9B3FC849-8787-4BC8-813A-B9561A77DACF}"/>
              </a:ext>
            </a:extLst>
          </p:cNvPr>
          <p:cNvSpPr/>
          <p:nvPr/>
        </p:nvSpPr>
        <p:spPr>
          <a:xfrm>
            <a:off x="4788024" y="2962052"/>
            <a:ext cx="576064" cy="13162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3E1B7368-4F10-4A3D-AE82-FC9B2B596CB6}"/>
              </a:ext>
            </a:extLst>
          </p:cNvPr>
          <p:cNvSpPr/>
          <p:nvPr/>
        </p:nvSpPr>
        <p:spPr>
          <a:xfrm>
            <a:off x="4786621" y="3693017"/>
            <a:ext cx="576064" cy="13162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491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7">
            <a:extLst>
              <a:ext uri="{FF2B5EF4-FFF2-40B4-BE49-F238E27FC236}">
                <a16:creationId xmlns:a16="http://schemas.microsoft.com/office/drawing/2014/main" id="{15A558D4-5E65-4259-885F-B2E4B0E01094}"/>
              </a:ext>
            </a:extLst>
          </p:cNvPr>
          <p:cNvSpPr/>
          <p:nvPr/>
        </p:nvSpPr>
        <p:spPr>
          <a:xfrm>
            <a:off x="397472" y="1427119"/>
            <a:ext cx="1008000" cy="345697"/>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a:solidFill>
                  <a:srgbClr val="384C54"/>
                </a:solidFill>
              </a:rPr>
              <a:t>FROM</a:t>
            </a:r>
          </a:p>
        </p:txBody>
      </p:sp>
      <p:sp>
        <p:nvSpPr>
          <p:cNvPr id="8" name="Rounded Rectangle 7">
            <a:extLst>
              <a:ext uri="{FF2B5EF4-FFF2-40B4-BE49-F238E27FC236}">
                <a16:creationId xmlns:a16="http://schemas.microsoft.com/office/drawing/2014/main" id="{EDC40C3C-E4F8-438D-82C9-500399FAB767}"/>
              </a:ext>
            </a:extLst>
          </p:cNvPr>
          <p:cNvSpPr/>
          <p:nvPr/>
        </p:nvSpPr>
        <p:spPr>
          <a:xfrm>
            <a:off x="397472" y="4201867"/>
            <a:ext cx="1008000" cy="345697"/>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a:solidFill>
                  <a:srgbClr val="384C54"/>
                </a:solidFill>
              </a:rPr>
              <a:t>ENV</a:t>
            </a:r>
          </a:p>
        </p:txBody>
      </p:sp>
      <p:sp>
        <p:nvSpPr>
          <p:cNvPr id="9" name="Rounded Rectangle 7">
            <a:extLst>
              <a:ext uri="{FF2B5EF4-FFF2-40B4-BE49-F238E27FC236}">
                <a16:creationId xmlns:a16="http://schemas.microsoft.com/office/drawing/2014/main" id="{16B1AE86-9FC8-4D31-BC4A-B415D9116A72}"/>
              </a:ext>
            </a:extLst>
          </p:cNvPr>
          <p:cNvSpPr/>
          <p:nvPr/>
        </p:nvSpPr>
        <p:spPr>
          <a:xfrm>
            <a:off x="397472" y="4895554"/>
            <a:ext cx="1008000" cy="345697"/>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a:solidFill>
                  <a:srgbClr val="384C54"/>
                </a:solidFill>
              </a:rPr>
              <a:t>EXPOSE</a:t>
            </a:r>
          </a:p>
        </p:txBody>
      </p:sp>
      <p:sp>
        <p:nvSpPr>
          <p:cNvPr id="10" name="Rounded Rectangle 7">
            <a:extLst>
              <a:ext uri="{FF2B5EF4-FFF2-40B4-BE49-F238E27FC236}">
                <a16:creationId xmlns:a16="http://schemas.microsoft.com/office/drawing/2014/main" id="{1480FD81-7FDB-4B36-A47A-E6ECE6ED3EAF}"/>
              </a:ext>
            </a:extLst>
          </p:cNvPr>
          <p:cNvSpPr/>
          <p:nvPr/>
        </p:nvSpPr>
        <p:spPr>
          <a:xfrm>
            <a:off x="397472" y="2814493"/>
            <a:ext cx="1008000" cy="345697"/>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a:solidFill>
                  <a:srgbClr val="384C54"/>
                </a:solidFill>
              </a:rPr>
              <a:t>WORKDIR</a:t>
            </a:r>
          </a:p>
        </p:txBody>
      </p:sp>
      <p:sp>
        <p:nvSpPr>
          <p:cNvPr id="11" name="Rounded Rectangle 7">
            <a:extLst>
              <a:ext uri="{FF2B5EF4-FFF2-40B4-BE49-F238E27FC236}">
                <a16:creationId xmlns:a16="http://schemas.microsoft.com/office/drawing/2014/main" id="{BB21541C-B0CA-412E-853D-5C9FF64194F8}"/>
              </a:ext>
            </a:extLst>
          </p:cNvPr>
          <p:cNvSpPr/>
          <p:nvPr/>
        </p:nvSpPr>
        <p:spPr>
          <a:xfrm>
            <a:off x="397472" y="2120806"/>
            <a:ext cx="1008000" cy="345697"/>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a:solidFill>
                  <a:srgbClr val="384C54"/>
                </a:solidFill>
              </a:rPr>
              <a:t>RUN</a:t>
            </a:r>
          </a:p>
        </p:txBody>
      </p:sp>
      <p:sp>
        <p:nvSpPr>
          <p:cNvPr id="12" name="Rounded Rectangle 7">
            <a:extLst>
              <a:ext uri="{FF2B5EF4-FFF2-40B4-BE49-F238E27FC236}">
                <a16:creationId xmlns:a16="http://schemas.microsoft.com/office/drawing/2014/main" id="{A4BDE0B1-330B-4A38-B9AD-3B7157F8844F}"/>
              </a:ext>
            </a:extLst>
          </p:cNvPr>
          <p:cNvSpPr/>
          <p:nvPr/>
        </p:nvSpPr>
        <p:spPr>
          <a:xfrm>
            <a:off x="397472" y="3508180"/>
            <a:ext cx="1008000" cy="345697"/>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a:solidFill>
                  <a:srgbClr val="384C54"/>
                </a:solidFill>
              </a:rPr>
              <a:t>COPY</a:t>
            </a:r>
          </a:p>
        </p:txBody>
      </p:sp>
      <p:sp>
        <p:nvSpPr>
          <p:cNvPr id="14" name="Rounded Rectangle 7">
            <a:extLst>
              <a:ext uri="{FF2B5EF4-FFF2-40B4-BE49-F238E27FC236}">
                <a16:creationId xmlns:a16="http://schemas.microsoft.com/office/drawing/2014/main" id="{8F25E089-291F-4AF2-A053-0AC02B9DA45A}"/>
              </a:ext>
            </a:extLst>
          </p:cNvPr>
          <p:cNvSpPr/>
          <p:nvPr/>
        </p:nvSpPr>
        <p:spPr>
          <a:xfrm>
            <a:off x="397472" y="5589240"/>
            <a:ext cx="1008000" cy="345697"/>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a:solidFill>
                  <a:srgbClr val="384C54"/>
                </a:solidFill>
              </a:rPr>
              <a:t>CMD</a:t>
            </a:r>
          </a:p>
        </p:txBody>
      </p:sp>
      <p:sp>
        <p:nvSpPr>
          <p:cNvPr id="5" name="矩形 4">
            <a:extLst>
              <a:ext uri="{FF2B5EF4-FFF2-40B4-BE49-F238E27FC236}">
                <a16:creationId xmlns:a16="http://schemas.microsoft.com/office/drawing/2014/main" id="{F7AEF136-1E71-4E72-A282-B96DC5BDB9BF}"/>
              </a:ext>
            </a:extLst>
          </p:cNvPr>
          <p:cNvSpPr/>
          <p:nvPr/>
        </p:nvSpPr>
        <p:spPr>
          <a:xfrm>
            <a:off x="1551259" y="1280938"/>
            <a:ext cx="6958048" cy="646331"/>
          </a:xfrm>
          <a:prstGeom prst="rect">
            <a:avLst/>
          </a:prstGeom>
        </p:spPr>
        <p:txBody>
          <a:bodyPr wrap="square">
            <a:spAutoFit/>
          </a:bodyPr>
          <a:lstStyle/>
          <a:p>
            <a:r>
              <a:rPr lang="zh-CN" altLang="en-US" sz="1200" dirty="0"/>
              <a:t>格式：</a:t>
            </a:r>
            <a:r>
              <a:rPr lang="en-US" altLang="zh-CN" sz="1200" dirty="0"/>
              <a:t>FROM &lt;image&gt;:&lt;tag&gt;</a:t>
            </a:r>
          </a:p>
          <a:p>
            <a:r>
              <a:rPr lang="zh-CN" altLang="en-US" sz="1200" dirty="0"/>
              <a:t>功能描述：指定基础镜像，必备的指令，并且必须是第一条指令。</a:t>
            </a:r>
            <a:endParaRPr lang="en-US" altLang="zh-CN" sz="1200" dirty="0"/>
          </a:p>
          <a:p>
            <a:r>
              <a:rPr lang="zh-CN" altLang="en-US" sz="1200" dirty="0"/>
              <a:t>示例：</a:t>
            </a:r>
            <a:r>
              <a:rPr lang="en-US" altLang="zh-CN" sz="1200" dirty="0"/>
              <a:t>FROM mysql:5.6</a:t>
            </a:r>
          </a:p>
        </p:txBody>
      </p:sp>
      <p:sp>
        <p:nvSpPr>
          <p:cNvPr id="18" name="矩形 17">
            <a:extLst>
              <a:ext uri="{FF2B5EF4-FFF2-40B4-BE49-F238E27FC236}">
                <a16:creationId xmlns:a16="http://schemas.microsoft.com/office/drawing/2014/main" id="{8ACF9FAC-36B7-46A1-86A5-CCAFF15F7879}"/>
              </a:ext>
            </a:extLst>
          </p:cNvPr>
          <p:cNvSpPr/>
          <p:nvPr/>
        </p:nvSpPr>
        <p:spPr>
          <a:xfrm>
            <a:off x="1551259" y="1974606"/>
            <a:ext cx="6958048" cy="646331"/>
          </a:xfrm>
          <a:prstGeom prst="rect">
            <a:avLst/>
          </a:prstGeom>
        </p:spPr>
        <p:txBody>
          <a:bodyPr wrap="square">
            <a:spAutoFit/>
          </a:bodyPr>
          <a:lstStyle/>
          <a:p>
            <a:r>
              <a:rPr lang="zh-CN" altLang="en-US" sz="1200" dirty="0"/>
              <a:t>格式：</a:t>
            </a:r>
            <a:r>
              <a:rPr lang="en-US" altLang="zh-CN" sz="1200" dirty="0"/>
              <a:t>RUN &lt;command&gt;  , </a:t>
            </a:r>
            <a:r>
              <a:rPr lang="zh-CN" altLang="en-US" sz="1200" dirty="0"/>
              <a:t> </a:t>
            </a:r>
            <a:r>
              <a:rPr lang="en-US" altLang="zh-CN" sz="1200" dirty="0"/>
              <a:t>RUN ["executable", "param1", "param2"]</a:t>
            </a:r>
          </a:p>
          <a:p>
            <a:r>
              <a:rPr lang="zh-CN" altLang="en-US" sz="1200" dirty="0"/>
              <a:t>功能描述：执行构建镜像时执行的命令。</a:t>
            </a:r>
            <a:endParaRPr lang="en-US" altLang="zh-CN" sz="1200" dirty="0"/>
          </a:p>
          <a:p>
            <a:r>
              <a:rPr lang="zh-CN" altLang="en-US" sz="1200" dirty="0"/>
              <a:t>示例：</a:t>
            </a:r>
            <a:r>
              <a:rPr lang="en-US" altLang="zh-CN" sz="1200" dirty="0"/>
              <a:t>RUN pip install flask</a:t>
            </a:r>
          </a:p>
        </p:txBody>
      </p:sp>
      <p:sp>
        <p:nvSpPr>
          <p:cNvPr id="20" name="矩形 19">
            <a:extLst>
              <a:ext uri="{FF2B5EF4-FFF2-40B4-BE49-F238E27FC236}">
                <a16:creationId xmlns:a16="http://schemas.microsoft.com/office/drawing/2014/main" id="{7AD336A2-2FA5-46B3-A5A2-520D9DE40328}"/>
              </a:ext>
            </a:extLst>
          </p:cNvPr>
          <p:cNvSpPr/>
          <p:nvPr/>
        </p:nvSpPr>
        <p:spPr>
          <a:xfrm>
            <a:off x="1551258" y="5442946"/>
            <a:ext cx="7195269" cy="646331"/>
          </a:xfrm>
          <a:prstGeom prst="rect">
            <a:avLst/>
          </a:prstGeom>
        </p:spPr>
        <p:txBody>
          <a:bodyPr wrap="square">
            <a:spAutoFit/>
          </a:bodyPr>
          <a:lstStyle/>
          <a:p>
            <a:r>
              <a:rPr lang="zh-CN" altLang="en-US" sz="1200" dirty="0"/>
              <a:t>格式：</a:t>
            </a:r>
            <a:r>
              <a:rPr lang="en-US" altLang="zh-CN" sz="1200" dirty="0"/>
              <a:t> RUN &lt;command&gt;  , </a:t>
            </a:r>
            <a:r>
              <a:rPr lang="zh-CN" altLang="en-US" sz="1200" dirty="0"/>
              <a:t> </a:t>
            </a:r>
            <a:r>
              <a:rPr lang="en-US" altLang="zh-CN" sz="1200" dirty="0"/>
              <a:t>RUN ["executable", "param1", "param2"]</a:t>
            </a:r>
          </a:p>
          <a:p>
            <a:r>
              <a:rPr lang="zh-CN" altLang="en-US" sz="1200" dirty="0"/>
              <a:t>功能描述：构建容器后执行的命令，也就是在容器启动时才执行的命令。</a:t>
            </a:r>
            <a:endParaRPr lang="en-US" altLang="zh-CN" sz="1200" dirty="0"/>
          </a:p>
          <a:p>
            <a:r>
              <a:rPr lang="zh-CN" altLang="en-US" sz="1200" dirty="0"/>
              <a:t>示例：</a:t>
            </a:r>
            <a:r>
              <a:rPr lang="en-US" altLang="zh-CN" sz="1200" dirty="0"/>
              <a:t>CMD ["dotnet", “SpindleAPI.dll"]</a:t>
            </a:r>
          </a:p>
        </p:txBody>
      </p:sp>
      <p:sp>
        <p:nvSpPr>
          <p:cNvPr id="22" name="矩形 21">
            <a:extLst>
              <a:ext uri="{FF2B5EF4-FFF2-40B4-BE49-F238E27FC236}">
                <a16:creationId xmlns:a16="http://schemas.microsoft.com/office/drawing/2014/main" id="{3BA3BAB6-B0BD-4045-BD65-694848B0F475}"/>
              </a:ext>
            </a:extLst>
          </p:cNvPr>
          <p:cNvSpPr/>
          <p:nvPr/>
        </p:nvSpPr>
        <p:spPr>
          <a:xfrm>
            <a:off x="1551259" y="2668274"/>
            <a:ext cx="7195268" cy="646331"/>
          </a:xfrm>
          <a:prstGeom prst="rect">
            <a:avLst/>
          </a:prstGeom>
        </p:spPr>
        <p:txBody>
          <a:bodyPr wrap="square">
            <a:spAutoFit/>
          </a:bodyPr>
          <a:lstStyle/>
          <a:p>
            <a:r>
              <a:rPr lang="zh-CN" altLang="en-US" sz="1200" dirty="0"/>
              <a:t>格式：</a:t>
            </a:r>
            <a:r>
              <a:rPr lang="en-US" altLang="zh-CN" sz="1200" dirty="0"/>
              <a:t>WORKDIR &lt;</a:t>
            </a:r>
            <a:r>
              <a:rPr lang="zh-CN" altLang="en-US" sz="1200" dirty="0"/>
              <a:t>工作目录路径</a:t>
            </a:r>
            <a:r>
              <a:rPr lang="en-US" altLang="zh-CN" sz="1200" dirty="0"/>
              <a:t>&gt;</a:t>
            </a:r>
          </a:p>
          <a:p>
            <a:r>
              <a:rPr lang="zh-CN" altLang="en-US" sz="1200" dirty="0"/>
              <a:t>功能描述：指定工作目录</a:t>
            </a:r>
            <a:r>
              <a:rPr lang="en-US" altLang="zh-CN" sz="1200" dirty="0"/>
              <a:t>(</a:t>
            </a:r>
            <a:r>
              <a:rPr lang="zh-CN" altLang="en-US" sz="1200" dirty="0"/>
              <a:t>当前目录</a:t>
            </a:r>
            <a:r>
              <a:rPr lang="en-US" altLang="zh-CN" sz="1200" dirty="0"/>
              <a:t>),</a:t>
            </a:r>
            <a:r>
              <a:rPr lang="zh-CN" altLang="en-US" sz="1200" dirty="0"/>
              <a:t>以后各层的当前目录就被改为指定的目录</a:t>
            </a:r>
            <a:r>
              <a:rPr lang="en-US" altLang="zh-CN" sz="1200" dirty="0"/>
              <a:t>(</a:t>
            </a:r>
            <a:r>
              <a:rPr lang="zh-CN" altLang="en-US" sz="1200" dirty="0"/>
              <a:t>不存在则会自动创建目录</a:t>
            </a:r>
            <a:r>
              <a:rPr lang="en-US" altLang="zh-CN" sz="1200" dirty="0"/>
              <a:t>)</a:t>
            </a:r>
          </a:p>
          <a:p>
            <a:r>
              <a:rPr lang="zh-CN" altLang="en-US" sz="1200" dirty="0"/>
              <a:t>示例：</a:t>
            </a:r>
            <a:r>
              <a:rPr lang="en-US" altLang="zh-CN" sz="1200" dirty="0"/>
              <a:t>WORKDIR /</a:t>
            </a:r>
            <a:r>
              <a:rPr lang="en-US" altLang="zh-CN" sz="1200" dirty="0" err="1"/>
              <a:t>usr</a:t>
            </a:r>
            <a:r>
              <a:rPr lang="en-US" altLang="zh-CN" sz="1200" dirty="0"/>
              <a:t>/local/</a:t>
            </a:r>
            <a:r>
              <a:rPr lang="en-US" altLang="zh-CN" sz="1200" dirty="0" err="1"/>
              <a:t>src</a:t>
            </a:r>
            <a:r>
              <a:rPr lang="en-US" altLang="zh-CN" sz="1200" dirty="0"/>
              <a:t>/</a:t>
            </a:r>
            <a:r>
              <a:rPr lang="en-US" altLang="zh-CN" sz="1200" dirty="0" err="1"/>
              <a:t>DockerWebAPI</a:t>
            </a:r>
            <a:endParaRPr lang="en-US" altLang="zh-CN" sz="1200" dirty="0"/>
          </a:p>
        </p:txBody>
      </p:sp>
      <p:sp>
        <p:nvSpPr>
          <p:cNvPr id="23" name="矩形 22">
            <a:extLst>
              <a:ext uri="{FF2B5EF4-FFF2-40B4-BE49-F238E27FC236}">
                <a16:creationId xmlns:a16="http://schemas.microsoft.com/office/drawing/2014/main" id="{1A9D78CB-1055-4BAB-9945-A9EA86738A46}"/>
              </a:ext>
            </a:extLst>
          </p:cNvPr>
          <p:cNvSpPr/>
          <p:nvPr/>
        </p:nvSpPr>
        <p:spPr>
          <a:xfrm>
            <a:off x="1551259" y="3361942"/>
            <a:ext cx="6958048" cy="646331"/>
          </a:xfrm>
          <a:prstGeom prst="rect">
            <a:avLst/>
          </a:prstGeom>
        </p:spPr>
        <p:txBody>
          <a:bodyPr wrap="square">
            <a:spAutoFit/>
          </a:bodyPr>
          <a:lstStyle/>
          <a:p>
            <a:r>
              <a:rPr lang="zh-CN" altLang="en-US" sz="1200" dirty="0"/>
              <a:t>格式：</a:t>
            </a:r>
            <a:r>
              <a:rPr lang="en-US" altLang="zh-CN" sz="1200" dirty="0"/>
              <a:t>COPY [--</a:t>
            </a:r>
            <a:r>
              <a:rPr lang="en-US" altLang="zh-CN" sz="1200" dirty="0" err="1"/>
              <a:t>chown</a:t>
            </a:r>
            <a:r>
              <a:rPr lang="en-US" altLang="zh-CN" sz="1200" dirty="0"/>
              <a:t>=&lt;user&gt;:&lt;group&gt;] &lt;</a:t>
            </a:r>
            <a:r>
              <a:rPr lang="zh-CN" altLang="en-US" sz="1200" dirty="0"/>
              <a:t>源路径</a:t>
            </a:r>
            <a:r>
              <a:rPr lang="en-US" altLang="zh-CN" sz="1200" dirty="0"/>
              <a:t>&gt;... &lt;</a:t>
            </a:r>
            <a:r>
              <a:rPr lang="zh-CN" altLang="en-US" sz="1200" dirty="0"/>
              <a:t>目标路径</a:t>
            </a:r>
            <a:r>
              <a:rPr lang="en-US" altLang="zh-CN" sz="1200" dirty="0"/>
              <a:t>&gt; or</a:t>
            </a:r>
            <a:r>
              <a:rPr lang="zh-CN" altLang="en-US" sz="1200" dirty="0"/>
              <a:t> </a:t>
            </a:r>
            <a:r>
              <a:rPr lang="en-US" altLang="zh-CN" sz="1200" dirty="0"/>
              <a:t>["&lt;</a:t>
            </a:r>
            <a:r>
              <a:rPr lang="zh-CN" altLang="en-US" sz="1200" dirty="0"/>
              <a:t>源路径</a:t>
            </a:r>
            <a:r>
              <a:rPr lang="en-US" altLang="zh-CN" sz="1200" dirty="0"/>
              <a:t>1&gt;",... "&lt;</a:t>
            </a:r>
            <a:r>
              <a:rPr lang="zh-CN" altLang="en-US" sz="1200" dirty="0"/>
              <a:t>目标路径</a:t>
            </a:r>
            <a:r>
              <a:rPr lang="en-US" altLang="zh-CN" sz="1200" dirty="0"/>
              <a:t>&gt;"]</a:t>
            </a:r>
          </a:p>
          <a:p>
            <a:r>
              <a:rPr lang="zh-CN" altLang="en-US" sz="1200" dirty="0"/>
              <a:t>功能描述：从构建上下文目录中 </a:t>
            </a:r>
            <a:r>
              <a:rPr lang="en-US" altLang="zh-CN" sz="1200" dirty="0"/>
              <a:t>&lt;</a:t>
            </a:r>
            <a:r>
              <a:rPr lang="zh-CN" altLang="en-US" sz="1200" dirty="0"/>
              <a:t>源路径</a:t>
            </a:r>
            <a:r>
              <a:rPr lang="en-US" altLang="zh-CN" sz="1200" dirty="0"/>
              <a:t>&gt; </a:t>
            </a:r>
            <a:r>
              <a:rPr lang="zh-CN" altLang="en-US" sz="1200" dirty="0"/>
              <a:t>的文件</a:t>
            </a:r>
            <a:r>
              <a:rPr lang="en-US" altLang="zh-CN" sz="1200" dirty="0"/>
              <a:t>/</a:t>
            </a:r>
            <a:r>
              <a:rPr lang="zh-CN" altLang="en-US" sz="1200" dirty="0"/>
              <a:t>目录复制到新的一层的镜像内的 </a:t>
            </a:r>
            <a:r>
              <a:rPr lang="en-US" altLang="zh-CN" sz="1200" dirty="0"/>
              <a:t>&lt;</a:t>
            </a:r>
            <a:r>
              <a:rPr lang="zh-CN" altLang="en-US" sz="1200" dirty="0"/>
              <a:t>目标路径</a:t>
            </a:r>
            <a:r>
              <a:rPr lang="en-US" altLang="zh-CN" sz="1200" dirty="0"/>
              <a:t>&gt; </a:t>
            </a:r>
            <a:r>
              <a:rPr lang="zh-CN" altLang="en-US" sz="1200" dirty="0"/>
              <a:t>位置</a:t>
            </a:r>
            <a:endParaRPr lang="en-US" altLang="zh-CN" sz="1200" dirty="0"/>
          </a:p>
          <a:p>
            <a:r>
              <a:rPr lang="zh-CN" altLang="en-US" sz="1200" dirty="0"/>
              <a:t>示例：</a:t>
            </a:r>
            <a:r>
              <a:rPr lang="en-US" altLang="zh-CN" sz="1200" dirty="0"/>
              <a:t>COPY </a:t>
            </a:r>
            <a:r>
              <a:rPr lang="en-US" altLang="zh-CN" sz="1200" dirty="0" err="1"/>
              <a:t>hom</a:t>
            </a:r>
            <a:r>
              <a:rPr lang="en-US" altLang="zh-CN" sz="1200" dirty="0"/>
              <a:t>?.txt /</a:t>
            </a:r>
            <a:r>
              <a:rPr lang="en-US" altLang="zh-CN" sz="1200" dirty="0" err="1"/>
              <a:t>mydir</a:t>
            </a:r>
            <a:r>
              <a:rPr lang="en-US" altLang="zh-CN" sz="1200" dirty="0"/>
              <a:t>/</a:t>
            </a:r>
          </a:p>
        </p:txBody>
      </p:sp>
      <p:sp>
        <p:nvSpPr>
          <p:cNvPr id="24" name="矩形 23">
            <a:extLst>
              <a:ext uri="{FF2B5EF4-FFF2-40B4-BE49-F238E27FC236}">
                <a16:creationId xmlns:a16="http://schemas.microsoft.com/office/drawing/2014/main" id="{8BC6ADB5-4E76-4D8F-9539-324FA77BA5C8}"/>
              </a:ext>
            </a:extLst>
          </p:cNvPr>
          <p:cNvSpPr/>
          <p:nvPr/>
        </p:nvSpPr>
        <p:spPr>
          <a:xfrm>
            <a:off x="1551259" y="4055610"/>
            <a:ext cx="6958048" cy="646331"/>
          </a:xfrm>
          <a:prstGeom prst="rect">
            <a:avLst/>
          </a:prstGeom>
        </p:spPr>
        <p:txBody>
          <a:bodyPr wrap="square">
            <a:spAutoFit/>
          </a:bodyPr>
          <a:lstStyle/>
          <a:p>
            <a:r>
              <a:rPr lang="zh-CN" altLang="en-US" sz="1200" dirty="0"/>
              <a:t>格式：</a:t>
            </a:r>
            <a:r>
              <a:rPr lang="en-US" altLang="zh-CN" sz="1200" dirty="0"/>
              <a:t>ENV &lt;key&gt; &lt;value&gt;  ,</a:t>
            </a:r>
            <a:r>
              <a:rPr lang="zh-CN" altLang="en-US" sz="1200" dirty="0"/>
              <a:t> </a:t>
            </a:r>
            <a:r>
              <a:rPr lang="en-US" altLang="zh-CN" sz="1200" dirty="0"/>
              <a:t>ENV &lt;key1&gt;=&lt;value1&gt; &lt;key2&gt;=&lt;value2&gt;...</a:t>
            </a:r>
          </a:p>
          <a:p>
            <a:r>
              <a:rPr lang="zh-CN" altLang="en-US" sz="1200" dirty="0"/>
              <a:t>功能描述：设置环境变量</a:t>
            </a:r>
            <a:endParaRPr lang="en-US" altLang="zh-CN" sz="1200" dirty="0"/>
          </a:p>
          <a:p>
            <a:r>
              <a:rPr lang="zh-CN" altLang="en-US" sz="1200" dirty="0"/>
              <a:t>示例：</a:t>
            </a:r>
            <a:r>
              <a:rPr lang="en-US" altLang="zh-CN" sz="1200" dirty="0"/>
              <a:t>ENV NODE_VERSION 7.2.0</a:t>
            </a:r>
          </a:p>
        </p:txBody>
      </p:sp>
      <p:sp>
        <p:nvSpPr>
          <p:cNvPr id="25" name="矩形 24">
            <a:extLst>
              <a:ext uri="{FF2B5EF4-FFF2-40B4-BE49-F238E27FC236}">
                <a16:creationId xmlns:a16="http://schemas.microsoft.com/office/drawing/2014/main" id="{77323331-6EB2-4034-B9C3-5D50E98489D3}"/>
              </a:ext>
            </a:extLst>
          </p:cNvPr>
          <p:cNvSpPr/>
          <p:nvPr/>
        </p:nvSpPr>
        <p:spPr>
          <a:xfrm>
            <a:off x="1551258" y="4749278"/>
            <a:ext cx="7485237" cy="646331"/>
          </a:xfrm>
          <a:prstGeom prst="rect">
            <a:avLst/>
          </a:prstGeom>
        </p:spPr>
        <p:txBody>
          <a:bodyPr wrap="square">
            <a:spAutoFit/>
          </a:bodyPr>
          <a:lstStyle/>
          <a:p>
            <a:r>
              <a:rPr lang="zh-CN" altLang="en-US" sz="1200" dirty="0"/>
              <a:t>格式：</a:t>
            </a:r>
            <a:r>
              <a:rPr lang="en-US" altLang="zh-CN" sz="1200" dirty="0"/>
              <a:t>EXPOSE [&lt;port&gt;...]</a:t>
            </a:r>
          </a:p>
          <a:p>
            <a:r>
              <a:rPr lang="zh-CN" altLang="en-US" sz="1200" dirty="0"/>
              <a:t>功能描述：指定与外界交互的端口</a:t>
            </a:r>
            <a:r>
              <a:rPr lang="en-US" altLang="zh-CN" sz="1200" dirty="0"/>
              <a:t>,</a:t>
            </a:r>
            <a:r>
              <a:rPr lang="zh-CN" altLang="en-US" sz="1200" dirty="0"/>
              <a:t> </a:t>
            </a:r>
            <a:r>
              <a:rPr lang="en-US" altLang="zh-CN" sz="1200" dirty="0"/>
              <a:t>EXPOSE </a:t>
            </a:r>
            <a:r>
              <a:rPr lang="zh-CN" altLang="en-US" sz="1200" dirty="0"/>
              <a:t>并不会直接让容器的端口映射主机，需在</a:t>
            </a:r>
            <a:r>
              <a:rPr lang="en-US" altLang="zh-CN" sz="1200" dirty="0"/>
              <a:t>docker run</a:t>
            </a:r>
            <a:r>
              <a:rPr lang="zh-CN" altLang="en-US" sz="1200" dirty="0"/>
              <a:t>时发布端口。</a:t>
            </a:r>
            <a:endParaRPr lang="en-US" altLang="zh-CN" sz="1200" dirty="0"/>
          </a:p>
          <a:p>
            <a:r>
              <a:rPr lang="zh-CN" altLang="en-US" sz="1200" dirty="0"/>
              <a:t>示例：</a:t>
            </a:r>
            <a:r>
              <a:rPr lang="en-US" altLang="zh-CN" sz="1200" dirty="0"/>
              <a:t>EXPOSE 3306</a:t>
            </a:r>
          </a:p>
        </p:txBody>
      </p:sp>
      <p:sp>
        <p:nvSpPr>
          <p:cNvPr id="27" name="Title 1">
            <a:extLst>
              <a:ext uri="{FF2B5EF4-FFF2-40B4-BE49-F238E27FC236}">
                <a16:creationId xmlns:a16="http://schemas.microsoft.com/office/drawing/2014/main" id="{D9056B03-DFED-4C8C-893D-4400B60C120D}"/>
              </a:ext>
            </a:extLst>
          </p:cNvPr>
          <p:cNvSpPr txBox="1"/>
          <p:nvPr/>
        </p:nvSpPr>
        <p:spPr>
          <a:xfrm>
            <a:off x="196302" y="214053"/>
            <a:ext cx="6375962" cy="643179"/>
          </a:xfrm>
          <a:prstGeom prst="rect">
            <a:avLst/>
          </a:prstGeom>
        </p:spPr>
        <p:txBody>
          <a:bodyPr vert="horz" lIns="91440" tIns="45720" rIns="91440" bIns="45720" rtlCol="0" anchor="ctr">
            <a:normAutofit/>
          </a:bodyPr>
          <a:lstStyle/>
          <a:p>
            <a:pPr lvl="0">
              <a:spcBef>
                <a:spcPct val="0"/>
              </a:spcBef>
              <a:defRPr/>
            </a:pPr>
            <a:r>
              <a:rPr lang="en-US" altLang="zh-CN" sz="2800" dirty="0" err="1">
                <a:latin typeface="Arial Unicode MS" pitchFamily="34" charset="-122"/>
                <a:ea typeface="Arial Unicode MS" pitchFamily="34" charset="-122"/>
                <a:cs typeface="Arial Unicode MS" pitchFamily="34" charset="-122"/>
              </a:rPr>
              <a:t>Dockerfile</a:t>
            </a:r>
            <a:r>
              <a:rPr lang="zh-CN" altLang="en-US" sz="2800" dirty="0">
                <a:latin typeface="Arial Unicode MS" pitchFamily="34" charset="-122"/>
                <a:ea typeface="Arial Unicode MS" pitchFamily="34" charset="-122"/>
                <a:cs typeface="Arial Unicode MS" pitchFamily="34" charset="-122"/>
              </a:rPr>
              <a:t>常用指令</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402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96302" y="214053"/>
            <a:ext cx="6375962" cy="643179"/>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主要内容</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6" name="Rounded Rectangle 7"/>
          <p:cNvSpPr/>
          <p:nvPr/>
        </p:nvSpPr>
        <p:spPr>
          <a:xfrm>
            <a:off x="683569" y="1433866"/>
            <a:ext cx="2643206" cy="428628"/>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b="1" dirty="0">
                <a:solidFill>
                  <a:srgbClr val="384C54"/>
                </a:solidFill>
              </a:rPr>
              <a:t>一、</a:t>
            </a:r>
            <a:r>
              <a:rPr lang="en-US" altLang="zh-CN" b="1" dirty="0">
                <a:solidFill>
                  <a:srgbClr val="384C54"/>
                </a:solidFill>
              </a:rPr>
              <a:t>Docker</a:t>
            </a:r>
            <a:r>
              <a:rPr lang="zh-CN" altLang="en-US" b="1" dirty="0">
                <a:solidFill>
                  <a:srgbClr val="384C54"/>
                </a:solidFill>
              </a:rPr>
              <a:t>介绍与原理</a:t>
            </a:r>
            <a:endParaRPr lang="en-US" b="1" dirty="0">
              <a:solidFill>
                <a:srgbClr val="384C54"/>
              </a:solidFill>
            </a:endParaRPr>
          </a:p>
        </p:txBody>
      </p:sp>
      <p:sp>
        <p:nvSpPr>
          <p:cNvPr id="7" name="Rounded Rectangle 7"/>
          <p:cNvSpPr/>
          <p:nvPr/>
        </p:nvSpPr>
        <p:spPr>
          <a:xfrm>
            <a:off x="683568" y="4077072"/>
            <a:ext cx="2643206" cy="428628"/>
          </a:xfrm>
          <a:prstGeom prst="roundRect">
            <a:avLst>
              <a:gd name="adj" fmla="val 15942"/>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b="1" dirty="0">
                <a:solidFill>
                  <a:srgbClr val="384C54"/>
                </a:solidFill>
              </a:rPr>
              <a:t>二、</a:t>
            </a:r>
            <a:r>
              <a:rPr lang="en-US" altLang="zh-CN" b="1" dirty="0">
                <a:solidFill>
                  <a:srgbClr val="384C54"/>
                </a:solidFill>
              </a:rPr>
              <a:t>Docker</a:t>
            </a:r>
            <a:r>
              <a:rPr lang="zh-CN" altLang="en-US" b="1" dirty="0">
                <a:solidFill>
                  <a:srgbClr val="384C54"/>
                </a:solidFill>
              </a:rPr>
              <a:t>三大核心</a:t>
            </a:r>
            <a:endParaRPr lang="en-US" b="1" dirty="0">
              <a:solidFill>
                <a:srgbClr val="384C54"/>
              </a:solidFill>
            </a:endParaRPr>
          </a:p>
        </p:txBody>
      </p:sp>
      <p:sp>
        <p:nvSpPr>
          <p:cNvPr id="8" name="Rounded Rectangle 7"/>
          <p:cNvSpPr/>
          <p:nvPr/>
        </p:nvSpPr>
        <p:spPr>
          <a:xfrm>
            <a:off x="4932040" y="1433866"/>
            <a:ext cx="2643206" cy="428628"/>
          </a:xfrm>
          <a:prstGeom prst="roundRect">
            <a:avLst>
              <a:gd name="adj" fmla="val 15942"/>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b="1" dirty="0">
                <a:solidFill>
                  <a:srgbClr val="384C54"/>
                </a:solidFill>
              </a:rPr>
              <a:t>三、</a:t>
            </a:r>
            <a:r>
              <a:rPr lang="en-US" altLang="zh-CN" b="1" dirty="0">
                <a:solidFill>
                  <a:srgbClr val="384C54"/>
                </a:solidFill>
              </a:rPr>
              <a:t>Docker</a:t>
            </a:r>
            <a:r>
              <a:rPr lang="zh-CN" altLang="en-US" b="1" dirty="0">
                <a:solidFill>
                  <a:srgbClr val="384C54"/>
                </a:solidFill>
              </a:rPr>
              <a:t>镜像构建</a:t>
            </a:r>
          </a:p>
        </p:txBody>
      </p:sp>
      <p:sp>
        <p:nvSpPr>
          <p:cNvPr id="9" name="TextBox 8"/>
          <p:cNvSpPr txBox="1"/>
          <p:nvPr/>
        </p:nvSpPr>
        <p:spPr>
          <a:xfrm>
            <a:off x="755006" y="1862494"/>
            <a:ext cx="2428892" cy="1413464"/>
          </a:xfrm>
          <a:prstGeom prst="rect">
            <a:avLst/>
          </a:prstGeom>
          <a:noFill/>
        </p:spPr>
        <p:txBody>
          <a:bodyPr wrap="square" rtlCol="0">
            <a:spAutoFit/>
          </a:bodyPr>
          <a:lstStyle/>
          <a:p>
            <a:pPr>
              <a:lnSpc>
                <a:spcPct val="150000"/>
              </a:lnSpc>
              <a:buFont typeface="Wingdings" panose="05000000000000000000" pitchFamily="2" charset="2"/>
              <a:buChar char="ü"/>
            </a:pPr>
            <a:r>
              <a:rPr lang="zh-CN" altLang="en-US" sz="1500" dirty="0">
                <a:latin typeface="微软雅黑" panose="020B0503020204020204" pitchFamily="34" charset="-122"/>
                <a:ea typeface="微软雅黑" panose="020B0503020204020204" pitchFamily="34" charset="-122"/>
              </a:rPr>
              <a:t> 什么是</a:t>
            </a:r>
            <a:r>
              <a:rPr lang="en-US" altLang="zh-CN" sz="1500" dirty="0" err="1">
                <a:latin typeface="微软雅黑" panose="020B0503020204020204" pitchFamily="34" charset="-122"/>
                <a:ea typeface="微软雅黑" panose="020B0503020204020204" pitchFamily="34" charset="-122"/>
              </a:rPr>
              <a:t>Docker</a:t>
            </a:r>
            <a:r>
              <a:rPr lang="en-US" altLang="zh-CN" sz="1500" dirty="0">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ü"/>
            </a:pPr>
            <a:r>
              <a:rPr lang="en-US" altLang="zh-CN" sz="1500" dirty="0">
                <a:latin typeface="微软雅黑" panose="020B0503020204020204" pitchFamily="34" charset="-122"/>
                <a:ea typeface="微软雅黑" panose="020B0503020204020204" pitchFamily="34" charset="-122"/>
              </a:rPr>
              <a:t> Docker</a:t>
            </a:r>
            <a:r>
              <a:rPr lang="zh-CN" altLang="en-US" sz="1500" dirty="0">
                <a:latin typeface="微软雅黑" panose="020B0503020204020204" pitchFamily="34" charset="-122"/>
                <a:ea typeface="微软雅黑" panose="020B0503020204020204" pitchFamily="34" charset="-122"/>
              </a:rPr>
              <a:t>的</a:t>
            </a:r>
            <a:r>
              <a:rPr lang="en-US" altLang="zh-CN" sz="1500" dirty="0">
                <a:latin typeface="微软雅黑" panose="020B0503020204020204" pitchFamily="34" charset="-122"/>
                <a:ea typeface="微软雅黑" panose="020B0503020204020204" pitchFamily="34" charset="-122"/>
              </a:rPr>
              <a:t>C/S</a:t>
            </a:r>
            <a:r>
              <a:rPr lang="zh-CN" altLang="en-US" sz="1500" dirty="0">
                <a:latin typeface="微软雅黑" panose="020B0503020204020204" pitchFamily="34" charset="-122"/>
                <a:ea typeface="微软雅黑" panose="020B0503020204020204" pitchFamily="34" charset="-122"/>
              </a:rPr>
              <a:t>架构</a:t>
            </a:r>
            <a:endParaRPr lang="en-US" altLang="zh-CN" sz="15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ü"/>
            </a:pPr>
            <a:r>
              <a:rPr lang="en-US" altLang="zh-CN" sz="1400" dirty="0">
                <a:latin typeface="Arial Unicode MS" pitchFamily="34" charset="-122"/>
                <a:ea typeface="Arial Unicode MS" pitchFamily="34" charset="-122"/>
                <a:cs typeface="Arial Unicode MS" pitchFamily="34" charset="-122"/>
              </a:rPr>
              <a:t> Docker</a:t>
            </a:r>
            <a:r>
              <a:rPr lang="zh-CN" altLang="en-US" sz="1400" dirty="0">
                <a:latin typeface="Arial Unicode MS" pitchFamily="34" charset="-122"/>
                <a:ea typeface="Arial Unicode MS" pitchFamily="34" charset="-122"/>
                <a:cs typeface="Arial Unicode MS" pitchFamily="34" charset="-122"/>
              </a:rPr>
              <a:t>文件系统</a:t>
            </a:r>
            <a:endParaRPr lang="zh-CN" altLang="en-US" sz="15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ü"/>
            </a:pPr>
            <a:r>
              <a:rPr lang="zh-CN" altLang="en-US" sz="1500" dirty="0">
                <a:latin typeface="微软雅黑" panose="020B0503020204020204" pitchFamily="34" charset="-122"/>
                <a:ea typeface="微软雅黑" panose="020B0503020204020204" pitchFamily="34" charset="-122"/>
              </a:rPr>
              <a:t> </a:t>
            </a:r>
            <a:r>
              <a:rPr lang="en-US" altLang="zh-CN" sz="1500" dirty="0">
                <a:latin typeface="微软雅黑" panose="020B0503020204020204" pitchFamily="34" charset="-122"/>
                <a:ea typeface="微软雅黑" panose="020B0503020204020204" pitchFamily="34" charset="-122"/>
              </a:rPr>
              <a:t>Docker</a:t>
            </a:r>
            <a:r>
              <a:rPr lang="zh-CN" altLang="en-US" sz="1500" dirty="0">
                <a:latin typeface="微软雅黑" panose="020B0503020204020204" pitchFamily="34" charset="-122"/>
                <a:ea typeface="微软雅黑" panose="020B0503020204020204" pitchFamily="34" charset="-122"/>
              </a:rPr>
              <a:t>与</a:t>
            </a:r>
            <a:r>
              <a:rPr lang="en-US" altLang="zh-CN" sz="1500" dirty="0">
                <a:latin typeface="微软雅黑" panose="020B0503020204020204" pitchFamily="34" charset="-122"/>
                <a:ea typeface="微软雅黑" panose="020B0503020204020204" pitchFamily="34" charset="-122"/>
              </a:rPr>
              <a:t>VM</a:t>
            </a:r>
            <a:r>
              <a:rPr lang="zh-CN" altLang="en-US" sz="1500" dirty="0">
                <a:latin typeface="微软雅黑" panose="020B0503020204020204" pitchFamily="34" charset="-122"/>
                <a:ea typeface="微软雅黑" panose="020B0503020204020204" pitchFamily="34" charset="-122"/>
              </a:rPr>
              <a:t>的差别</a:t>
            </a:r>
            <a:endParaRPr lang="en-US" altLang="zh-CN" sz="15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755006" y="4521168"/>
            <a:ext cx="2643206" cy="1090298"/>
          </a:xfrm>
          <a:prstGeom prst="rect">
            <a:avLst/>
          </a:prstGeom>
          <a:solidFill>
            <a:schemeClr val="bg1"/>
          </a:solidFill>
        </p:spPr>
        <p:txBody>
          <a:bodyPr wrap="square" rtlCol="0">
            <a:spAutoFit/>
          </a:bodyPr>
          <a:lstStyle/>
          <a:p>
            <a:pPr>
              <a:lnSpc>
                <a:spcPct val="150000"/>
              </a:lnSpc>
              <a:buFont typeface="Wingdings" panose="05000000000000000000" pitchFamily="2" charset="2"/>
              <a:buChar char="ü"/>
            </a:pPr>
            <a:r>
              <a:rPr lang="en-US" altLang="zh-CN" sz="1500" dirty="0">
                <a:latin typeface="微软雅黑" panose="020B0503020204020204" pitchFamily="34" charset="-122"/>
                <a:ea typeface="微软雅黑" panose="020B0503020204020204" pitchFamily="34" charset="-122"/>
              </a:rPr>
              <a:t>Docker</a:t>
            </a:r>
            <a:r>
              <a:rPr lang="zh-CN" altLang="en-US" sz="1500" dirty="0">
                <a:latin typeface="微软雅黑" panose="020B0503020204020204" pitchFamily="34" charset="-122"/>
                <a:ea typeface="微软雅黑" panose="020B0503020204020204" pitchFamily="34" charset="-122"/>
              </a:rPr>
              <a:t>操作</a:t>
            </a:r>
            <a:r>
              <a:rPr lang="en-US" altLang="zh-CN" sz="1500" dirty="0">
                <a:latin typeface="微软雅黑" panose="020B0503020204020204" pitchFamily="34" charset="-122"/>
                <a:ea typeface="微软雅黑" panose="020B0503020204020204" pitchFamily="34" charset="-122"/>
              </a:rPr>
              <a:t>-</a:t>
            </a:r>
            <a:r>
              <a:rPr lang="zh-CN" altLang="en-US" sz="1500" dirty="0">
                <a:latin typeface="微软雅黑" panose="020B0503020204020204" pitchFamily="34" charset="-122"/>
                <a:ea typeface="微软雅黑" panose="020B0503020204020204" pitchFamily="34" charset="-122"/>
              </a:rPr>
              <a:t>仓库</a:t>
            </a:r>
          </a:p>
          <a:p>
            <a:pPr>
              <a:lnSpc>
                <a:spcPct val="150000"/>
              </a:lnSpc>
              <a:buFont typeface="Wingdings" panose="05000000000000000000" pitchFamily="2" charset="2"/>
              <a:buChar char="ü"/>
            </a:pPr>
            <a:r>
              <a:rPr lang="en-US" altLang="zh-CN" sz="1500" dirty="0">
                <a:latin typeface="微软雅黑" panose="020B0503020204020204" pitchFamily="34" charset="-122"/>
                <a:ea typeface="微软雅黑" panose="020B0503020204020204" pitchFamily="34" charset="-122"/>
              </a:rPr>
              <a:t>Docker</a:t>
            </a:r>
            <a:r>
              <a:rPr lang="zh-CN" altLang="en-US" sz="1500" dirty="0">
                <a:latin typeface="微软雅黑" panose="020B0503020204020204" pitchFamily="34" charset="-122"/>
                <a:ea typeface="微软雅黑" panose="020B0503020204020204" pitchFamily="34" charset="-122"/>
              </a:rPr>
              <a:t>操作</a:t>
            </a:r>
            <a:r>
              <a:rPr lang="en-US" altLang="zh-CN" sz="1500" dirty="0">
                <a:latin typeface="微软雅黑" panose="020B0503020204020204" pitchFamily="34" charset="-122"/>
                <a:ea typeface="微软雅黑" panose="020B0503020204020204" pitchFamily="34" charset="-122"/>
              </a:rPr>
              <a:t>-</a:t>
            </a:r>
            <a:r>
              <a:rPr lang="zh-CN" altLang="en-US" sz="1500" dirty="0">
                <a:latin typeface="微软雅黑" panose="020B0503020204020204" pitchFamily="34" charset="-122"/>
                <a:ea typeface="微软雅黑" panose="020B0503020204020204" pitchFamily="34" charset="-122"/>
              </a:rPr>
              <a:t>镜像</a:t>
            </a:r>
          </a:p>
          <a:p>
            <a:pPr>
              <a:lnSpc>
                <a:spcPct val="150000"/>
              </a:lnSpc>
              <a:buFont typeface="Wingdings" panose="05000000000000000000" pitchFamily="2" charset="2"/>
              <a:buChar char="ü"/>
            </a:pPr>
            <a:r>
              <a:rPr lang="en-US" altLang="zh-CN" sz="1500" dirty="0">
                <a:latin typeface="微软雅黑" panose="020B0503020204020204" pitchFamily="34" charset="-122"/>
                <a:ea typeface="微软雅黑" panose="020B0503020204020204" pitchFamily="34" charset="-122"/>
              </a:rPr>
              <a:t>Docker</a:t>
            </a:r>
            <a:r>
              <a:rPr lang="zh-CN" altLang="en-US" sz="1500" dirty="0">
                <a:latin typeface="微软雅黑" panose="020B0503020204020204" pitchFamily="34" charset="-122"/>
                <a:ea typeface="微软雅黑" panose="020B0503020204020204" pitchFamily="34" charset="-122"/>
              </a:rPr>
              <a:t>操作</a:t>
            </a:r>
            <a:r>
              <a:rPr lang="en-US" altLang="zh-CN" sz="1500" dirty="0">
                <a:latin typeface="微软雅黑" panose="020B0503020204020204" pitchFamily="34" charset="-122"/>
                <a:ea typeface="微软雅黑" panose="020B0503020204020204" pitchFamily="34" charset="-122"/>
              </a:rPr>
              <a:t>-</a:t>
            </a:r>
            <a:r>
              <a:rPr lang="zh-CN" altLang="en-US" sz="1500" dirty="0">
                <a:latin typeface="微软雅黑" panose="020B0503020204020204" pitchFamily="34" charset="-122"/>
                <a:ea typeface="微软雅黑" panose="020B0503020204020204" pitchFamily="34" charset="-122"/>
              </a:rPr>
              <a:t>容器</a:t>
            </a:r>
          </a:p>
        </p:txBody>
      </p:sp>
      <p:sp>
        <p:nvSpPr>
          <p:cNvPr id="11" name="TextBox 10"/>
          <p:cNvSpPr txBox="1"/>
          <p:nvPr/>
        </p:nvSpPr>
        <p:spPr>
          <a:xfrm>
            <a:off x="4959026" y="1879634"/>
            <a:ext cx="3069358" cy="1090298"/>
          </a:xfrm>
          <a:prstGeom prst="rect">
            <a:avLst/>
          </a:prstGeom>
          <a:solidFill>
            <a:schemeClr val="bg1"/>
          </a:solidFill>
        </p:spPr>
        <p:txBody>
          <a:bodyPr wrap="square" rtlCol="0">
            <a:spAutoFit/>
          </a:bodyPr>
          <a:lstStyle/>
          <a:p>
            <a:pPr>
              <a:lnSpc>
                <a:spcPct val="150000"/>
              </a:lnSpc>
              <a:buFont typeface="Wingdings" panose="05000000000000000000" pitchFamily="2" charset="2"/>
              <a:buChar char="ü"/>
            </a:pPr>
            <a:r>
              <a:rPr lang="en-US" altLang="zh-CN" sz="1500" dirty="0">
                <a:latin typeface="微软雅黑" panose="020B0503020204020204" pitchFamily="34" charset="-122"/>
                <a:ea typeface="微软雅黑" panose="020B0503020204020204" pitchFamily="34" charset="-122"/>
              </a:rPr>
              <a:t> </a:t>
            </a:r>
            <a:r>
              <a:rPr lang="en-US" altLang="zh-CN" sz="1500" dirty="0" err="1">
                <a:latin typeface="微软雅黑" panose="020B0503020204020204" pitchFamily="34" charset="-122"/>
                <a:ea typeface="微软雅黑" panose="020B0503020204020204" pitchFamily="34" charset="-122"/>
              </a:rPr>
              <a:t>Dockerfile</a:t>
            </a:r>
            <a:endParaRPr lang="en-US" altLang="zh-CN" sz="15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ü"/>
            </a:pPr>
            <a:r>
              <a:rPr lang="en-US" altLang="zh-CN" sz="1500" dirty="0">
                <a:latin typeface="微软雅黑" panose="020B0503020204020204" pitchFamily="34" charset="-122"/>
                <a:ea typeface="微软雅黑" panose="020B0503020204020204" pitchFamily="34" charset="-122"/>
              </a:rPr>
              <a:t> Docker-compose</a:t>
            </a:r>
          </a:p>
          <a:p>
            <a:pPr>
              <a:lnSpc>
                <a:spcPct val="150000"/>
              </a:lnSpc>
            </a:pPr>
            <a:endParaRPr lang="zh-CN" altLang="en-US" sz="1500" dirty="0">
              <a:latin typeface="微软雅黑" panose="020B0503020204020204" pitchFamily="34" charset="-122"/>
              <a:ea typeface="微软雅黑" panose="020B0503020204020204" pitchFamily="34" charset="-122"/>
            </a:endParaRPr>
          </a:p>
        </p:txBody>
      </p:sp>
      <p:sp>
        <p:nvSpPr>
          <p:cNvPr id="3" name="Rounded Rectangle 7"/>
          <p:cNvSpPr/>
          <p:nvPr/>
        </p:nvSpPr>
        <p:spPr>
          <a:xfrm>
            <a:off x="4932040" y="4084865"/>
            <a:ext cx="2643206" cy="428628"/>
          </a:xfrm>
          <a:prstGeom prst="roundRect">
            <a:avLst>
              <a:gd name="adj" fmla="val 15942"/>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b="1" dirty="0">
                <a:solidFill>
                  <a:srgbClr val="384C54"/>
                </a:solidFill>
              </a:rPr>
              <a:t>四、</a:t>
            </a:r>
            <a:r>
              <a:rPr lang="en-US" altLang="zh-CN" b="1" dirty="0" err="1">
                <a:solidFill>
                  <a:srgbClr val="384C54"/>
                </a:solidFill>
                <a:sym typeface="+mn-ea"/>
              </a:rPr>
              <a:t>Docker</a:t>
            </a:r>
            <a:r>
              <a:rPr lang="zh-CN" altLang="en-US" b="1" dirty="0">
                <a:solidFill>
                  <a:srgbClr val="384C54"/>
                </a:solidFill>
                <a:sym typeface="+mn-ea"/>
              </a:rPr>
              <a:t>实践案例</a:t>
            </a:r>
            <a:endParaRPr lang="en-US" b="1" dirty="0">
              <a:solidFill>
                <a:srgbClr val="384C54"/>
              </a:solidFill>
            </a:endParaRPr>
          </a:p>
        </p:txBody>
      </p:sp>
      <p:sp>
        <p:nvSpPr>
          <p:cNvPr id="12" name="TextBox 9">
            <a:extLst>
              <a:ext uri="{FF2B5EF4-FFF2-40B4-BE49-F238E27FC236}">
                <a16:creationId xmlns:a16="http://schemas.microsoft.com/office/drawing/2014/main" id="{B430DE00-AB1F-4D43-B00D-C0F5D5A1B3FB}"/>
              </a:ext>
            </a:extLst>
          </p:cNvPr>
          <p:cNvSpPr txBox="1"/>
          <p:nvPr/>
        </p:nvSpPr>
        <p:spPr>
          <a:xfrm>
            <a:off x="4959026" y="4532746"/>
            <a:ext cx="2643206" cy="397801"/>
          </a:xfrm>
          <a:prstGeom prst="rect">
            <a:avLst/>
          </a:prstGeom>
          <a:noFill/>
        </p:spPr>
        <p:txBody>
          <a:bodyPr wrap="square" rtlCol="0">
            <a:spAutoFit/>
          </a:bodyPr>
          <a:lstStyle/>
          <a:p>
            <a:pPr>
              <a:lnSpc>
                <a:spcPct val="150000"/>
              </a:lnSpc>
              <a:buFont typeface="Wingdings" panose="05000000000000000000" pitchFamily="2" charset="2"/>
              <a:buChar char="ü"/>
            </a:pPr>
            <a:r>
              <a:rPr lang="en-US" altLang="zh-CN" sz="1500" dirty="0" err="1">
                <a:latin typeface="微软雅黑" panose="020B0503020204020204" pitchFamily="34" charset="-122"/>
                <a:ea typeface="微软雅黑" panose="020B0503020204020204" pitchFamily="34" charset="-122"/>
              </a:rPr>
              <a:t>Msyql</a:t>
            </a:r>
            <a:r>
              <a:rPr lang="zh-CN" altLang="en-US" sz="1500" dirty="0">
                <a:latin typeface="微软雅黑" panose="020B0503020204020204" pitchFamily="34" charset="-122"/>
                <a:ea typeface="微软雅黑" panose="020B0503020204020204" pitchFamily="34" charset="-122"/>
              </a:rPr>
              <a:t>主从复制环境搭建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EFC45EFA-FD75-4C7F-980D-214C0F64E595}"/>
              </a:ext>
            </a:extLst>
          </p:cNvPr>
          <p:cNvGrpSpPr/>
          <p:nvPr/>
        </p:nvGrpSpPr>
        <p:grpSpPr>
          <a:xfrm>
            <a:off x="1259632" y="1700808"/>
            <a:ext cx="5904656" cy="1728192"/>
            <a:chOff x="1259632" y="1758473"/>
            <a:chExt cx="5904656" cy="1728192"/>
          </a:xfrm>
        </p:grpSpPr>
        <p:sp>
          <p:nvSpPr>
            <p:cNvPr id="15" name="矩形 14">
              <a:extLst>
                <a:ext uri="{FF2B5EF4-FFF2-40B4-BE49-F238E27FC236}">
                  <a16:creationId xmlns:a16="http://schemas.microsoft.com/office/drawing/2014/main" id="{7D1B0EFB-F50B-44B9-95D7-6E6D7E9D049C}"/>
                </a:ext>
              </a:extLst>
            </p:cNvPr>
            <p:cNvSpPr/>
            <p:nvPr/>
          </p:nvSpPr>
          <p:spPr>
            <a:xfrm>
              <a:off x="1259632" y="1758473"/>
              <a:ext cx="5904656" cy="172819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C01BE7D-A2CC-400E-9010-1865B5B821F4}"/>
                </a:ext>
              </a:extLst>
            </p:cNvPr>
            <p:cNvPicPr>
              <a:picLocks noChangeAspect="1"/>
            </p:cNvPicPr>
            <p:nvPr/>
          </p:nvPicPr>
          <p:blipFill>
            <a:blip r:embed="rId3"/>
            <a:stretch>
              <a:fillRect/>
            </a:stretch>
          </p:blipFill>
          <p:spPr>
            <a:xfrm>
              <a:off x="1403648" y="1902489"/>
              <a:ext cx="2371725" cy="1057275"/>
            </a:xfrm>
            <a:prstGeom prst="rect">
              <a:avLst/>
            </a:prstGeom>
          </p:spPr>
        </p:pic>
        <p:pic>
          <p:nvPicPr>
            <p:cNvPr id="7" name="图片 6">
              <a:extLst>
                <a:ext uri="{FF2B5EF4-FFF2-40B4-BE49-F238E27FC236}">
                  <a16:creationId xmlns:a16="http://schemas.microsoft.com/office/drawing/2014/main" id="{670A0998-DD23-44EC-B128-83F29FDD21D7}"/>
                </a:ext>
              </a:extLst>
            </p:cNvPr>
            <p:cNvPicPr>
              <a:picLocks noChangeAspect="1"/>
            </p:cNvPicPr>
            <p:nvPr/>
          </p:nvPicPr>
          <p:blipFill>
            <a:blip r:embed="rId4"/>
            <a:stretch>
              <a:fillRect/>
            </a:stretch>
          </p:blipFill>
          <p:spPr>
            <a:xfrm>
              <a:off x="4454473" y="1902489"/>
              <a:ext cx="2530231" cy="1057275"/>
            </a:xfrm>
            <a:prstGeom prst="rect">
              <a:avLst/>
            </a:prstGeom>
          </p:spPr>
        </p:pic>
        <p:sp>
          <p:nvSpPr>
            <p:cNvPr id="8" name="Rectangle 3">
              <a:extLst>
                <a:ext uri="{FF2B5EF4-FFF2-40B4-BE49-F238E27FC236}">
                  <a16:creationId xmlns:a16="http://schemas.microsoft.com/office/drawing/2014/main" id="{757B9362-C774-46A1-89B0-7F87533D5266}"/>
                </a:ext>
              </a:extLst>
            </p:cNvPr>
            <p:cNvSpPr txBox="1">
              <a:spLocks noChangeArrowheads="1"/>
            </p:cNvSpPr>
            <p:nvPr/>
          </p:nvSpPr>
          <p:spPr>
            <a:xfrm>
              <a:off x="2200963" y="3055956"/>
              <a:ext cx="777094" cy="285353"/>
            </a:xfrm>
            <a:prstGeom prst="rect">
              <a:avLst/>
            </a:prstGeom>
            <a:solidFill>
              <a:schemeClr val="accent3">
                <a:lumMod val="60000"/>
                <a:lumOff val="40000"/>
              </a:schemeClr>
            </a:solidFill>
            <a:ln>
              <a:noFill/>
            </a:ln>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Tx/>
                <a:buNone/>
              </a:pPr>
              <a:r>
                <a:rPr lang="en-US" altLang="zh-CN" sz="1400" b="1" dirty="0">
                  <a:solidFill>
                    <a:srgbClr val="FF0000"/>
                  </a:solidFill>
                  <a:latin typeface="+mn-ea"/>
                </a:rPr>
                <a:t>4</a:t>
              </a:r>
              <a:r>
                <a:rPr lang="zh-CN" altLang="en-US" sz="1400" b="1" dirty="0">
                  <a:solidFill>
                    <a:srgbClr val="FF0000"/>
                  </a:solidFill>
                  <a:latin typeface="+mn-ea"/>
                </a:rPr>
                <a:t>层</a:t>
              </a:r>
              <a:endParaRPr lang="en-US" altLang="zh-CN" sz="1400" b="1" dirty="0">
                <a:solidFill>
                  <a:srgbClr val="FF0000"/>
                </a:solidFill>
                <a:latin typeface="+mn-ea"/>
              </a:endParaRPr>
            </a:p>
          </p:txBody>
        </p:sp>
        <p:sp>
          <p:nvSpPr>
            <p:cNvPr id="9" name="Rectangle 3">
              <a:extLst>
                <a:ext uri="{FF2B5EF4-FFF2-40B4-BE49-F238E27FC236}">
                  <a16:creationId xmlns:a16="http://schemas.microsoft.com/office/drawing/2014/main" id="{4B25A18A-2579-45B5-BA68-81DBB3B9F0EB}"/>
                </a:ext>
              </a:extLst>
            </p:cNvPr>
            <p:cNvSpPr txBox="1">
              <a:spLocks noChangeArrowheads="1"/>
            </p:cNvSpPr>
            <p:nvPr/>
          </p:nvSpPr>
          <p:spPr>
            <a:xfrm>
              <a:off x="5331041" y="3074312"/>
              <a:ext cx="777094" cy="285353"/>
            </a:xfrm>
            <a:prstGeom prst="rect">
              <a:avLst/>
            </a:prstGeom>
            <a:solidFill>
              <a:schemeClr val="accent3">
                <a:lumMod val="60000"/>
                <a:lumOff val="40000"/>
              </a:schemeClr>
            </a:solidFill>
            <a:ln>
              <a:noFill/>
            </a:ln>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Tx/>
                <a:buNone/>
              </a:pPr>
              <a:r>
                <a:rPr lang="en-US" altLang="zh-CN" sz="1400" b="1" dirty="0">
                  <a:solidFill>
                    <a:srgbClr val="FF0000"/>
                  </a:solidFill>
                  <a:latin typeface="+mn-ea"/>
                </a:rPr>
                <a:t>1</a:t>
              </a:r>
              <a:r>
                <a:rPr lang="zh-CN" altLang="en-US" sz="1400" b="1" dirty="0">
                  <a:solidFill>
                    <a:srgbClr val="FF0000"/>
                  </a:solidFill>
                  <a:latin typeface="+mn-ea"/>
                </a:rPr>
                <a:t>层</a:t>
              </a:r>
              <a:endParaRPr lang="en-US" altLang="zh-CN" sz="1400" b="1" dirty="0">
                <a:solidFill>
                  <a:srgbClr val="FF0000"/>
                </a:solidFill>
                <a:latin typeface="+mn-ea"/>
              </a:endParaRPr>
            </a:p>
          </p:txBody>
        </p:sp>
        <p:cxnSp>
          <p:nvCxnSpPr>
            <p:cNvPr id="11" name="直接箭头连接符 10">
              <a:extLst>
                <a:ext uri="{FF2B5EF4-FFF2-40B4-BE49-F238E27FC236}">
                  <a16:creationId xmlns:a16="http://schemas.microsoft.com/office/drawing/2014/main" id="{9D2FE72C-B753-42AF-B691-D05FD819CF5A}"/>
                </a:ext>
              </a:extLst>
            </p:cNvPr>
            <p:cNvCxnSpPr/>
            <p:nvPr/>
          </p:nvCxnSpPr>
          <p:spPr>
            <a:xfrm>
              <a:off x="3923928" y="2431126"/>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45F79AF6-EF9A-4782-BA12-E2A202324102}"/>
                </a:ext>
              </a:extLst>
            </p:cNvPr>
            <p:cNvCxnSpPr>
              <a:cxnSpLocks/>
            </p:cNvCxnSpPr>
            <p:nvPr/>
          </p:nvCxnSpPr>
          <p:spPr>
            <a:xfrm>
              <a:off x="3203848" y="3224181"/>
              <a:ext cx="1944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7">
            <a:extLst>
              <a:ext uri="{FF2B5EF4-FFF2-40B4-BE49-F238E27FC236}">
                <a16:creationId xmlns:a16="http://schemas.microsoft.com/office/drawing/2014/main" id="{2D72ACDA-2F3E-41E6-B9E1-2BC4D80F2DBE}"/>
              </a:ext>
            </a:extLst>
          </p:cNvPr>
          <p:cNvSpPr/>
          <p:nvPr/>
        </p:nvSpPr>
        <p:spPr>
          <a:xfrm>
            <a:off x="397472" y="1340800"/>
            <a:ext cx="4318544" cy="288000"/>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600" b="1" dirty="0" err="1">
                <a:solidFill>
                  <a:srgbClr val="384C54"/>
                </a:solidFill>
              </a:rPr>
              <a:t>Dockerfile</a:t>
            </a:r>
            <a:r>
              <a:rPr lang="en-US" altLang="zh-CN" sz="1600" b="1" dirty="0">
                <a:solidFill>
                  <a:srgbClr val="384C54"/>
                </a:solidFill>
              </a:rPr>
              <a:t>: </a:t>
            </a:r>
            <a:r>
              <a:rPr lang="zh-CN" altLang="en-US" sz="1600" b="1" dirty="0">
                <a:solidFill>
                  <a:srgbClr val="384C54"/>
                </a:solidFill>
              </a:rPr>
              <a:t>每一条指令构建一层</a:t>
            </a:r>
          </a:p>
        </p:txBody>
      </p:sp>
      <p:sp>
        <p:nvSpPr>
          <p:cNvPr id="16" name="Rounded Rectangle 7">
            <a:extLst>
              <a:ext uri="{FF2B5EF4-FFF2-40B4-BE49-F238E27FC236}">
                <a16:creationId xmlns:a16="http://schemas.microsoft.com/office/drawing/2014/main" id="{E88B403A-B59B-455C-8E7B-1069F77D3900}"/>
              </a:ext>
            </a:extLst>
          </p:cNvPr>
          <p:cNvSpPr/>
          <p:nvPr/>
        </p:nvSpPr>
        <p:spPr>
          <a:xfrm>
            <a:off x="397472" y="3717032"/>
            <a:ext cx="4318544" cy="288000"/>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600" b="1" dirty="0" err="1">
                <a:solidFill>
                  <a:srgbClr val="384C54"/>
                </a:solidFill>
              </a:rPr>
              <a:t>Dockerfile</a:t>
            </a:r>
            <a:r>
              <a:rPr lang="en-US" altLang="zh-CN" sz="1600" b="1" dirty="0">
                <a:solidFill>
                  <a:srgbClr val="384C54"/>
                </a:solidFill>
              </a:rPr>
              <a:t>:</a:t>
            </a:r>
            <a:r>
              <a:rPr lang="zh-CN" altLang="en-US" sz="1600" b="1" dirty="0">
                <a:solidFill>
                  <a:srgbClr val="384C54"/>
                </a:solidFill>
              </a:rPr>
              <a:t>每一层只添加真正需要添加的东西</a:t>
            </a:r>
          </a:p>
        </p:txBody>
      </p:sp>
      <p:pic>
        <p:nvPicPr>
          <p:cNvPr id="17" name="图片 16">
            <a:extLst>
              <a:ext uri="{FF2B5EF4-FFF2-40B4-BE49-F238E27FC236}">
                <a16:creationId xmlns:a16="http://schemas.microsoft.com/office/drawing/2014/main" id="{864BAC45-9C43-420E-B036-5AE88B357FA9}"/>
              </a:ext>
            </a:extLst>
          </p:cNvPr>
          <p:cNvPicPr>
            <a:picLocks noChangeAspect="1"/>
          </p:cNvPicPr>
          <p:nvPr/>
        </p:nvPicPr>
        <p:blipFill>
          <a:blip r:embed="rId5"/>
          <a:stretch>
            <a:fillRect/>
          </a:stretch>
        </p:blipFill>
        <p:spPr>
          <a:xfrm>
            <a:off x="1547664" y="4094830"/>
            <a:ext cx="5184576" cy="2237554"/>
          </a:xfrm>
          <a:prstGeom prst="rect">
            <a:avLst/>
          </a:prstGeom>
        </p:spPr>
      </p:pic>
      <p:sp>
        <p:nvSpPr>
          <p:cNvPr id="19" name="矩形 18">
            <a:extLst>
              <a:ext uri="{FF2B5EF4-FFF2-40B4-BE49-F238E27FC236}">
                <a16:creationId xmlns:a16="http://schemas.microsoft.com/office/drawing/2014/main" id="{C8203AB4-F501-4E3E-B68A-4D7FCD27E321}"/>
              </a:ext>
            </a:extLst>
          </p:cNvPr>
          <p:cNvSpPr/>
          <p:nvPr/>
        </p:nvSpPr>
        <p:spPr>
          <a:xfrm>
            <a:off x="1835696" y="5636766"/>
            <a:ext cx="3024336" cy="67113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itle 1">
            <a:extLst>
              <a:ext uri="{FF2B5EF4-FFF2-40B4-BE49-F238E27FC236}">
                <a16:creationId xmlns:a16="http://schemas.microsoft.com/office/drawing/2014/main" id="{C6CD996F-8692-4682-AA96-FFC280C9E06F}"/>
              </a:ext>
            </a:extLst>
          </p:cNvPr>
          <p:cNvSpPr txBox="1"/>
          <p:nvPr/>
        </p:nvSpPr>
        <p:spPr>
          <a:xfrm>
            <a:off x="196302" y="214053"/>
            <a:ext cx="6375962" cy="643179"/>
          </a:xfrm>
          <a:prstGeom prst="rect">
            <a:avLst/>
          </a:prstGeom>
        </p:spPr>
        <p:txBody>
          <a:bodyPr vert="horz" lIns="91440" tIns="45720" rIns="91440" bIns="45720" rtlCol="0" anchor="ctr">
            <a:normAutofit/>
          </a:bodyPr>
          <a:lstStyle/>
          <a:p>
            <a:pPr lvl="0">
              <a:spcBef>
                <a:spcPct val="0"/>
              </a:spcBef>
              <a:defRPr/>
            </a:pPr>
            <a:r>
              <a:rPr lang="en-US" altLang="zh-CN" sz="2800" dirty="0" err="1">
                <a:latin typeface="Arial Unicode MS" pitchFamily="34" charset="-122"/>
                <a:ea typeface="Arial Unicode MS" pitchFamily="34" charset="-122"/>
                <a:cs typeface="Arial Unicode MS" pitchFamily="34" charset="-122"/>
              </a:rPr>
              <a:t>Dockerfile</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21" name="矩形 20">
            <a:extLst>
              <a:ext uri="{FF2B5EF4-FFF2-40B4-BE49-F238E27FC236}">
                <a16:creationId xmlns:a16="http://schemas.microsoft.com/office/drawing/2014/main" id="{283AE84D-59B8-4825-9973-9D657C5AC42F}"/>
              </a:ext>
            </a:extLst>
          </p:cNvPr>
          <p:cNvSpPr/>
          <p:nvPr/>
        </p:nvSpPr>
        <p:spPr>
          <a:xfrm>
            <a:off x="7262785" y="1700808"/>
            <a:ext cx="1627677" cy="461665"/>
          </a:xfrm>
          <a:prstGeom prst="rect">
            <a:avLst/>
          </a:prstGeom>
        </p:spPr>
        <p:txBody>
          <a:bodyPr wrap="square">
            <a:spAutoFit/>
          </a:bodyPr>
          <a:lstStyle/>
          <a:p>
            <a:r>
              <a:rPr lang="en-US" altLang="zh-CN" sz="1200" b="1" dirty="0"/>
              <a:t>RUN  /  COPY  /  ADD</a:t>
            </a:r>
          </a:p>
          <a:p>
            <a:r>
              <a:rPr lang="zh-CN" altLang="en-US" sz="1200" dirty="0"/>
              <a:t>对镜像体积影响大</a:t>
            </a:r>
            <a:endParaRPr lang="en-US" altLang="zh-CN" sz="1200" dirty="0"/>
          </a:p>
        </p:txBody>
      </p:sp>
      <p:sp>
        <p:nvSpPr>
          <p:cNvPr id="2" name="矩形 1">
            <a:extLst>
              <a:ext uri="{FF2B5EF4-FFF2-40B4-BE49-F238E27FC236}">
                <a16:creationId xmlns:a16="http://schemas.microsoft.com/office/drawing/2014/main" id="{DC7D8E36-CB71-4F9A-BF9F-ED6405F60186}"/>
              </a:ext>
            </a:extLst>
          </p:cNvPr>
          <p:cNvSpPr/>
          <p:nvPr/>
        </p:nvSpPr>
        <p:spPr>
          <a:xfrm>
            <a:off x="7164288" y="2967335"/>
            <a:ext cx="2782072" cy="461665"/>
          </a:xfrm>
          <a:prstGeom prst="rect">
            <a:avLst/>
          </a:prstGeom>
        </p:spPr>
        <p:txBody>
          <a:bodyPr wrap="square">
            <a:spAutoFit/>
          </a:bodyPr>
          <a:lstStyle/>
          <a:p>
            <a:r>
              <a:rPr lang="zh-CN" altLang="en-US" sz="1200" b="1" dirty="0"/>
              <a:t>多阶段构建 </a:t>
            </a:r>
            <a:endParaRPr lang="en-US" altLang="zh-CN" sz="1200" b="1" dirty="0"/>
          </a:p>
          <a:p>
            <a:r>
              <a:rPr lang="zh-CN" altLang="en-US" sz="1200" dirty="0"/>
              <a:t>来减少所构建镜像的大小</a:t>
            </a:r>
          </a:p>
        </p:txBody>
      </p:sp>
    </p:spTree>
    <p:extLst>
      <p:ext uri="{BB962C8B-B14F-4D97-AF65-F5344CB8AC3E}">
        <p14:creationId xmlns:p14="http://schemas.microsoft.com/office/powerpoint/2010/main" val="1158722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96302" y="214053"/>
            <a:ext cx="6375962" cy="643179"/>
          </a:xfrm>
          <a:prstGeom prst="rect">
            <a:avLst/>
          </a:prstGeom>
        </p:spPr>
        <p:txBody>
          <a:bodyPr vert="horz" lIns="91440" tIns="45720" rIns="91440" bIns="45720" rtlCol="0" anchor="ctr">
            <a:normAutofit/>
          </a:bodyPr>
          <a:lstStyle/>
          <a:p>
            <a:pPr lvl="0">
              <a:spcBef>
                <a:spcPct val="0"/>
              </a:spcBef>
              <a:defRPr/>
            </a:pPr>
            <a:r>
              <a:rPr lang="en-US" altLang="zh-CN" sz="2800" dirty="0" err="1">
                <a:latin typeface="Arial Unicode MS" pitchFamily="34" charset="-122"/>
                <a:ea typeface="Arial Unicode MS" pitchFamily="34" charset="-122"/>
                <a:cs typeface="Arial Unicode MS" pitchFamily="34" charset="-122"/>
              </a:rPr>
              <a:t>Dockerfile</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13" name="Rounded Rectangle 7">
            <a:extLst>
              <a:ext uri="{FF2B5EF4-FFF2-40B4-BE49-F238E27FC236}">
                <a16:creationId xmlns:a16="http://schemas.microsoft.com/office/drawing/2014/main" id="{58468083-F424-4C4E-8F28-02E64B2771DB}"/>
              </a:ext>
            </a:extLst>
          </p:cNvPr>
          <p:cNvSpPr/>
          <p:nvPr/>
        </p:nvSpPr>
        <p:spPr>
          <a:xfrm>
            <a:off x="397472" y="1150144"/>
            <a:ext cx="3525506" cy="473776"/>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err="1">
                <a:solidFill>
                  <a:srgbClr val="384C54"/>
                </a:solidFill>
              </a:rPr>
              <a:t>Dockerfile</a:t>
            </a:r>
            <a:r>
              <a:rPr lang="zh-CN" altLang="en-US" b="1" dirty="0">
                <a:solidFill>
                  <a:srgbClr val="384C54"/>
                </a:solidFill>
              </a:rPr>
              <a:t>创建</a:t>
            </a:r>
            <a:r>
              <a:rPr lang="en-US" altLang="zh-CN" b="1" dirty="0">
                <a:solidFill>
                  <a:srgbClr val="384C54"/>
                </a:solidFill>
              </a:rPr>
              <a:t>python</a:t>
            </a:r>
            <a:r>
              <a:rPr lang="zh-CN" altLang="en-US" b="1" dirty="0">
                <a:solidFill>
                  <a:srgbClr val="384C54"/>
                </a:solidFill>
              </a:rPr>
              <a:t>镜像</a:t>
            </a:r>
            <a:endParaRPr lang="en-US" altLang="zh-CN" b="1" dirty="0">
              <a:solidFill>
                <a:srgbClr val="384C54"/>
              </a:solidFill>
            </a:endParaRPr>
          </a:p>
        </p:txBody>
      </p:sp>
      <p:pic>
        <p:nvPicPr>
          <p:cNvPr id="34" name="图片 33">
            <a:extLst>
              <a:ext uri="{FF2B5EF4-FFF2-40B4-BE49-F238E27FC236}">
                <a16:creationId xmlns:a16="http://schemas.microsoft.com/office/drawing/2014/main" id="{96AC08B5-EAFF-485F-8E31-16AC3D3AD1D6}"/>
              </a:ext>
            </a:extLst>
          </p:cNvPr>
          <p:cNvPicPr>
            <a:picLocks noChangeAspect="1"/>
          </p:cNvPicPr>
          <p:nvPr/>
        </p:nvPicPr>
        <p:blipFill rotWithShape="1">
          <a:blip r:embed="rId3">
            <a:extLst>
              <a:ext uri="{28A0092B-C50C-407E-A947-70E740481C1C}">
                <a14:useLocalDpi xmlns:a14="http://schemas.microsoft.com/office/drawing/2010/main" val="0"/>
              </a:ext>
            </a:extLst>
          </a:blip>
          <a:srcRect r="44062"/>
          <a:stretch/>
        </p:blipFill>
        <p:spPr>
          <a:xfrm>
            <a:off x="251520" y="1665564"/>
            <a:ext cx="4618040" cy="4643756"/>
          </a:xfrm>
          <a:prstGeom prst="rect">
            <a:avLst/>
          </a:prstGeom>
        </p:spPr>
      </p:pic>
      <p:grpSp>
        <p:nvGrpSpPr>
          <p:cNvPr id="36" name="组合 35">
            <a:extLst>
              <a:ext uri="{FF2B5EF4-FFF2-40B4-BE49-F238E27FC236}">
                <a16:creationId xmlns:a16="http://schemas.microsoft.com/office/drawing/2014/main" id="{4051A7D0-5A7E-40F8-A4B5-D1F1B3C5573C}"/>
              </a:ext>
            </a:extLst>
          </p:cNvPr>
          <p:cNvGrpSpPr/>
          <p:nvPr/>
        </p:nvGrpSpPr>
        <p:grpSpPr>
          <a:xfrm>
            <a:off x="4932040" y="1665564"/>
            <a:ext cx="3591090" cy="1274400"/>
            <a:chOff x="4941278" y="1642656"/>
            <a:chExt cx="3591090" cy="1274400"/>
          </a:xfrm>
        </p:grpSpPr>
        <p:grpSp>
          <p:nvGrpSpPr>
            <p:cNvPr id="17" name="组合 16">
              <a:extLst>
                <a:ext uri="{FF2B5EF4-FFF2-40B4-BE49-F238E27FC236}">
                  <a16:creationId xmlns:a16="http://schemas.microsoft.com/office/drawing/2014/main" id="{29890A66-998A-4F3E-B397-E6429CBE7CA0}"/>
                </a:ext>
              </a:extLst>
            </p:cNvPr>
            <p:cNvGrpSpPr/>
            <p:nvPr/>
          </p:nvGrpSpPr>
          <p:grpSpPr>
            <a:xfrm>
              <a:off x="7884368" y="1805333"/>
              <a:ext cx="648000" cy="1111723"/>
              <a:chOff x="7524328" y="2056601"/>
              <a:chExt cx="648000" cy="1111723"/>
            </a:xfrm>
          </p:grpSpPr>
          <p:sp>
            <p:nvSpPr>
              <p:cNvPr id="20" name="Rounded Rectangle 7">
                <a:extLst>
                  <a:ext uri="{FF2B5EF4-FFF2-40B4-BE49-F238E27FC236}">
                    <a16:creationId xmlns:a16="http://schemas.microsoft.com/office/drawing/2014/main" id="{1070B4E9-D1F2-44A3-8D01-4CA01EF8C17F}"/>
                  </a:ext>
                </a:extLst>
              </p:cNvPr>
              <p:cNvSpPr/>
              <p:nvPr/>
            </p:nvSpPr>
            <p:spPr>
              <a:xfrm>
                <a:off x="7524328" y="2056601"/>
                <a:ext cx="648000" cy="108000"/>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800" b="1" dirty="0">
                    <a:solidFill>
                      <a:srgbClr val="384C54"/>
                    </a:solidFill>
                  </a:rPr>
                  <a:t>FROM</a:t>
                </a:r>
              </a:p>
            </p:txBody>
          </p:sp>
          <p:sp>
            <p:nvSpPr>
              <p:cNvPr id="21" name="Rounded Rectangle 7">
                <a:extLst>
                  <a:ext uri="{FF2B5EF4-FFF2-40B4-BE49-F238E27FC236}">
                    <a16:creationId xmlns:a16="http://schemas.microsoft.com/office/drawing/2014/main" id="{7A6153BC-AA25-4B30-8BB3-B9CE19C27BAC}"/>
                  </a:ext>
                </a:extLst>
              </p:cNvPr>
              <p:cNvSpPr/>
              <p:nvPr/>
            </p:nvSpPr>
            <p:spPr>
              <a:xfrm>
                <a:off x="7524328" y="2182066"/>
                <a:ext cx="648000" cy="108000"/>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800" b="1" dirty="0">
                    <a:solidFill>
                      <a:srgbClr val="384C54"/>
                    </a:solidFill>
                  </a:rPr>
                  <a:t>ENV</a:t>
                </a:r>
              </a:p>
            </p:txBody>
          </p:sp>
          <p:sp>
            <p:nvSpPr>
              <p:cNvPr id="26" name="Rounded Rectangle 7">
                <a:extLst>
                  <a:ext uri="{FF2B5EF4-FFF2-40B4-BE49-F238E27FC236}">
                    <a16:creationId xmlns:a16="http://schemas.microsoft.com/office/drawing/2014/main" id="{167D9527-7876-43CD-AD90-D09D27DFB979}"/>
                  </a:ext>
                </a:extLst>
              </p:cNvPr>
              <p:cNvSpPr/>
              <p:nvPr/>
            </p:nvSpPr>
            <p:spPr>
              <a:xfrm>
                <a:off x="7524328" y="2432996"/>
                <a:ext cx="648000" cy="108000"/>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800" b="1" dirty="0">
                    <a:solidFill>
                      <a:srgbClr val="384C54"/>
                    </a:solidFill>
                  </a:rPr>
                  <a:t>WORKDIR</a:t>
                </a:r>
              </a:p>
            </p:txBody>
          </p:sp>
          <p:sp>
            <p:nvSpPr>
              <p:cNvPr id="27" name="Rounded Rectangle 7">
                <a:extLst>
                  <a:ext uri="{FF2B5EF4-FFF2-40B4-BE49-F238E27FC236}">
                    <a16:creationId xmlns:a16="http://schemas.microsoft.com/office/drawing/2014/main" id="{DFF268C1-A1A4-43A9-A629-81D7DD4639DA}"/>
                  </a:ext>
                </a:extLst>
              </p:cNvPr>
              <p:cNvSpPr/>
              <p:nvPr/>
            </p:nvSpPr>
            <p:spPr>
              <a:xfrm>
                <a:off x="7524328" y="2307531"/>
                <a:ext cx="648000" cy="108000"/>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800" b="1" dirty="0">
                    <a:solidFill>
                      <a:srgbClr val="384C54"/>
                    </a:solidFill>
                  </a:rPr>
                  <a:t>RUN</a:t>
                </a:r>
              </a:p>
            </p:txBody>
          </p:sp>
          <p:sp>
            <p:nvSpPr>
              <p:cNvPr id="28" name="Rounded Rectangle 7">
                <a:extLst>
                  <a:ext uri="{FF2B5EF4-FFF2-40B4-BE49-F238E27FC236}">
                    <a16:creationId xmlns:a16="http://schemas.microsoft.com/office/drawing/2014/main" id="{AD2AD3D2-D875-47B8-B79E-7FF4040950D0}"/>
                  </a:ext>
                </a:extLst>
              </p:cNvPr>
              <p:cNvSpPr/>
              <p:nvPr/>
            </p:nvSpPr>
            <p:spPr>
              <a:xfrm>
                <a:off x="7524328" y="2558461"/>
                <a:ext cx="648000" cy="108000"/>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800" b="1" dirty="0">
                    <a:solidFill>
                      <a:srgbClr val="384C54"/>
                    </a:solidFill>
                  </a:rPr>
                  <a:t>COPY</a:t>
                </a:r>
              </a:p>
            </p:txBody>
          </p:sp>
          <p:sp>
            <p:nvSpPr>
              <p:cNvPr id="29" name="Rounded Rectangle 7">
                <a:extLst>
                  <a:ext uri="{FF2B5EF4-FFF2-40B4-BE49-F238E27FC236}">
                    <a16:creationId xmlns:a16="http://schemas.microsoft.com/office/drawing/2014/main" id="{7A620F19-D17E-4BCB-A589-885547E62120}"/>
                  </a:ext>
                </a:extLst>
              </p:cNvPr>
              <p:cNvSpPr/>
              <p:nvPr/>
            </p:nvSpPr>
            <p:spPr>
              <a:xfrm>
                <a:off x="7524328" y="3060324"/>
                <a:ext cx="648000" cy="108000"/>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800" b="1" dirty="0">
                    <a:solidFill>
                      <a:srgbClr val="384C54"/>
                    </a:solidFill>
                  </a:rPr>
                  <a:t>CMD</a:t>
                </a:r>
              </a:p>
            </p:txBody>
          </p:sp>
          <p:sp>
            <p:nvSpPr>
              <p:cNvPr id="30" name="Rounded Rectangle 7">
                <a:extLst>
                  <a:ext uri="{FF2B5EF4-FFF2-40B4-BE49-F238E27FC236}">
                    <a16:creationId xmlns:a16="http://schemas.microsoft.com/office/drawing/2014/main" id="{DC155F95-966D-4CC5-8CE3-5E39D19849AC}"/>
                  </a:ext>
                </a:extLst>
              </p:cNvPr>
              <p:cNvSpPr/>
              <p:nvPr/>
            </p:nvSpPr>
            <p:spPr>
              <a:xfrm>
                <a:off x="7524328" y="2934856"/>
                <a:ext cx="648000" cy="108000"/>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800" b="1" dirty="0">
                    <a:solidFill>
                      <a:srgbClr val="384C54"/>
                    </a:solidFill>
                  </a:rPr>
                  <a:t>COPY</a:t>
                </a:r>
              </a:p>
            </p:txBody>
          </p:sp>
          <p:sp>
            <p:nvSpPr>
              <p:cNvPr id="31" name="Rounded Rectangle 7">
                <a:extLst>
                  <a:ext uri="{FF2B5EF4-FFF2-40B4-BE49-F238E27FC236}">
                    <a16:creationId xmlns:a16="http://schemas.microsoft.com/office/drawing/2014/main" id="{FCA99DFE-11C8-4EE9-9A4C-9E17B41DC119}"/>
                  </a:ext>
                </a:extLst>
              </p:cNvPr>
              <p:cNvSpPr/>
              <p:nvPr/>
            </p:nvSpPr>
            <p:spPr>
              <a:xfrm>
                <a:off x="7524328" y="2683926"/>
                <a:ext cx="648000" cy="108000"/>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800" b="1" dirty="0">
                    <a:solidFill>
                      <a:srgbClr val="384C54"/>
                    </a:solidFill>
                  </a:rPr>
                  <a:t>RUN</a:t>
                </a:r>
              </a:p>
            </p:txBody>
          </p:sp>
        </p:grpSp>
        <p:pic>
          <p:nvPicPr>
            <p:cNvPr id="35" name="图片 34">
              <a:extLst>
                <a:ext uri="{FF2B5EF4-FFF2-40B4-BE49-F238E27FC236}">
                  <a16:creationId xmlns:a16="http://schemas.microsoft.com/office/drawing/2014/main" id="{1140BCA5-969C-443D-BF5A-915046F99D0B}"/>
                </a:ext>
              </a:extLst>
            </p:cNvPr>
            <p:cNvPicPr>
              <a:picLocks noChangeAspect="1"/>
            </p:cNvPicPr>
            <p:nvPr/>
          </p:nvPicPr>
          <p:blipFill>
            <a:blip r:embed="rId4"/>
            <a:stretch>
              <a:fillRect/>
            </a:stretch>
          </p:blipFill>
          <p:spPr>
            <a:xfrm>
              <a:off x="4941278" y="1642656"/>
              <a:ext cx="2943090" cy="1274400"/>
            </a:xfrm>
            <a:prstGeom prst="rect">
              <a:avLst/>
            </a:prstGeom>
          </p:spPr>
        </p:pic>
      </p:grpSp>
      <p:pic>
        <p:nvPicPr>
          <p:cNvPr id="37" name="图片 36">
            <a:extLst>
              <a:ext uri="{FF2B5EF4-FFF2-40B4-BE49-F238E27FC236}">
                <a16:creationId xmlns:a16="http://schemas.microsoft.com/office/drawing/2014/main" id="{9ABF619D-FAA6-4C40-A7DE-BBED0F32E12F}"/>
              </a:ext>
            </a:extLst>
          </p:cNvPr>
          <p:cNvPicPr>
            <a:picLocks noChangeAspect="1"/>
          </p:cNvPicPr>
          <p:nvPr/>
        </p:nvPicPr>
        <p:blipFill>
          <a:blip r:embed="rId5"/>
          <a:stretch>
            <a:fillRect/>
          </a:stretch>
        </p:blipFill>
        <p:spPr>
          <a:xfrm>
            <a:off x="4932040" y="2949457"/>
            <a:ext cx="4176464" cy="419916"/>
          </a:xfrm>
          <a:prstGeom prst="rect">
            <a:avLst/>
          </a:prstGeom>
        </p:spPr>
      </p:pic>
      <p:grpSp>
        <p:nvGrpSpPr>
          <p:cNvPr id="52" name="组合 51">
            <a:extLst>
              <a:ext uri="{FF2B5EF4-FFF2-40B4-BE49-F238E27FC236}">
                <a16:creationId xmlns:a16="http://schemas.microsoft.com/office/drawing/2014/main" id="{F1779230-BC38-4AF7-8BFD-4B7D640BF03A}"/>
              </a:ext>
            </a:extLst>
          </p:cNvPr>
          <p:cNvGrpSpPr/>
          <p:nvPr/>
        </p:nvGrpSpPr>
        <p:grpSpPr>
          <a:xfrm>
            <a:off x="4932040" y="3403610"/>
            <a:ext cx="4176464" cy="2916000"/>
            <a:chOff x="4932040" y="3403610"/>
            <a:chExt cx="4176464" cy="2916000"/>
          </a:xfrm>
        </p:grpSpPr>
        <p:grpSp>
          <p:nvGrpSpPr>
            <p:cNvPr id="51" name="组合 50">
              <a:extLst>
                <a:ext uri="{FF2B5EF4-FFF2-40B4-BE49-F238E27FC236}">
                  <a16:creationId xmlns:a16="http://schemas.microsoft.com/office/drawing/2014/main" id="{92343C1D-4262-4BCE-8CFC-DD4C934D519F}"/>
                </a:ext>
              </a:extLst>
            </p:cNvPr>
            <p:cNvGrpSpPr/>
            <p:nvPr/>
          </p:nvGrpSpPr>
          <p:grpSpPr>
            <a:xfrm>
              <a:off x="4932040" y="3403610"/>
              <a:ext cx="4176464" cy="2916000"/>
              <a:chOff x="4932040" y="3403610"/>
              <a:chExt cx="4176464" cy="2916000"/>
            </a:xfrm>
          </p:grpSpPr>
          <p:sp>
            <p:nvSpPr>
              <p:cNvPr id="50" name="矩形 49">
                <a:extLst>
                  <a:ext uri="{FF2B5EF4-FFF2-40B4-BE49-F238E27FC236}">
                    <a16:creationId xmlns:a16="http://schemas.microsoft.com/office/drawing/2014/main" id="{111052D7-ADA9-4CD7-868C-BF7796FE0659}"/>
                  </a:ext>
                </a:extLst>
              </p:cNvPr>
              <p:cNvSpPr/>
              <p:nvPr/>
            </p:nvSpPr>
            <p:spPr>
              <a:xfrm>
                <a:off x="4932040" y="3403610"/>
                <a:ext cx="4176464" cy="2916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a:extLst>
                  <a:ext uri="{FF2B5EF4-FFF2-40B4-BE49-F238E27FC236}">
                    <a16:creationId xmlns:a16="http://schemas.microsoft.com/office/drawing/2014/main" id="{A4123702-D09A-45BE-957B-EBBF96BED5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88492" y="3578135"/>
                <a:ext cx="2767543" cy="935919"/>
              </a:xfrm>
              <a:prstGeom prst="rect">
                <a:avLst/>
              </a:prstGeom>
            </p:spPr>
          </p:pic>
          <p:grpSp>
            <p:nvGrpSpPr>
              <p:cNvPr id="44" name="组合 43">
                <a:extLst>
                  <a:ext uri="{FF2B5EF4-FFF2-40B4-BE49-F238E27FC236}">
                    <a16:creationId xmlns:a16="http://schemas.microsoft.com/office/drawing/2014/main" id="{2685F635-39AB-408E-949C-8181EEE536B2}"/>
                  </a:ext>
                </a:extLst>
              </p:cNvPr>
              <p:cNvGrpSpPr/>
              <p:nvPr/>
            </p:nvGrpSpPr>
            <p:grpSpPr>
              <a:xfrm>
                <a:off x="5188492" y="4688427"/>
                <a:ext cx="3622329" cy="1588995"/>
                <a:chOff x="5521671" y="4744745"/>
                <a:chExt cx="3622329" cy="1588995"/>
              </a:xfrm>
            </p:grpSpPr>
            <p:pic>
              <p:nvPicPr>
                <p:cNvPr id="42" name="图片 41">
                  <a:extLst>
                    <a:ext uri="{FF2B5EF4-FFF2-40B4-BE49-F238E27FC236}">
                      <a16:creationId xmlns:a16="http://schemas.microsoft.com/office/drawing/2014/main" id="{1BE44177-3FEB-46CF-A596-A5F9896BE5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1671" y="4744745"/>
                  <a:ext cx="3622329" cy="1588995"/>
                </a:xfrm>
                <a:prstGeom prst="rect">
                  <a:avLst/>
                </a:prstGeom>
              </p:spPr>
            </p:pic>
            <p:sp>
              <p:nvSpPr>
                <p:cNvPr id="43" name="矩形 42">
                  <a:extLst>
                    <a:ext uri="{FF2B5EF4-FFF2-40B4-BE49-F238E27FC236}">
                      <a16:creationId xmlns:a16="http://schemas.microsoft.com/office/drawing/2014/main" id="{3B466EA2-589D-4BE8-8AA2-6D10ED0AB9DE}"/>
                    </a:ext>
                  </a:extLst>
                </p:cNvPr>
                <p:cNvSpPr/>
                <p:nvPr/>
              </p:nvSpPr>
              <p:spPr>
                <a:xfrm>
                  <a:off x="5855975" y="5013176"/>
                  <a:ext cx="3281129" cy="79208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Rounded Rectangle 7">
                <a:extLst>
                  <a:ext uri="{FF2B5EF4-FFF2-40B4-BE49-F238E27FC236}">
                    <a16:creationId xmlns:a16="http://schemas.microsoft.com/office/drawing/2014/main" id="{11509F73-3B5E-4654-9907-950296AA38AC}"/>
                  </a:ext>
                </a:extLst>
              </p:cNvPr>
              <p:cNvSpPr/>
              <p:nvPr/>
            </p:nvSpPr>
            <p:spPr>
              <a:xfrm>
                <a:off x="5188492" y="3429000"/>
                <a:ext cx="1800000" cy="144000"/>
              </a:xfrm>
              <a:prstGeom prst="roundRect">
                <a:avLst>
                  <a:gd name="adj" fmla="val 15942"/>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200" b="1" dirty="0">
                    <a:solidFill>
                      <a:srgbClr val="384C54"/>
                    </a:solidFill>
                  </a:rPr>
                  <a:t>docker pull python:3.6.5</a:t>
                </a:r>
                <a:endParaRPr lang="zh-CN" altLang="en-US" sz="1200" b="1" dirty="0">
                  <a:solidFill>
                    <a:srgbClr val="384C54"/>
                  </a:solidFill>
                </a:endParaRPr>
              </a:p>
            </p:txBody>
          </p:sp>
          <p:sp>
            <p:nvSpPr>
              <p:cNvPr id="48" name="Rounded Rectangle 7">
                <a:extLst>
                  <a:ext uri="{FF2B5EF4-FFF2-40B4-BE49-F238E27FC236}">
                    <a16:creationId xmlns:a16="http://schemas.microsoft.com/office/drawing/2014/main" id="{E86B0686-E5CA-4FF2-8726-F412235BE0E3}"/>
                  </a:ext>
                </a:extLst>
              </p:cNvPr>
              <p:cNvSpPr/>
              <p:nvPr/>
            </p:nvSpPr>
            <p:spPr>
              <a:xfrm>
                <a:off x="5188492" y="4548291"/>
                <a:ext cx="1800000" cy="144000"/>
              </a:xfrm>
              <a:prstGeom prst="roundRect">
                <a:avLst>
                  <a:gd name="adj" fmla="val 15942"/>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200" b="1" dirty="0">
                    <a:solidFill>
                      <a:srgbClr val="384C54"/>
                    </a:solidFill>
                  </a:rPr>
                  <a:t>From python:3.6.5</a:t>
                </a:r>
                <a:endParaRPr lang="zh-CN" altLang="en-US" sz="1200" b="1" dirty="0">
                  <a:solidFill>
                    <a:srgbClr val="384C54"/>
                  </a:solidFill>
                </a:endParaRPr>
              </a:p>
            </p:txBody>
          </p:sp>
        </p:grpSp>
        <p:cxnSp>
          <p:nvCxnSpPr>
            <p:cNvPr id="46" name="直接箭头连接符 45">
              <a:extLst>
                <a:ext uri="{FF2B5EF4-FFF2-40B4-BE49-F238E27FC236}">
                  <a16:creationId xmlns:a16="http://schemas.microsoft.com/office/drawing/2014/main" id="{00C2E85D-48D5-4205-886B-0BC27BFC5235}"/>
                </a:ext>
              </a:extLst>
            </p:cNvPr>
            <p:cNvCxnSpPr>
              <a:cxnSpLocks/>
            </p:cNvCxnSpPr>
            <p:nvPr/>
          </p:nvCxnSpPr>
          <p:spPr>
            <a:xfrm flipH="1" flipV="1">
              <a:off x="7364251" y="4553385"/>
              <a:ext cx="232085" cy="4441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621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7">
            <a:extLst>
              <a:ext uri="{FF2B5EF4-FFF2-40B4-BE49-F238E27FC236}">
                <a16:creationId xmlns:a16="http://schemas.microsoft.com/office/drawing/2014/main" id="{58468083-F424-4C4E-8F28-02E64B2771DB}"/>
              </a:ext>
            </a:extLst>
          </p:cNvPr>
          <p:cNvSpPr/>
          <p:nvPr/>
        </p:nvSpPr>
        <p:spPr>
          <a:xfrm>
            <a:off x="397472" y="1150144"/>
            <a:ext cx="3525506" cy="473776"/>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err="1">
                <a:solidFill>
                  <a:srgbClr val="384C54"/>
                </a:solidFill>
              </a:rPr>
              <a:t>Dockerfile</a:t>
            </a:r>
            <a:r>
              <a:rPr lang="zh-CN" altLang="en-US" b="1" dirty="0">
                <a:solidFill>
                  <a:srgbClr val="384C54"/>
                </a:solidFill>
              </a:rPr>
              <a:t>多阶段构建镜像</a:t>
            </a:r>
          </a:p>
        </p:txBody>
      </p:sp>
      <p:sp>
        <p:nvSpPr>
          <p:cNvPr id="32" name="Title 1">
            <a:extLst>
              <a:ext uri="{FF2B5EF4-FFF2-40B4-BE49-F238E27FC236}">
                <a16:creationId xmlns:a16="http://schemas.microsoft.com/office/drawing/2014/main" id="{5FE72A35-CAC7-45B0-AE74-5CCE6C496794}"/>
              </a:ext>
            </a:extLst>
          </p:cNvPr>
          <p:cNvSpPr txBox="1"/>
          <p:nvPr/>
        </p:nvSpPr>
        <p:spPr>
          <a:xfrm>
            <a:off x="196302" y="214053"/>
            <a:ext cx="6375962" cy="643179"/>
          </a:xfrm>
          <a:prstGeom prst="rect">
            <a:avLst/>
          </a:prstGeom>
        </p:spPr>
        <p:txBody>
          <a:bodyPr vert="horz" lIns="91440" tIns="45720" rIns="91440" bIns="45720" rtlCol="0" anchor="ctr">
            <a:normAutofit/>
          </a:bodyPr>
          <a:lstStyle/>
          <a:p>
            <a:pPr lvl="0">
              <a:spcBef>
                <a:spcPct val="0"/>
              </a:spcBef>
              <a:defRPr/>
            </a:pPr>
            <a:r>
              <a:rPr lang="en-US" altLang="zh-CN" sz="2800" dirty="0" err="1">
                <a:latin typeface="Arial Unicode MS" pitchFamily="34" charset="-122"/>
                <a:ea typeface="Arial Unicode MS" pitchFamily="34" charset="-122"/>
                <a:cs typeface="Arial Unicode MS" pitchFamily="34" charset="-122"/>
              </a:rPr>
              <a:t>Dockerfile</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5" name="矩形 4">
            <a:extLst>
              <a:ext uri="{FF2B5EF4-FFF2-40B4-BE49-F238E27FC236}">
                <a16:creationId xmlns:a16="http://schemas.microsoft.com/office/drawing/2014/main" id="{79422BE9-2A1A-42D3-A80D-A09C3C325508}"/>
              </a:ext>
            </a:extLst>
          </p:cNvPr>
          <p:cNvSpPr/>
          <p:nvPr/>
        </p:nvSpPr>
        <p:spPr>
          <a:xfrm>
            <a:off x="397472" y="2118335"/>
            <a:ext cx="7702920" cy="2246769"/>
          </a:xfrm>
          <a:prstGeom prst="rect">
            <a:avLst/>
          </a:prstGeom>
        </p:spPr>
        <p:txBody>
          <a:bodyPr wrap="square">
            <a:spAutoFit/>
          </a:bodyPr>
          <a:lstStyle/>
          <a:p>
            <a:pPr marL="285750" indent="-285750">
              <a:buFont typeface="Wingdings" panose="05000000000000000000" pitchFamily="2" charset="2"/>
              <a:buChar char="p"/>
            </a:pPr>
            <a:r>
              <a:rPr lang="zh-CN" altLang="en-US" sz="1400" b="1" dirty="0"/>
              <a:t>全部放入一个</a:t>
            </a:r>
            <a:r>
              <a:rPr lang="en-US" altLang="zh-CN" sz="1400" b="1" dirty="0" err="1"/>
              <a:t>Dockerfile</a:t>
            </a:r>
            <a:endParaRPr lang="en-US" altLang="zh-CN" sz="1400" b="1" dirty="0"/>
          </a:p>
          <a:p>
            <a:pPr marL="742950" lvl="1" indent="-285750">
              <a:buFont typeface="Wingdings" panose="05000000000000000000" pitchFamily="2" charset="2"/>
              <a:buChar char="Ø"/>
            </a:pPr>
            <a:r>
              <a:rPr lang="zh-CN" altLang="en-US" sz="1400" dirty="0"/>
              <a:t>将所有的构建过程编包含在一个 </a:t>
            </a:r>
            <a:r>
              <a:rPr lang="en-US" altLang="zh-CN" sz="1400" dirty="0" err="1"/>
              <a:t>Dockerfile</a:t>
            </a:r>
            <a:r>
              <a:rPr lang="en-US" altLang="zh-CN" sz="1400" dirty="0"/>
              <a:t> </a:t>
            </a:r>
            <a:r>
              <a:rPr lang="zh-CN" altLang="en-US" sz="1400" dirty="0"/>
              <a:t>中，包括项目及其依赖库的编译、测试、打包等流程</a:t>
            </a:r>
            <a:endParaRPr lang="en-US" altLang="zh-CN" sz="1400" dirty="0"/>
          </a:p>
          <a:p>
            <a:pPr marL="742950" lvl="1" indent="-285750">
              <a:buFont typeface="Wingdings" panose="05000000000000000000" pitchFamily="2" charset="2"/>
              <a:buChar char="Ø"/>
            </a:pPr>
            <a:r>
              <a:rPr lang="zh-CN" altLang="en-US" sz="1400" dirty="0"/>
              <a:t>问题：镜像层次多，镜像体积较大，部署时间变长</a:t>
            </a:r>
            <a:endParaRPr lang="en-US" altLang="zh-CN" sz="1400" dirty="0"/>
          </a:p>
          <a:p>
            <a:pPr lvl="1"/>
            <a:r>
              <a:rPr lang="en-US" altLang="zh-CN" sz="1400" dirty="0"/>
              <a:t>                     </a:t>
            </a:r>
            <a:r>
              <a:rPr lang="zh-CN" altLang="en-US" sz="1400" dirty="0"/>
              <a:t>源代码存在泄露的风险</a:t>
            </a:r>
            <a:endParaRPr lang="en-US" altLang="zh-CN" sz="1400" dirty="0"/>
          </a:p>
          <a:p>
            <a:pPr marL="285750" indent="-285750">
              <a:buFont typeface="Wingdings" panose="05000000000000000000" pitchFamily="2" charset="2"/>
              <a:buChar char="p"/>
            </a:pPr>
            <a:r>
              <a:rPr lang="zh-CN" altLang="en-US" sz="1400" b="1" dirty="0"/>
              <a:t>分散到多个 </a:t>
            </a:r>
            <a:r>
              <a:rPr lang="en-US" altLang="zh-CN" sz="1400" b="1" dirty="0" err="1"/>
              <a:t>Dockerfile</a:t>
            </a:r>
            <a:r>
              <a:rPr lang="en-US" altLang="zh-CN" sz="1400" b="1" dirty="0"/>
              <a:t> </a:t>
            </a:r>
          </a:p>
          <a:p>
            <a:pPr marL="742950" lvl="1" indent="-285750">
              <a:buFont typeface="Wingdings" panose="05000000000000000000" pitchFamily="2" charset="2"/>
              <a:buChar char="Ø"/>
            </a:pPr>
            <a:r>
              <a:rPr lang="zh-CN" altLang="en-US" sz="1400" dirty="0"/>
              <a:t>构建过程分散到多个 </a:t>
            </a:r>
            <a:r>
              <a:rPr lang="en-US" altLang="zh-CN" sz="1400" dirty="0" err="1"/>
              <a:t>Dockerfile</a:t>
            </a:r>
            <a:r>
              <a:rPr lang="en-US" altLang="zh-CN" sz="1400" dirty="0"/>
              <a:t> </a:t>
            </a:r>
            <a:r>
              <a:rPr lang="zh-CN" altLang="en-US" sz="1400" dirty="0"/>
              <a:t>中，比如 先在一个 </a:t>
            </a:r>
            <a:r>
              <a:rPr lang="en-US" altLang="zh-CN" sz="1400" dirty="0" err="1"/>
              <a:t>Dockerfile</a:t>
            </a:r>
            <a:r>
              <a:rPr lang="en-US" altLang="zh-CN" sz="1400" dirty="0"/>
              <a:t> </a:t>
            </a:r>
            <a:r>
              <a:rPr lang="zh-CN" altLang="en-US" sz="1400" dirty="0"/>
              <a:t>将项目及其依赖库编译测试打包好后，再将其拷贝到运行环境中，这种方式需要我们编写两个 </a:t>
            </a:r>
            <a:r>
              <a:rPr lang="en-US" altLang="zh-CN" sz="1400" dirty="0" err="1"/>
              <a:t>Dockerfile</a:t>
            </a:r>
            <a:r>
              <a:rPr lang="en-US" altLang="zh-CN" sz="1400" dirty="0"/>
              <a:t> </a:t>
            </a:r>
            <a:r>
              <a:rPr lang="zh-CN" altLang="en-US" sz="1400" dirty="0"/>
              <a:t>和一些编译脚本才能将其两个阶段自动整合起来。</a:t>
            </a:r>
            <a:endParaRPr lang="en-US" altLang="zh-CN" sz="1400" dirty="0"/>
          </a:p>
          <a:p>
            <a:pPr marL="742950" lvl="1" indent="-285750">
              <a:buFont typeface="Wingdings" panose="05000000000000000000" pitchFamily="2" charset="2"/>
              <a:buChar char="Ø"/>
            </a:pPr>
            <a:r>
              <a:rPr lang="zh-CN" altLang="en-US" sz="1400" dirty="0"/>
              <a:t>问题：部署过程复杂</a:t>
            </a:r>
          </a:p>
        </p:txBody>
      </p:sp>
      <p:sp>
        <p:nvSpPr>
          <p:cNvPr id="6" name="矩形 5">
            <a:extLst>
              <a:ext uri="{FF2B5EF4-FFF2-40B4-BE49-F238E27FC236}">
                <a16:creationId xmlns:a16="http://schemas.microsoft.com/office/drawing/2014/main" id="{DB7080C2-D360-431B-A81E-E4F1F07DABE8}"/>
              </a:ext>
            </a:extLst>
          </p:cNvPr>
          <p:cNvSpPr/>
          <p:nvPr/>
        </p:nvSpPr>
        <p:spPr>
          <a:xfrm>
            <a:off x="370796" y="1791106"/>
            <a:ext cx="7560000" cy="307777"/>
          </a:xfrm>
          <a:prstGeom prst="rect">
            <a:avLst/>
          </a:prstGeom>
          <a:solidFill>
            <a:schemeClr val="bg2">
              <a:lumMod val="90000"/>
            </a:schemeClr>
          </a:solidFill>
        </p:spPr>
        <p:txBody>
          <a:bodyPr wrap="none">
            <a:spAutoFit/>
          </a:bodyPr>
          <a:lstStyle/>
          <a:p>
            <a:r>
              <a:rPr lang="en-US" altLang="zh-CN" sz="1400" dirty="0" err="1"/>
              <a:t>dockerfile</a:t>
            </a:r>
            <a:r>
              <a:rPr lang="zh-CN" altLang="en-US" sz="1400" dirty="0"/>
              <a:t>镜像构建方式</a:t>
            </a:r>
          </a:p>
        </p:txBody>
      </p:sp>
      <p:sp>
        <p:nvSpPr>
          <p:cNvPr id="33" name="矩形 32">
            <a:extLst>
              <a:ext uri="{FF2B5EF4-FFF2-40B4-BE49-F238E27FC236}">
                <a16:creationId xmlns:a16="http://schemas.microsoft.com/office/drawing/2014/main" id="{EF9B8AEA-0342-41A2-BABC-D4FDF895771D}"/>
              </a:ext>
            </a:extLst>
          </p:cNvPr>
          <p:cNvSpPr/>
          <p:nvPr/>
        </p:nvSpPr>
        <p:spPr>
          <a:xfrm>
            <a:off x="370795" y="4432756"/>
            <a:ext cx="4104522" cy="307777"/>
          </a:xfrm>
          <a:prstGeom prst="rect">
            <a:avLst/>
          </a:prstGeom>
          <a:solidFill>
            <a:schemeClr val="bg2">
              <a:lumMod val="90000"/>
            </a:schemeClr>
          </a:solidFill>
        </p:spPr>
        <p:txBody>
          <a:bodyPr wrap="none">
            <a:spAutoFit/>
          </a:bodyPr>
          <a:lstStyle/>
          <a:p>
            <a:r>
              <a:rPr lang="en-US" altLang="zh-CN" sz="1400" dirty="0" err="1"/>
              <a:t>Dockerfile</a:t>
            </a:r>
            <a:r>
              <a:rPr lang="zh-CN" altLang="en-US" sz="1400" dirty="0"/>
              <a:t>多阶段镜像构建方式 （多条</a:t>
            </a:r>
            <a:r>
              <a:rPr lang="en-US" altLang="zh-CN" sz="1400" dirty="0"/>
              <a:t>FROM</a:t>
            </a:r>
            <a:r>
              <a:rPr lang="zh-CN" altLang="en-US" sz="1400" dirty="0"/>
              <a:t>指令）</a:t>
            </a:r>
          </a:p>
        </p:txBody>
      </p:sp>
      <p:sp>
        <p:nvSpPr>
          <p:cNvPr id="9" name="矩形 8">
            <a:extLst>
              <a:ext uri="{FF2B5EF4-FFF2-40B4-BE49-F238E27FC236}">
                <a16:creationId xmlns:a16="http://schemas.microsoft.com/office/drawing/2014/main" id="{9013DADC-73FC-4B27-A9A1-C928E4A9D134}"/>
              </a:ext>
            </a:extLst>
          </p:cNvPr>
          <p:cNvSpPr/>
          <p:nvPr/>
        </p:nvSpPr>
        <p:spPr>
          <a:xfrm>
            <a:off x="397472" y="4725144"/>
            <a:ext cx="7702920" cy="523220"/>
          </a:xfrm>
          <a:prstGeom prst="rect">
            <a:avLst/>
          </a:prstGeom>
        </p:spPr>
        <p:txBody>
          <a:bodyPr wrap="square">
            <a:spAutoFit/>
          </a:bodyPr>
          <a:lstStyle/>
          <a:p>
            <a:pPr marL="285750" indent="-285750">
              <a:buFont typeface="Wingdings" panose="05000000000000000000" pitchFamily="2" charset="2"/>
              <a:buChar char="p"/>
            </a:pPr>
            <a:r>
              <a:rPr lang="zh-CN" altLang="en-US" sz="1400" dirty="0"/>
              <a:t>多阶段构建，实际上是允许一个 </a:t>
            </a:r>
            <a:r>
              <a:rPr lang="en-US" altLang="zh-CN" sz="1400" dirty="0" err="1"/>
              <a:t>Dockerfile</a:t>
            </a:r>
            <a:r>
              <a:rPr lang="en-US" altLang="zh-CN" sz="1400" dirty="0"/>
              <a:t> </a:t>
            </a:r>
            <a:r>
              <a:rPr lang="zh-CN" altLang="en-US" sz="1400" dirty="0"/>
              <a:t>中出现多个 </a:t>
            </a:r>
            <a:r>
              <a:rPr lang="en-US" altLang="zh-CN" sz="1400" dirty="0"/>
              <a:t>FROM </a:t>
            </a:r>
            <a:r>
              <a:rPr lang="zh-CN" altLang="en-US" sz="1400" dirty="0"/>
              <a:t>指令</a:t>
            </a:r>
            <a:endParaRPr lang="en-US" altLang="zh-CN" sz="1400" dirty="0"/>
          </a:p>
          <a:p>
            <a:pPr marL="285750" indent="-285750">
              <a:buFont typeface="Wingdings" panose="05000000000000000000" pitchFamily="2" charset="2"/>
              <a:buChar char="p"/>
            </a:pPr>
            <a:r>
              <a:rPr lang="zh-CN" altLang="en-US" sz="1400" dirty="0"/>
              <a:t>生成的镜像以最后一条 </a:t>
            </a:r>
            <a:r>
              <a:rPr lang="en-US" altLang="zh-CN" sz="1400" dirty="0"/>
              <a:t>FROM </a:t>
            </a:r>
            <a:r>
              <a:rPr lang="zh-CN" altLang="en-US" sz="1400" dirty="0"/>
              <a:t>为准，之前的 </a:t>
            </a:r>
            <a:r>
              <a:rPr lang="en-US" altLang="zh-CN" sz="1400" dirty="0"/>
              <a:t>FROM </a:t>
            </a:r>
            <a:r>
              <a:rPr lang="zh-CN" altLang="en-US" sz="1400" dirty="0"/>
              <a:t>会被抛弃，并不会生成多</a:t>
            </a:r>
            <a:r>
              <a:rPr lang="en-US" altLang="zh-CN" sz="1400" dirty="0"/>
              <a:t>root</a:t>
            </a:r>
            <a:r>
              <a:rPr lang="zh-CN" altLang="en-US" sz="1400" dirty="0"/>
              <a:t>的层关系</a:t>
            </a:r>
          </a:p>
        </p:txBody>
      </p:sp>
      <p:sp>
        <p:nvSpPr>
          <p:cNvPr id="10" name="矩形 9">
            <a:extLst>
              <a:ext uri="{FF2B5EF4-FFF2-40B4-BE49-F238E27FC236}">
                <a16:creationId xmlns:a16="http://schemas.microsoft.com/office/drawing/2014/main" id="{52E4BFC5-E56E-434C-921A-A4A8FDC0C7F9}"/>
              </a:ext>
            </a:extLst>
          </p:cNvPr>
          <p:cNvSpPr/>
          <p:nvPr/>
        </p:nvSpPr>
        <p:spPr>
          <a:xfrm>
            <a:off x="755576" y="5305075"/>
            <a:ext cx="6493844" cy="369332"/>
          </a:xfrm>
          <a:prstGeom prst="rect">
            <a:avLst/>
          </a:prstGeom>
          <a:solidFill>
            <a:schemeClr val="accent3">
              <a:lumMod val="50000"/>
            </a:schemeClr>
          </a:solidFill>
          <a:ln>
            <a:noFill/>
          </a:ln>
        </p:spPr>
        <p:txBody>
          <a:bodyPr wrap="square">
            <a:spAutoFit/>
          </a:bodyPr>
          <a:lstStyle/>
          <a:p>
            <a:r>
              <a:rPr lang="zh-CN" altLang="en-US" dirty="0">
                <a:solidFill>
                  <a:schemeClr val="bg1"/>
                </a:solidFill>
              </a:rPr>
              <a:t>多</a:t>
            </a:r>
            <a:r>
              <a:rPr lang="en-US" altLang="zh-CN" dirty="0">
                <a:solidFill>
                  <a:schemeClr val="bg1"/>
                </a:solidFill>
              </a:rPr>
              <a:t>FROM</a:t>
            </a:r>
            <a:r>
              <a:rPr lang="zh-CN" altLang="en-US" dirty="0">
                <a:solidFill>
                  <a:schemeClr val="bg1"/>
                </a:solidFill>
              </a:rPr>
              <a:t>意义：能够将前置阶段中的文件拷贝到后边的阶段中</a:t>
            </a:r>
          </a:p>
        </p:txBody>
      </p:sp>
      <p:sp>
        <p:nvSpPr>
          <p:cNvPr id="11" name="矩形 10">
            <a:extLst>
              <a:ext uri="{FF2B5EF4-FFF2-40B4-BE49-F238E27FC236}">
                <a16:creationId xmlns:a16="http://schemas.microsoft.com/office/drawing/2014/main" id="{47E1CAFE-2238-4F44-A93E-8734C8AEBB5D}"/>
              </a:ext>
            </a:extLst>
          </p:cNvPr>
          <p:cNvSpPr/>
          <p:nvPr/>
        </p:nvSpPr>
        <p:spPr>
          <a:xfrm>
            <a:off x="755576" y="5676635"/>
            <a:ext cx="6493844" cy="369332"/>
          </a:xfrm>
          <a:prstGeom prst="rect">
            <a:avLst/>
          </a:prstGeom>
          <a:solidFill>
            <a:schemeClr val="accent3">
              <a:lumMod val="50000"/>
            </a:schemeClr>
          </a:solidFill>
          <a:ln>
            <a:noFill/>
          </a:ln>
        </p:spPr>
        <p:txBody>
          <a:bodyPr wrap="square">
            <a:spAutoFit/>
          </a:bodyPr>
          <a:lstStyle/>
          <a:p>
            <a:r>
              <a:rPr lang="zh-CN" altLang="en-US" dirty="0">
                <a:solidFill>
                  <a:schemeClr val="bg1"/>
                </a:solidFill>
              </a:rPr>
              <a:t>使用场景：将编译环境和运行环境分离</a:t>
            </a:r>
          </a:p>
        </p:txBody>
      </p:sp>
    </p:spTree>
    <p:extLst>
      <p:ext uri="{BB962C8B-B14F-4D97-AF65-F5344CB8AC3E}">
        <p14:creationId xmlns:p14="http://schemas.microsoft.com/office/powerpoint/2010/main" val="3285621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7">
            <a:extLst>
              <a:ext uri="{FF2B5EF4-FFF2-40B4-BE49-F238E27FC236}">
                <a16:creationId xmlns:a16="http://schemas.microsoft.com/office/drawing/2014/main" id="{58468083-F424-4C4E-8F28-02E64B2771DB}"/>
              </a:ext>
            </a:extLst>
          </p:cNvPr>
          <p:cNvSpPr/>
          <p:nvPr/>
        </p:nvSpPr>
        <p:spPr>
          <a:xfrm>
            <a:off x="397472" y="1150144"/>
            <a:ext cx="3525506" cy="473776"/>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err="1">
                <a:solidFill>
                  <a:srgbClr val="384C54"/>
                </a:solidFill>
              </a:rPr>
              <a:t>Dockerfile</a:t>
            </a:r>
            <a:r>
              <a:rPr lang="zh-CN" altLang="en-US" b="1" dirty="0">
                <a:solidFill>
                  <a:srgbClr val="384C54"/>
                </a:solidFill>
              </a:rPr>
              <a:t>多阶段构建镜像</a:t>
            </a:r>
          </a:p>
        </p:txBody>
      </p:sp>
      <p:sp>
        <p:nvSpPr>
          <p:cNvPr id="32" name="Title 1">
            <a:extLst>
              <a:ext uri="{FF2B5EF4-FFF2-40B4-BE49-F238E27FC236}">
                <a16:creationId xmlns:a16="http://schemas.microsoft.com/office/drawing/2014/main" id="{5FE72A35-CAC7-45B0-AE74-5CCE6C496794}"/>
              </a:ext>
            </a:extLst>
          </p:cNvPr>
          <p:cNvSpPr txBox="1"/>
          <p:nvPr/>
        </p:nvSpPr>
        <p:spPr>
          <a:xfrm>
            <a:off x="196302" y="214053"/>
            <a:ext cx="6375962" cy="643179"/>
          </a:xfrm>
          <a:prstGeom prst="rect">
            <a:avLst/>
          </a:prstGeom>
        </p:spPr>
        <p:txBody>
          <a:bodyPr vert="horz" lIns="91440" tIns="45720" rIns="91440" bIns="45720" rtlCol="0" anchor="ctr">
            <a:normAutofit/>
          </a:bodyPr>
          <a:lstStyle/>
          <a:p>
            <a:pPr lvl="0">
              <a:spcBef>
                <a:spcPct val="0"/>
              </a:spcBef>
              <a:defRPr/>
            </a:pPr>
            <a:r>
              <a:rPr lang="en-US" altLang="zh-CN" sz="2800" dirty="0" err="1">
                <a:latin typeface="Arial Unicode MS" pitchFamily="34" charset="-122"/>
                <a:ea typeface="Arial Unicode MS" pitchFamily="34" charset="-122"/>
                <a:cs typeface="Arial Unicode MS" pitchFamily="34" charset="-122"/>
              </a:rPr>
              <a:t>Dockerfile</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pic>
        <p:nvPicPr>
          <p:cNvPr id="3" name="图片 2">
            <a:extLst>
              <a:ext uri="{FF2B5EF4-FFF2-40B4-BE49-F238E27FC236}">
                <a16:creationId xmlns:a16="http://schemas.microsoft.com/office/drawing/2014/main" id="{D235FF10-FF4B-47BE-AA96-E7476480AC04}"/>
              </a:ext>
            </a:extLst>
          </p:cNvPr>
          <p:cNvPicPr>
            <a:picLocks noChangeAspect="1"/>
          </p:cNvPicPr>
          <p:nvPr/>
        </p:nvPicPr>
        <p:blipFill>
          <a:blip r:embed="rId3"/>
          <a:stretch>
            <a:fillRect/>
          </a:stretch>
        </p:blipFill>
        <p:spPr>
          <a:xfrm>
            <a:off x="1691680" y="1671828"/>
            <a:ext cx="5328592" cy="2725622"/>
          </a:xfrm>
          <a:prstGeom prst="rect">
            <a:avLst/>
          </a:prstGeom>
        </p:spPr>
      </p:pic>
      <p:sp>
        <p:nvSpPr>
          <p:cNvPr id="15" name="矩形 14">
            <a:extLst>
              <a:ext uri="{FF2B5EF4-FFF2-40B4-BE49-F238E27FC236}">
                <a16:creationId xmlns:a16="http://schemas.microsoft.com/office/drawing/2014/main" id="{84F4F44B-18E8-4708-B69A-38C375A844F4}"/>
              </a:ext>
            </a:extLst>
          </p:cNvPr>
          <p:cNvSpPr/>
          <p:nvPr/>
        </p:nvSpPr>
        <p:spPr>
          <a:xfrm>
            <a:off x="324580" y="1671827"/>
            <a:ext cx="1367100" cy="307777"/>
          </a:xfrm>
          <a:prstGeom prst="rect">
            <a:avLst/>
          </a:prstGeom>
          <a:solidFill>
            <a:schemeClr val="bg2">
              <a:lumMod val="90000"/>
            </a:schemeClr>
          </a:solidFill>
        </p:spPr>
        <p:txBody>
          <a:bodyPr wrap="square">
            <a:spAutoFit/>
          </a:bodyPr>
          <a:lstStyle/>
          <a:p>
            <a:pPr algn="ctr"/>
            <a:r>
              <a:rPr lang="zh-CN" altLang="en-US" sz="1400" dirty="0"/>
              <a:t>多</a:t>
            </a:r>
            <a:r>
              <a:rPr lang="en-US" altLang="zh-CN" sz="1400" dirty="0" err="1"/>
              <a:t>dockerfile</a:t>
            </a:r>
            <a:endParaRPr lang="zh-CN" altLang="en-US" sz="1400" dirty="0"/>
          </a:p>
        </p:txBody>
      </p:sp>
      <p:grpSp>
        <p:nvGrpSpPr>
          <p:cNvPr id="12" name="组合 11">
            <a:extLst>
              <a:ext uri="{FF2B5EF4-FFF2-40B4-BE49-F238E27FC236}">
                <a16:creationId xmlns:a16="http://schemas.microsoft.com/office/drawing/2014/main" id="{56D89327-2F8A-4504-9707-038466473B23}"/>
              </a:ext>
            </a:extLst>
          </p:cNvPr>
          <p:cNvGrpSpPr/>
          <p:nvPr/>
        </p:nvGrpSpPr>
        <p:grpSpPr>
          <a:xfrm>
            <a:off x="324580" y="4642713"/>
            <a:ext cx="7919828" cy="1682676"/>
            <a:chOff x="324580" y="4642713"/>
            <a:chExt cx="7919828" cy="1682676"/>
          </a:xfrm>
        </p:grpSpPr>
        <p:pic>
          <p:nvPicPr>
            <p:cNvPr id="8" name="图片 7">
              <a:extLst>
                <a:ext uri="{FF2B5EF4-FFF2-40B4-BE49-F238E27FC236}">
                  <a16:creationId xmlns:a16="http://schemas.microsoft.com/office/drawing/2014/main" id="{093953A0-6AFE-4B62-9B42-1BD47546AB93}"/>
                </a:ext>
              </a:extLst>
            </p:cNvPr>
            <p:cNvPicPr>
              <a:picLocks noChangeAspect="1"/>
            </p:cNvPicPr>
            <p:nvPr/>
          </p:nvPicPr>
          <p:blipFill>
            <a:blip r:embed="rId4"/>
            <a:stretch>
              <a:fillRect/>
            </a:stretch>
          </p:blipFill>
          <p:spPr>
            <a:xfrm>
              <a:off x="1691680" y="4643045"/>
              <a:ext cx="6552728" cy="1682344"/>
            </a:xfrm>
            <a:prstGeom prst="rect">
              <a:avLst/>
            </a:prstGeom>
          </p:spPr>
        </p:pic>
        <p:sp>
          <p:nvSpPr>
            <p:cNvPr id="16" name="矩形 15">
              <a:extLst>
                <a:ext uri="{FF2B5EF4-FFF2-40B4-BE49-F238E27FC236}">
                  <a16:creationId xmlns:a16="http://schemas.microsoft.com/office/drawing/2014/main" id="{404D677C-1FFE-4098-A506-2FCEDC1809BB}"/>
                </a:ext>
              </a:extLst>
            </p:cNvPr>
            <p:cNvSpPr/>
            <p:nvPr/>
          </p:nvSpPr>
          <p:spPr>
            <a:xfrm>
              <a:off x="324580" y="4642713"/>
              <a:ext cx="1367100" cy="523220"/>
            </a:xfrm>
            <a:prstGeom prst="rect">
              <a:avLst/>
            </a:prstGeom>
            <a:solidFill>
              <a:schemeClr val="bg2">
                <a:lumMod val="90000"/>
              </a:schemeClr>
            </a:solidFill>
          </p:spPr>
          <p:txBody>
            <a:bodyPr wrap="square">
              <a:spAutoFit/>
            </a:bodyPr>
            <a:lstStyle/>
            <a:p>
              <a:pPr algn="ctr"/>
              <a:r>
                <a:rPr lang="zh-CN" altLang="en-US" sz="1400" dirty="0"/>
                <a:t>单</a:t>
              </a:r>
              <a:r>
                <a:rPr lang="en-US" altLang="zh-CN" sz="1400" dirty="0" err="1"/>
                <a:t>Dockerfile</a:t>
              </a:r>
              <a:endParaRPr lang="en-US" altLang="zh-CN" sz="1400" dirty="0"/>
            </a:p>
            <a:p>
              <a:pPr algn="ctr"/>
              <a:r>
                <a:rPr lang="zh-CN" altLang="en-US" sz="1400" dirty="0"/>
                <a:t>多</a:t>
              </a:r>
              <a:r>
                <a:rPr lang="en-US" altLang="zh-CN" sz="1400" dirty="0"/>
                <a:t>FROM</a:t>
              </a:r>
              <a:endParaRPr lang="zh-CN" altLang="en-US" sz="1400" dirty="0"/>
            </a:p>
          </p:txBody>
        </p:sp>
      </p:grpSp>
      <p:pic>
        <p:nvPicPr>
          <p:cNvPr id="7" name="图片 6">
            <a:extLst>
              <a:ext uri="{FF2B5EF4-FFF2-40B4-BE49-F238E27FC236}">
                <a16:creationId xmlns:a16="http://schemas.microsoft.com/office/drawing/2014/main" id="{7DEF1F04-013B-45CD-BAC3-FA869EAD4BAF}"/>
              </a:ext>
            </a:extLst>
          </p:cNvPr>
          <p:cNvPicPr>
            <a:picLocks noChangeAspect="1"/>
          </p:cNvPicPr>
          <p:nvPr/>
        </p:nvPicPr>
        <p:blipFill>
          <a:blip r:embed="rId5"/>
          <a:stretch>
            <a:fillRect/>
          </a:stretch>
        </p:blipFill>
        <p:spPr>
          <a:xfrm>
            <a:off x="1691680" y="4445358"/>
            <a:ext cx="7280260" cy="1948898"/>
          </a:xfrm>
          <a:prstGeom prst="rect">
            <a:avLst/>
          </a:prstGeom>
        </p:spPr>
      </p:pic>
    </p:spTree>
    <p:extLst>
      <p:ext uri="{BB962C8B-B14F-4D97-AF65-F5344CB8AC3E}">
        <p14:creationId xmlns:p14="http://schemas.microsoft.com/office/powerpoint/2010/main" val="242371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D9056B03-DFED-4C8C-893D-4400B60C120D}"/>
              </a:ext>
            </a:extLst>
          </p:cNvPr>
          <p:cNvSpPr txBox="1"/>
          <p:nvPr/>
        </p:nvSpPr>
        <p:spPr>
          <a:xfrm>
            <a:off x="196302" y="214053"/>
            <a:ext cx="6375962" cy="643179"/>
          </a:xfrm>
          <a:prstGeom prst="rect">
            <a:avLst/>
          </a:prstGeom>
        </p:spPr>
        <p:txBody>
          <a:bodyPr vert="horz" lIns="91440" tIns="45720" rIns="91440" bIns="45720" rtlCol="0" anchor="ctr">
            <a:normAutofit/>
          </a:bodyPr>
          <a:lstStyle/>
          <a:p>
            <a:pPr lvl="0">
              <a:spcBef>
                <a:spcPct val="0"/>
              </a:spcBef>
              <a:defRPr/>
            </a:pPr>
            <a:r>
              <a:rPr lang="en-US" altLang="zh-CN" sz="2800" dirty="0">
                <a:latin typeface="Arial Unicode MS" pitchFamily="34" charset="-122"/>
                <a:ea typeface="Arial Unicode MS" pitchFamily="34" charset="-122"/>
                <a:cs typeface="Arial Unicode MS" pitchFamily="34" charset="-122"/>
              </a:rPr>
              <a:t>Docker-compose</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17" name="矩形 16">
            <a:extLst>
              <a:ext uri="{FF2B5EF4-FFF2-40B4-BE49-F238E27FC236}">
                <a16:creationId xmlns:a16="http://schemas.microsoft.com/office/drawing/2014/main" id="{4FAE9867-B1A8-49C4-9F88-BDC91CDE77A2}"/>
              </a:ext>
            </a:extLst>
          </p:cNvPr>
          <p:cNvSpPr/>
          <p:nvPr/>
        </p:nvSpPr>
        <p:spPr>
          <a:xfrm>
            <a:off x="408560" y="1340768"/>
            <a:ext cx="8339904" cy="1384995"/>
          </a:xfrm>
          <a:prstGeom prst="rect">
            <a:avLst/>
          </a:prstGeom>
        </p:spPr>
        <p:txBody>
          <a:bodyPr wrap="square">
            <a:spAutoFit/>
          </a:bodyPr>
          <a:lstStyle/>
          <a:p>
            <a:pPr marL="285750" indent="-285750">
              <a:buFont typeface="Wingdings" panose="05000000000000000000" pitchFamily="2" charset="2"/>
              <a:buChar char="p"/>
            </a:pPr>
            <a:r>
              <a:rPr lang="en-US" altLang="zh-CN" sz="1400" dirty="0"/>
              <a:t>Docker</a:t>
            </a:r>
            <a:r>
              <a:rPr lang="zh-CN" altLang="en-US" sz="1400" dirty="0"/>
              <a:t>容器编排工具</a:t>
            </a:r>
            <a:endParaRPr lang="en-US" altLang="zh-CN" sz="1400" dirty="0"/>
          </a:p>
          <a:p>
            <a:pPr marL="285750" indent="-285750">
              <a:buFont typeface="Wingdings" panose="05000000000000000000" pitchFamily="2" charset="2"/>
              <a:buChar char="p"/>
            </a:pPr>
            <a:r>
              <a:rPr lang="zh-CN" altLang="en-US" sz="1400" dirty="0"/>
              <a:t>允许用户通过一个单独的 </a:t>
            </a:r>
            <a:r>
              <a:rPr lang="en-US" altLang="zh-CN" sz="1400" dirty="0"/>
              <a:t>docker-</a:t>
            </a:r>
            <a:r>
              <a:rPr lang="en-US" altLang="zh-CN" sz="1400" dirty="0" err="1"/>
              <a:t>compose.yml</a:t>
            </a:r>
            <a:r>
              <a:rPr lang="en-US" altLang="zh-CN" sz="1400" dirty="0"/>
              <a:t> </a:t>
            </a:r>
            <a:r>
              <a:rPr lang="zh-CN" altLang="en-US" sz="1400" dirty="0"/>
              <a:t>模板文件（</a:t>
            </a:r>
            <a:r>
              <a:rPr lang="en-US" altLang="zh-CN" sz="1400" dirty="0"/>
              <a:t>YAML </a:t>
            </a:r>
            <a:r>
              <a:rPr lang="zh-CN" altLang="en-US" sz="1400" dirty="0"/>
              <a:t>格式）来定义一组相关联的应用容器为一个项目（</a:t>
            </a:r>
            <a:r>
              <a:rPr lang="en-US" altLang="zh-CN" sz="1400" dirty="0"/>
              <a:t>project</a:t>
            </a:r>
            <a:r>
              <a:rPr lang="zh-CN" altLang="en-US" sz="1400" dirty="0"/>
              <a:t>）</a:t>
            </a:r>
            <a:endParaRPr lang="en-US" altLang="zh-CN" sz="1400" dirty="0"/>
          </a:p>
          <a:p>
            <a:pPr marL="285750" indent="-285750">
              <a:buFont typeface="Wingdings" panose="05000000000000000000" pitchFamily="2" charset="2"/>
              <a:buChar char="p"/>
            </a:pPr>
            <a:r>
              <a:rPr lang="zh-CN" altLang="en-US" sz="1400" dirty="0"/>
              <a:t>两个概念</a:t>
            </a:r>
            <a:endParaRPr lang="en-US" altLang="zh-CN" sz="1400" dirty="0"/>
          </a:p>
          <a:p>
            <a:pPr marL="285750" indent="-285750">
              <a:buFont typeface="Wingdings" panose="05000000000000000000" pitchFamily="2" charset="2"/>
              <a:buChar char="ü"/>
            </a:pPr>
            <a:r>
              <a:rPr lang="zh-CN" altLang="en-US" sz="1400" dirty="0"/>
              <a:t>服务 </a:t>
            </a:r>
            <a:r>
              <a:rPr lang="en-US" altLang="zh-CN" sz="1400" dirty="0"/>
              <a:t>(service)</a:t>
            </a:r>
            <a:r>
              <a:rPr lang="zh-CN" altLang="en-US" sz="1400" dirty="0"/>
              <a:t>：一个应用的容器，实际上可以包括若干运行相同镜像的容器实例。</a:t>
            </a:r>
            <a:endParaRPr lang="en-US" altLang="zh-CN" sz="1400" dirty="0"/>
          </a:p>
          <a:p>
            <a:pPr marL="285750" indent="-285750">
              <a:buFont typeface="Wingdings" panose="05000000000000000000" pitchFamily="2" charset="2"/>
              <a:buChar char="ü"/>
            </a:pPr>
            <a:r>
              <a:rPr lang="zh-CN" altLang="en-US" sz="1400" dirty="0"/>
              <a:t>项目 </a:t>
            </a:r>
            <a:r>
              <a:rPr lang="en-US" altLang="zh-CN" sz="1400" dirty="0"/>
              <a:t>(project)</a:t>
            </a:r>
            <a:r>
              <a:rPr lang="zh-CN" altLang="en-US" sz="1400" dirty="0"/>
              <a:t>：由一组关联的应用容器组成的一个完整业务单元，在 </a:t>
            </a:r>
            <a:r>
              <a:rPr lang="en-US" altLang="zh-CN" sz="1400" dirty="0"/>
              <a:t>docker-</a:t>
            </a:r>
            <a:r>
              <a:rPr lang="en-US" altLang="zh-CN" sz="1400" dirty="0" err="1"/>
              <a:t>compose.yml</a:t>
            </a:r>
            <a:r>
              <a:rPr lang="en-US" altLang="zh-CN" sz="1400" dirty="0"/>
              <a:t> </a:t>
            </a:r>
            <a:r>
              <a:rPr lang="zh-CN" altLang="en-US" sz="1400" dirty="0"/>
              <a:t>文件中定义。</a:t>
            </a:r>
          </a:p>
        </p:txBody>
      </p:sp>
      <p:pic>
        <p:nvPicPr>
          <p:cNvPr id="6" name="图片 5">
            <a:extLst>
              <a:ext uri="{FF2B5EF4-FFF2-40B4-BE49-F238E27FC236}">
                <a16:creationId xmlns:a16="http://schemas.microsoft.com/office/drawing/2014/main" id="{1C008FF5-54D2-433D-8D70-6C38189F8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196752"/>
            <a:ext cx="6843340" cy="5045090"/>
          </a:xfrm>
          <a:prstGeom prst="rect">
            <a:avLst/>
          </a:prstGeom>
        </p:spPr>
      </p:pic>
    </p:spTree>
    <p:extLst>
      <p:ext uri="{BB962C8B-B14F-4D97-AF65-F5344CB8AC3E}">
        <p14:creationId xmlns:p14="http://schemas.microsoft.com/office/powerpoint/2010/main" val="380781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96302" y="214053"/>
            <a:ext cx="6375962" cy="643179"/>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第四部分</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6" name="Rounded Rectangle 7"/>
          <p:cNvSpPr/>
          <p:nvPr/>
        </p:nvSpPr>
        <p:spPr>
          <a:xfrm>
            <a:off x="500034" y="1357298"/>
            <a:ext cx="2571768" cy="571504"/>
          </a:xfrm>
          <a:prstGeom prst="roundRect">
            <a:avLst>
              <a:gd name="adj" fmla="val 15942"/>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000" dirty="0" err="1">
                <a:solidFill>
                  <a:srgbClr val="384C54"/>
                </a:solidFill>
                <a:latin typeface="微软雅黑" panose="020B0503020204020204" pitchFamily="34" charset="-122"/>
                <a:ea typeface="微软雅黑" panose="020B0503020204020204" pitchFamily="34" charset="-122"/>
              </a:rPr>
              <a:t>Docker</a:t>
            </a:r>
            <a:r>
              <a:rPr lang="zh-CN" altLang="en-US" sz="2000" dirty="0">
                <a:solidFill>
                  <a:srgbClr val="384C54"/>
                </a:solidFill>
                <a:latin typeface="微软雅黑" panose="020B0503020204020204" pitchFamily="34" charset="-122"/>
                <a:ea typeface="微软雅黑" panose="020B0503020204020204" pitchFamily="34" charset="-122"/>
              </a:rPr>
              <a:t>实践案例</a:t>
            </a:r>
            <a:endParaRPr lang="en-US" sz="2000" dirty="0">
              <a:solidFill>
                <a:srgbClr val="384C54"/>
              </a:solidFill>
              <a:latin typeface="微软雅黑" panose="020B0503020204020204" pitchFamily="34" charset="-122"/>
              <a:ea typeface="微软雅黑" panose="020B0503020204020204" pitchFamily="34" charset="-122"/>
            </a:endParaRPr>
          </a:p>
        </p:txBody>
      </p:sp>
      <p:pic>
        <p:nvPicPr>
          <p:cNvPr id="30722" name="Picture 2" descr="https://d3oypxn00j2a10.cloudfront.net/0.8.0/images/pages/company/containership_gg.jpg"/>
          <p:cNvPicPr>
            <a:picLocks noChangeAspect="1" noChangeArrowheads="1"/>
          </p:cNvPicPr>
          <p:nvPr/>
        </p:nvPicPr>
        <p:blipFill>
          <a:blip r:embed="rId2"/>
          <a:srcRect/>
          <a:stretch>
            <a:fillRect/>
          </a:stretch>
        </p:blipFill>
        <p:spPr bwMode="auto">
          <a:xfrm>
            <a:off x="3500430" y="2071678"/>
            <a:ext cx="4762500" cy="3171826"/>
          </a:xfrm>
          <a:prstGeom prst="rect">
            <a:avLst/>
          </a:prstGeom>
          <a:noFill/>
          <a:effectLst>
            <a:softEdge rad="127000"/>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zh-CN" altLang="en-US" b="1" dirty="0"/>
            </a:br>
            <a:endParaRPr lang="zh-CN" altLang="en-US" dirty="0"/>
          </a:p>
        </p:txBody>
      </p:sp>
      <p:sp>
        <p:nvSpPr>
          <p:cNvPr id="7" name="Title 1">
            <a:extLst>
              <a:ext uri="{FF2B5EF4-FFF2-40B4-BE49-F238E27FC236}">
                <a16:creationId xmlns:a16="http://schemas.microsoft.com/office/drawing/2014/main" id="{FF8D48CF-8645-4FAB-9760-31874330DCBC}"/>
              </a:ext>
            </a:extLst>
          </p:cNvPr>
          <p:cNvSpPr txBox="1"/>
          <p:nvPr/>
        </p:nvSpPr>
        <p:spPr>
          <a:xfrm>
            <a:off x="196302" y="214053"/>
            <a:ext cx="6375962" cy="643179"/>
          </a:xfrm>
          <a:prstGeom prst="rect">
            <a:avLst/>
          </a:prstGeom>
        </p:spPr>
        <p:txBody>
          <a:bodyPr vert="horz" lIns="91440" tIns="45720" rIns="91440" bIns="45720" rtlCol="0" anchor="ctr">
            <a:normAutofit/>
          </a:bodyPr>
          <a:lstStyle/>
          <a:p>
            <a:pPr lvl="0">
              <a:spcBef>
                <a:spcPct val="0"/>
              </a:spcBef>
              <a:defRPr/>
            </a:pPr>
            <a:r>
              <a:rPr kumimoji="0" lang="en-US" altLang="zh-CN" sz="2800" b="0" i="0" u="none" strike="noStrike" kern="1200" cap="none" spc="0" normalizeH="0" baseline="0" noProof="0" dirty="0" err="1">
                <a:ln>
                  <a:noFill/>
                </a:ln>
                <a:solidFill>
                  <a:schemeClr val="tx1"/>
                </a:solidFill>
                <a:effectLst/>
                <a:uLnTx/>
                <a:uFillTx/>
                <a:latin typeface="Arial Unicode MS" pitchFamily="34" charset="-122"/>
                <a:ea typeface="Arial Unicode MS" pitchFamily="34" charset="-122"/>
                <a:cs typeface="Arial Unicode MS" pitchFamily="34" charset="-122"/>
              </a:rPr>
              <a:t>Mysql</a:t>
            </a:r>
            <a:r>
              <a:rPr kumimoji="0" lang="zh-CN" alt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主从复制环境</a:t>
            </a:r>
            <a:r>
              <a:rPr kumimoji="0" lang="en-US" altLang="zh-CN"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docker</a:t>
            </a:r>
            <a:r>
              <a:rPr kumimoji="0" lang="zh-CN" alt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搭建</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pic>
        <p:nvPicPr>
          <p:cNvPr id="4" name="图片 3">
            <a:extLst>
              <a:ext uri="{FF2B5EF4-FFF2-40B4-BE49-F238E27FC236}">
                <a16:creationId xmlns:a16="http://schemas.microsoft.com/office/drawing/2014/main" id="{5B9464A5-A68A-4FFC-842B-8A1C2230D7D0}"/>
              </a:ext>
            </a:extLst>
          </p:cNvPr>
          <p:cNvPicPr>
            <a:picLocks noChangeAspect="1"/>
          </p:cNvPicPr>
          <p:nvPr/>
        </p:nvPicPr>
        <p:blipFill>
          <a:blip r:embed="rId3"/>
          <a:stretch>
            <a:fillRect/>
          </a:stretch>
        </p:blipFill>
        <p:spPr>
          <a:xfrm>
            <a:off x="5494342" y="0"/>
            <a:ext cx="2749176" cy="6858000"/>
          </a:xfrm>
          <a:prstGeom prst="rect">
            <a:avLst/>
          </a:prstGeom>
        </p:spPr>
      </p:pic>
      <p:pic>
        <p:nvPicPr>
          <p:cNvPr id="8" name="图片 7">
            <a:extLst>
              <a:ext uri="{FF2B5EF4-FFF2-40B4-BE49-F238E27FC236}">
                <a16:creationId xmlns:a16="http://schemas.microsoft.com/office/drawing/2014/main" id="{02E3DAC6-3B0E-4F5A-BE5B-C493715BAC9B}"/>
              </a:ext>
            </a:extLst>
          </p:cNvPr>
          <p:cNvPicPr>
            <a:picLocks noChangeAspect="1"/>
          </p:cNvPicPr>
          <p:nvPr/>
        </p:nvPicPr>
        <p:blipFill>
          <a:blip r:embed="rId4"/>
          <a:stretch>
            <a:fillRect/>
          </a:stretch>
        </p:blipFill>
        <p:spPr>
          <a:xfrm>
            <a:off x="1519053" y="3500045"/>
            <a:ext cx="3419475" cy="600075"/>
          </a:xfrm>
          <a:prstGeom prst="rect">
            <a:avLst/>
          </a:prstGeom>
        </p:spPr>
      </p:pic>
      <p:pic>
        <p:nvPicPr>
          <p:cNvPr id="9" name="图片 8">
            <a:extLst>
              <a:ext uri="{FF2B5EF4-FFF2-40B4-BE49-F238E27FC236}">
                <a16:creationId xmlns:a16="http://schemas.microsoft.com/office/drawing/2014/main" id="{E9167C0B-2C02-4DED-AA75-D96E2E8BA2CF}"/>
              </a:ext>
            </a:extLst>
          </p:cNvPr>
          <p:cNvPicPr>
            <a:picLocks noChangeAspect="1"/>
          </p:cNvPicPr>
          <p:nvPr/>
        </p:nvPicPr>
        <p:blipFill>
          <a:blip r:embed="rId5"/>
          <a:stretch>
            <a:fillRect/>
          </a:stretch>
        </p:blipFill>
        <p:spPr>
          <a:xfrm>
            <a:off x="1519053" y="4364141"/>
            <a:ext cx="3419475" cy="600075"/>
          </a:xfrm>
          <a:prstGeom prst="rect">
            <a:avLst/>
          </a:prstGeom>
        </p:spPr>
      </p:pic>
      <p:pic>
        <p:nvPicPr>
          <p:cNvPr id="11" name="图片 10">
            <a:extLst>
              <a:ext uri="{FF2B5EF4-FFF2-40B4-BE49-F238E27FC236}">
                <a16:creationId xmlns:a16="http://schemas.microsoft.com/office/drawing/2014/main" id="{5D306AB1-B0CA-4881-85F6-70AAC9D61C60}"/>
              </a:ext>
            </a:extLst>
          </p:cNvPr>
          <p:cNvPicPr>
            <a:picLocks noChangeAspect="1"/>
          </p:cNvPicPr>
          <p:nvPr/>
        </p:nvPicPr>
        <p:blipFill>
          <a:blip r:embed="rId6"/>
          <a:stretch>
            <a:fillRect/>
          </a:stretch>
        </p:blipFill>
        <p:spPr>
          <a:xfrm>
            <a:off x="1527634" y="1329705"/>
            <a:ext cx="2171700" cy="2038350"/>
          </a:xfrm>
          <a:prstGeom prst="rect">
            <a:avLst/>
          </a:prstGeom>
        </p:spPr>
      </p:pic>
      <p:sp>
        <p:nvSpPr>
          <p:cNvPr id="12" name="矩形 11">
            <a:extLst>
              <a:ext uri="{FF2B5EF4-FFF2-40B4-BE49-F238E27FC236}">
                <a16:creationId xmlns:a16="http://schemas.microsoft.com/office/drawing/2014/main" id="{F2FF2D4B-7F9A-4D2C-93F2-0C38DC93B803}"/>
              </a:ext>
            </a:extLst>
          </p:cNvPr>
          <p:cNvSpPr/>
          <p:nvPr/>
        </p:nvSpPr>
        <p:spPr>
          <a:xfrm>
            <a:off x="160534" y="1342653"/>
            <a:ext cx="1367100" cy="307777"/>
          </a:xfrm>
          <a:prstGeom prst="rect">
            <a:avLst/>
          </a:prstGeom>
          <a:solidFill>
            <a:schemeClr val="bg2">
              <a:lumMod val="90000"/>
            </a:schemeClr>
          </a:solidFill>
        </p:spPr>
        <p:txBody>
          <a:bodyPr wrap="square">
            <a:spAutoFit/>
          </a:bodyPr>
          <a:lstStyle/>
          <a:p>
            <a:pPr algn="ctr"/>
            <a:r>
              <a:rPr lang="zh-CN" altLang="en-US" sz="1400" dirty="0"/>
              <a:t>目录结构</a:t>
            </a:r>
          </a:p>
        </p:txBody>
      </p:sp>
      <p:sp>
        <p:nvSpPr>
          <p:cNvPr id="13" name="矩形 12">
            <a:extLst>
              <a:ext uri="{FF2B5EF4-FFF2-40B4-BE49-F238E27FC236}">
                <a16:creationId xmlns:a16="http://schemas.microsoft.com/office/drawing/2014/main" id="{5562E19B-B201-4C71-82D9-4D88CD019100}"/>
              </a:ext>
            </a:extLst>
          </p:cNvPr>
          <p:cNvSpPr/>
          <p:nvPr/>
        </p:nvSpPr>
        <p:spPr>
          <a:xfrm>
            <a:off x="151953" y="3503053"/>
            <a:ext cx="1367100" cy="307777"/>
          </a:xfrm>
          <a:prstGeom prst="rect">
            <a:avLst/>
          </a:prstGeom>
          <a:solidFill>
            <a:schemeClr val="bg2">
              <a:lumMod val="90000"/>
            </a:schemeClr>
          </a:solidFill>
        </p:spPr>
        <p:txBody>
          <a:bodyPr wrap="square">
            <a:spAutoFit/>
          </a:bodyPr>
          <a:lstStyle/>
          <a:p>
            <a:pPr algn="ctr"/>
            <a:r>
              <a:rPr lang="en-US" altLang="zh-CN" sz="1400" dirty="0" err="1"/>
              <a:t>Dockerfile</a:t>
            </a:r>
            <a:endParaRPr lang="zh-CN" altLang="en-US" sz="1400" dirty="0"/>
          </a:p>
        </p:txBody>
      </p:sp>
      <p:sp>
        <p:nvSpPr>
          <p:cNvPr id="14" name="矩形 13">
            <a:extLst>
              <a:ext uri="{FF2B5EF4-FFF2-40B4-BE49-F238E27FC236}">
                <a16:creationId xmlns:a16="http://schemas.microsoft.com/office/drawing/2014/main" id="{8F7AF4EB-721C-4755-9BE7-EE21C1F7AE9B}"/>
              </a:ext>
            </a:extLst>
          </p:cNvPr>
          <p:cNvSpPr/>
          <p:nvPr/>
        </p:nvSpPr>
        <p:spPr>
          <a:xfrm>
            <a:off x="151953" y="4364141"/>
            <a:ext cx="1367100" cy="307777"/>
          </a:xfrm>
          <a:prstGeom prst="rect">
            <a:avLst/>
          </a:prstGeom>
          <a:solidFill>
            <a:schemeClr val="bg2">
              <a:lumMod val="90000"/>
            </a:schemeClr>
          </a:solidFill>
        </p:spPr>
        <p:txBody>
          <a:bodyPr wrap="square">
            <a:spAutoFit/>
          </a:bodyPr>
          <a:lstStyle/>
          <a:p>
            <a:pPr algn="ctr"/>
            <a:r>
              <a:rPr lang="en-US" altLang="zh-CN" sz="1400" dirty="0" err="1"/>
              <a:t>Dockerfile</a:t>
            </a:r>
            <a:endParaRPr lang="zh-CN" altLang="en-US" sz="1400" dirty="0"/>
          </a:p>
        </p:txBody>
      </p:sp>
      <p:sp>
        <p:nvSpPr>
          <p:cNvPr id="15" name="矩形 14">
            <a:extLst>
              <a:ext uri="{FF2B5EF4-FFF2-40B4-BE49-F238E27FC236}">
                <a16:creationId xmlns:a16="http://schemas.microsoft.com/office/drawing/2014/main" id="{9D341520-408B-4675-8D31-83530EBC7CEF}"/>
              </a:ext>
            </a:extLst>
          </p:cNvPr>
          <p:cNvSpPr/>
          <p:nvPr/>
        </p:nvSpPr>
        <p:spPr>
          <a:xfrm>
            <a:off x="160533" y="5424784"/>
            <a:ext cx="4786575" cy="307777"/>
          </a:xfrm>
          <a:prstGeom prst="rect">
            <a:avLst/>
          </a:prstGeom>
          <a:solidFill>
            <a:schemeClr val="tx2">
              <a:lumMod val="20000"/>
              <a:lumOff val="80000"/>
            </a:schemeClr>
          </a:solidFill>
        </p:spPr>
        <p:txBody>
          <a:bodyPr wrap="square">
            <a:spAutoFit/>
          </a:bodyPr>
          <a:lstStyle/>
          <a:p>
            <a:pPr algn="ctr"/>
            <a:r>
              <a:rPr lang="en-US" altLang="zh-CN" sz="1400" dirty="0"/>
              <a:t>docker-compose –f docker-</a:t>
            </a:r>
            <a:r>
              <a:rPr lang="en-US" altLang="zh-CN" sz="1400" dirty="0" err="1"/>
              <a:t>compose.yml</a:t>
            </a:r>
            <a:r>
              <a:rPr lang="en-US" altLang="zh-CN" sz="1400" dirty="0"/>
              <a:t> up –d </a:t>
            </a:r>
            <a:endParaRPr lang="zh-CN" altLang="en-US" sz="1400" dirty="0"/>
          </a:p>
        </p:txBody>
      </p:sp>
      <p:sp>
        <p:nvSpPr>
          <p:cNvPr id="16" name="矩形 15">
            <a:extLst>
              <a:ext uri="{FF2B5EF4-FFF2-40B4-BE49-F238E27FC236}">
                <a16:creationId xmlns:a16="http://schemas.microsoft.com/office/drawing/2014/main" id="{21D24AB6-9430-4403-881F-451ECA8228CB}"/>
              </a:ext>
            </a:extLst>
          </p:cNvPr>
          <p:cNvSpPr/>
          <p:nvPr/>
        </p:nvSpPr>
        <p:spPr>
          <a:xfrm>
            <a:off x="160532" y="5809827"/>
            <a:ext cx="4786575" cy="523220"/>
          </a:xfrm>
          <a:prstGeom prst="rect">
            <a:avLst/>
          </a:prstGeom>
          <a:solidFill>
            <a:schemeClr val="tx2">
              <a:lumMod val="20000"/>
              <a:lumOff val="80000"/>
            </a:schemeClr>
          </a:solidFill>
        </p:spPr>
        <p:txBody>
          <a:bodyPr wrap="square">
            <a:spAutoFit/>
          </a:bodyPr>
          <a:lstStyle/>
          <a:p>
            <a:pPr algn="ctr"/>
            <a:r>
              <a:rPr lang="en-US" altLang="zh-CN" sz="1400" dirty="0"/>
              <a:t>docker-</a:t>
            </a:r>
            <a:r>
              <a:rPr lang="en-US" altLang="zh-CN" sz="1400" dirty="0" err="1"/>
              <a:t>conpose</a:t>
            </a:r>
            <a:r>
              <a:rPr lang="en-US" altLang="zh-CN" sz="1400" dirty="0"/>
              <a:t> exec </a:t>
            </a:r>
            <a:r>
              <a:rPr lang="en-US" altLang="zh-CN" sz="1400" dirty="0" err="1"/>
              <a:t>mysql</a:t>
            </a:r>
            <a:r>
              <a:rPr lang="en-US" altLang="zh-CN" sz="1400" dirty="0"/>
              <a:t>-master bash</a:t>
            </a:r>
          </a:p>
          <a:p>
            <a:pPr algn="ctr"/>
            <a:r>
              <a:rPr lang="en-US" altLang="zh-CN" sz="1400" dirty="0"/>
              <a:t>…… </a:t>
            </a:r>
            <a:endParaRPr lang="zh-CN" altLang="en-US" sz="1400" dirty="0"/>
          </a:p>
        </p:txBody>
      </p:sp>
      <p:sp>
        <p:nvSpPr>
          <p:cNvPr id="17" name="矩形 16">
            <a:extLst>
              <a:ext uri="{FF2B5EF4-FFF2-40B4-BE49-F238E27FC236}">
                <a16:creationId xmlns:a16="http://schemas.microsoft.com/office/drawing/2014/main" id="{53E8BD0B-FC5C-48A6-8AB6-0E8DFD6489F8}"/>
              </a:ext>
            </a:extLst>
          </p:cNvPr>
          <p:cNvSpPr/>
          <p:nvPr/>
        </p:nvSpPr>
        <p:spPr>
          <a:xfrm>
            <a:off x="160534" y="5086984"/>
            <a:ext cx="2611266" cy="307777"/>
          </a:xfrm>
          <a:prstGeom prst="rect">
            <a:avLst/>
          </a:prstGeom>
          <a:solidFill>
            <a:schemeClr val="bg2">
              <a:lumMod val="90000"/>
            </a:schemeClr>
          </a:solidFill>
        </p:spPr>
        <p:txBody>
          <a:bodyPr wrap="square">
            <a:spAutoFit/>
          </a:bodyPr>
          <a:lstStyle/>
          <a:p>
            <a:pPr algn="ctr"/>
            <a:r>
              <a:rPr lang="zh-CN" altLang="en-US" sz="1400" dirty="0"/>
              <a:t>容器构建和</a:t>
            </a:r>
            <a:r>
              <a:rPr lang="en-US" altLang="zh-CN" sz="1400" dirty="0" err="1"/>
              <a:t>mysql</a:t>
            </a:r>
            <a:r>
              <a:rPr lang="zh-CN" altLang="en-US" sz="1400" dirty="0"/>
              <a:t>主从配置</a:t>
            </a:r>
          </a:p>
        </p:txBody>
      </p:sp>
    </p:spTree>
    <p:extLst>
      <p:ext uri="{BB962C8B-B14F-4D97-AF65-F5344CB8AC3E}">
        <p14:creationId xmlns:p14="http://schemas.microsoft.com/office/powerpoint/2010/main" val="4182110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zh-CN" altLang="en-US" b="1" dirty="0"/>
            </a:br>
            <a:endParaRPr lang="zh-CN" altLang="en-US" dirty="0"/>
          </a:p>
        </p:txBody>
      </p:sp>
      <p:sp>
        <p:nvSpPr>
          <p:cNvPr id="7" name="Title 1">
            <a:extLst>
              <a:ext uri="{FF2B5EF4-FFF2-40B4-BE49-F238E27FC236}">
                <a16:creationId xmlns:a16="http://schemas.microsoft.com/office/drawing/2014/main" id="{FF8D48CF-8645-4FAB-9760-31874330DCBC}"/>
              </a:ext>
            </a:extLst>
          </p:cNvPr>
          <p:cNvSpPr txBox="1"/>
          <p:nvPr/>
        </p:nvSpPr>
        <p:spPr>
          <a:xfrm>
            <a:off x="196302" y="214053"/>
            <a:ext cx="6375962" cy="643179"/>
          </a:xfrm>
          <a:prstGeom prst="rect">
            <a:avLst/>
          </a:prstGeom>
        </p:spPr>
        <p:txBody>
          <a:bodyPr vert="horz" lIns="91440" tIns="45720" rIns="91440" bIns="45720" rtlCol="0" anchor="ctr">
            <a:normAutofit/>
          </a:bodyPr>
          <a:lstStyle/>
          <a:p>
            <a:pPr lvl="0">
              <a:spcBef>
                <a:spcPct val="0"/>
              </a:spcBef>
              <a:defRPr/>
            </a:pPr>
            <a:r>
              <a:rPr kumimoji="0" lang="en-US" altLang="zh-CN" sz="2800" b="0" i="0" u="none" strike="noStrike" kern="1200" cap="none" spc="0" normalizeH="0" baseline="0" noProof="0" dirty="0" err="1">
                <a:ln>
                  <a:noFill/>
                </a:ln>
                <a:solidFill>
                  <a:schemeClr val="tx1"/>
                </a:solidFill>
                <a:effectLst/>
                <a:uLnTx/>
                <a:uFillTx/>
                <a:latin typeface="Arial Unicode MS" pitchFamily="34" charset="-122"/>
                <a:ea typeface="Arial Unicode MS" pitchFamily="34" charset="-122"/>
                <a:cs typeface="Arial Unicode MS" pitchFamily="34" charset="-122"/>
              </a:rPr>
              <a:t>Mysql</a:t>
            </a:r>
            <a:r>
              <a:rPr kumimoji="0" lang="zh-CN" alt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主从复制环境</a:t>
            </a:r>
            <a:r>
              <a:rPr kumimoji="0" lang="en-US" altLang="zh-CN"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docker</a:t>
            </a:r>
            <a:r>
              <a:rPr kumimoji="0" lang="zh-CN" alt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搭建</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3" name="矩形 2">
            <a:extLst>
              <a:ext uri="{FF2B5EF4-FFF2-40B4-BE49-F238E27FC236}">
                <a16:creationId xmlns:a16="http://schemas.microsoft.com/office/drawing/2014/main" id="{DA722565-9054-4611-A95B-65312918E030}"/>
              </a:ext>
            </a:extLst>
          </p:cNvPr>
          <p:cNvSpPr/>
          <p:nvPr/>
        </p:nvSpPr>
        <p:spPr>
          <a:xfrm>
            <a:off x="196302" y="5454426"/>
            <a:ext cx="4608512" cy="569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6C7F2FD3-35A9-4FEE-BCF3-07BD10B8D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431" y="1379538"/>
            <a:ext cx="5385665" cy="3708744"/>
          </a:xfrm>
          <a:prstGeom prst="rect">
            <a:avLst/>
          </a:prstGeom>
          <a:ln>
            <a:solidFill>
              <a:schemeClr val="accent3">
                <a:lumMod val="60000"/>
                <a:lumOff val="40000"/>
              </a:schemeClr>
            </a:solidFill>
          </a:ln>
        </p:spPr>
      </p:pic>
    </p:spTree>
    <p:extLst>
      <p:ext uri="{BB962C8B-B14F-4D97-AF65-F5344CB8AC3E}">
        <p14:creationId xmlns:p14="http://schemas.microsoft.com/office/powerpoint/2010/main" val="2150669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41BB7A-69A5-4279-8887-5B80DB79C484}"/>
              </a:ext>
            </a:extLst>
          </p:cNvPr>
          <p:cNvSpPr txBox="1"/>
          <p:nvPr/>
        </p:nvSpPr>
        <p:spPr>
          <a:xfrm>
            <a:off x="196302" y="214053"/>
            <a:ext cx="6375962" cy="643179"/>
          </a:xfrm>
          <a:prstGeom prst="rect">
            <a:avLst/>
          </a:prstGeom>
        </p:spPr>
        <p:txBody>
          <a:bodyPr vert="horz" lIns="91440" tIns="45720" rIns="91440" bIns="45720" rtlCol="0" anchor="ctr">
            <a:normAutofit/>
          </a:bodyPr>
          <a:lstStyle/>
          <a:p>
            <a:pPr lvl="0">
              <a:spcBef>
                <a:spcPct val="0"/>
              </a:spcBef>
              <a:defRPr/>
            </a:pPr>
            <a:r>
              <a:rPr lang="zh-CN" altLang="en-US" sz="2800" dirty="0">
                <a:latin typeface="Arial Unicode MS" pitchFamily="34" charset="-122"/>
                <a:ea typeface="Arial Unicode MS" pitchFamily="34" charset="-122"/>
                <a:cs typeface="Arial Unicode MS" pitchFamily="34" charset="-122"/>
              </a:rPr>
              <a:t>总结：</a:t>
            </a:r>
            <a:r>
              <a:rPr lang="en-US" sz="2800" dirty="0">
                <a:latin typeface="Arial Unicode MS" pitchFamily="34" charset="-122"/>
                <a:ea typeface="Arial Unicode MS" pitchFamily="34" charset="-122"/>
                <a:cs typeface="Arial Unicode MS" pitchFamily="34" charset="-122"/>
              </a:rPr>
              <a:t>Docker</a:t>
            </a:r>
            <a:r>
              <a:rPr lang="zh-CN" altLang="en-US" sz="2800" dirty="0">
                <a:latin typeface="Arial Unicode MS" pitchFamily="34" charset="-122"/>
                <a:ea typeface="Arial Unicode MS" pitchFamily="34" charset="-122"/>
                <a:cs typeface="Arial Unicode MS" pitchFamily="34" charset="-122"/>
              </a:rPr>
              <a:t>的优与劣</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5" name="文本框 4">
            <a:extLst>
              <a:ext uri="{FF2B5EF4-FFF2-40B4-BE49-F238E27FC236}">
                <a16:creationId xmlns:a16="http://schemas.microsoft.com/office/drawing/2014/main" id="{A0180908-F30C-4F6C-BA87-A7DC218616D9}"/>
              </a:ext>
            </a:extLst>
          </p:cNvPr>
          <p:cNvSpPr txBox="1"/>
          <p:nvPr/>
        </p:nvSpPr>
        <p:spPr>
          <a:xfrm>
            <a:off x="443632" y="1462901"/>
            <a:ext cx="1872208" cy="461665"/>
          </a:xfrm>
          <a:prstGeom prst="rect">
            <a:avLst/>
          </a:prstGeom>
          <a:noFill/>
        </p:spPr>
        <p:txBody>
          <a:bodyPr wrap="square" rtlCol="0">
            <a:spAutoFit/>
          </a:bodyPr>
          <a:lstStyle/>
          <a:p>
            <a:r>
              <a:rPr lang="zh-CN" altLang="en-US" sz="2400" b="1" dirty="0"/>
              <a:t>优</a:t>
            </a:r>
            <a:endParaRPr lang="en-US" altLang="zh-CN" sz="2400" b="1" dirty="0"/>
          </a:p>
        </p:txBody>
      </p:sp>
      <p:sp>
        <p:nvSpPr>
          <p:cNvPr id="7" name="矩形 6">
            <a:extLst>
              <a:ext uri="{FF2B5EF4-FFF2-40B4-BE49-F238E27FC236}">
                <a16:creationId xmlns:a16="http://schemas.microsoft.com/office/drawing/2014/main" id="{6062190A-D572-4B4A-9908-6FAD91161967}"/>
              </a:ext>
            </a:extLst>
          </p:cNvPr>
          <p:cNvSpPr/>
          <p:nvPr/>
        </p:nvSpPr>
        <p:spPr>
          <a:xfrm>
            <a:off x="971600" y="1412776"/>
            <a:ext cx="8480154" cy="1477328"/>
          </a:xfrm>
          <a:prstGeom prst="rect">
            <a:avLst/>
          </a:prstGeom>
        </p:spPr>
        <p:txBody>
          <a:bodyPr wrap="square">
            <a:spAutoFit/>
          </a:bodyPr>
          <a:lstStyle/>
          <a:p>
            <a:r>
              <a:rPr lang="zh-CN" altLang="en-US" dirty="0"/>
              <a:t>* 跨平台可移植性</a:t>
            </a:r>
            <a:endParaRPr lang="en-US" altLang="zh-CN" dirty="0"/>
          </a:p>
          <a:p>
            <a:r>
              <a:rPr lang="zh-CN" altLang="en-US" dirty="0"/>
              <a:t>* 面向应用：优化部署应用</a:t>
            </a:r>
            <a:endParaRPr lang="en-US" altLang="zh-CN" dirty="0"/>
          </a:p>
          <a:p>
            <a:r>
              <a:rPr lang="zh-CN" altLang="en-US" dirty="0"/>
              <a:t>* 进程</a:t>
            </a:r>
            <a:r>
              <a:rPr lang="en-US" altLang="zh-CN" dirty="0"/>
              <a:t>/</a:t>
            </a:r>
            <a:r>
              <a:rPr lang="zh-CN" altLang="en-US" dirty="0"/>
              <a:t>资源</a:t>
            </a:r>
            <a:r>
              <a:rPr lang="en-US" altLang="zh-CN" dirty="0"/>
              <a:t>/</a:t>
            </a:r>
            <a:r>
              <a:rPr lang="zh-CN" altLang="en-US" dirty="0"/>
              <a:t>环境 隔离</a:t>
            </a:r>
            <a:endParaRPr lang="en-US" altLang="zh-CN" dirty="0"/>
          </a:p>
          <a:p>
            <a:r>
              <a:rPr lang="zh-CN" altLang="en-US" dirty="0"/>
              <a:t>* 组件复用</a:t>
            </a:r>
            <a:br>
              <a:rPr lang="zh-CN" altLang="en-US" dirty="0"/>
            </a:br>
            <a:endParaRPr lang="zh-CN" altLang="en-US" dirty="0"/>
          </a:p>
        </p:txBody>
      </p:sp>
      <p:sp>
        <p:nvSpPr>
          <p:cNvPr id="8" name="矩形 7">
            <a:extLst>
              <a:ext uri="{FF2B5EF4-FFF2-40B4-BE49-F238E27FC236}">
                <a16:creationId xmlns:a16="http://schemas.microsoft.com/office/drawing/2014/main" id="{BD4A5CDA-A429-4BD0-8600-EFB4F77D4294}"/>
              </a:ext>
            </a:extLst>
          </p:cNvPr>
          <p:cNvSpPr/>
          <p:nvPr/>
        </p:nvSpPr>
        <p:spPr>
          <a:xfrm>
            <a:off x="943000" y="3316426"/>
            <a:ext cx="8480154" cy="1754326"/>
          </a:xfrm>
          <a:prstGeom prst="rect">
            <a:avLst/>
          </a:prstGeom>
        </p:spPr>
        <p:txBody>
          <a:bodyPr wrap="square">
            <a:spAutoFit/>
          </a:bodyPr>
          <a:lstStyle/>
          <a:p>
            <a:r>
              <a:rPr lang="zh-CN" altLang="en-US" dirty="0"/>
              <a:t>* 隔离性：</a:t>
            </a:r>
            <a:r>
              <a:rPr lang="en-US" altLang="zh-CN" dirty="0"/>
              <a:t>OS</a:t>
            </a:r>
            <a:r>
              <a:rPr lang="zh-CN" altLang="en-US" dirty="0"/>
              <a:t>共享，操作系统级别的问题蔓延，连锁反应</a:t>
            </a:r>
            <a:endParaRPr lang="en-US" altLang="zh-CN" dirty="0"/>
          </a:p>
          <a:p>
            <a:pPr marL="285750" indent="-285750">
              <a:buFont typeface="Arial" panose="020B0604020202020204" pitchFamily="34" charset="0"/>
              <a:buChar char="•"/>
            </a:pPr>
            <a:endParaRPr lang="zh-CN" altLang="en-US" dirty="0"/>
          </a:p>
          <a:p>
            <a:r>
              <a:rPr lang="zh-CN" altLang="en-US" dirty="0"/>
              <a:t>* 网络连接转发和数据交互：高并发、高</a:t>
            </a:r>
            <a:r>
              <a:rPr lang="en-US" altLang="zh-CN" dirty="0"/>
              <a:t>IO</a:t>
            </a:r>
            <a:r>
              <a:rPr lang="zh-CN" altLang="en-US" dirty="0"/>
              <a:t>场景性能瓶颈</a:t>
            </a:r>
          </a:p>
          <a:p>
            <a:endParaRPr lang="en-US" altLang="zh-CN" dirty="0"/>
          </a:p>
          <a:p>
            <a:r>
              <a:rPr lang="zh-CN" altLang="en-US" dirty="0"/>
              <a:t>* 持久化数据存储：容器天生更适用于应用环境而不是数据存储</a:t>
            </a:r>
            <a:br>
              <a:rPr lang="zh-CN" altLang="en-US" dirty="0"/>
            </a:br>
            <a:endParaRPr lang="zh-CN" altLang="en-US" dirty="0"/>
          </a:p>
        </p:txBody>
      </p:sp>
      <p:sp>
        <p:nvSpPr>
          <p:cNvPr id="9" name="文本框 8">
            <a:extLst>
              <a:ext uri="{FF2B5EF4-FFF2-40B4-BE49-F238E27FC236}">
                <a16:creationId xmlns:a16="http://schemas.microsoft.com/office/drawing/2014/main" id="{EACBE685-9BAB-40BD-B9A9-F5C69E6B23F0}"/>
              </a:ext>
            </a:extLst>
          </p:cNvPr>
          <p:cNvSpPr txBox="1"/>
          <p:nvPr/>
        </p:nvSpPr>
        <p:spPr>
          <a:xfrm>
            <a:off x="443632" y="3316426"/>
            <a:ext cx="527968" cy="461665"/>
          </a:xfrm>
          <a:prstGeom prst="rect">
            <a:avLst/>
          </a:prstGeom>
          <a:noFill/>
        </p:spPr>
        <p:txBody>
          <a:bodyPr wrap="square" rtlCol="0">
            <a:spAutoFit/>
          </a:bodyPr>
          <a:lstStyle/>
          <a:p>
            <a:r>
              <a:rPr lang="zh-CN" altLang="en-US" sz="2400" b="1" dirty="0"/>
              <a:t>劣</a:t>
            </a:r>
            <a:endParaRPr lang="en-US" altLang="zh-CN" sz="2400" b="1" dirty="0"/>
          </a:p>
        </p:txBody>
      </p:sp>
    </p:spTree>
    <p:extLst>
      <p:ext uri="{BB962C8B-B14F-4D97-AF65-F5344CB8AC3E}">
        <p14:creationId xmlns:p14="http://schemas.microsoft.com/office/powerpoint/2010/main" val="682225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6" name="TextBox 5"/>
          <p:cNvSpPr txBox="1"/>
          <p:nvPr/>
        </p:nvSpPr>
        <p:spPr>
          <a:xfrm>
            <a:off x="3286116" y="2786058"/>
            <a:ext cx="2286016" cy="923330"/>
          </a:xfrm>
          <a:prstGeom prst="rect">
            <a:avLst/>
          </a:prstGeom>
          <a:noFill/>
        </p:spPr>
        <p:txBody>
          <a:bodyPr wrap="square" rtlCol="0">
            <a:spAutoFit/>
          </a:bodyPr>
          <a:lstStyle/>
          <a:p>
            <a:r>
              <a:rPr lang="en-US" altLang="zh-CN" sz="5400" dirty="0">
                <a:solidFill>
                  <a:schemeClr val="accent3">
                    <a:lumMod val="75000"/>
                  </a:schemeClr>
                </a:solidFill>
                <a:effectLst>
                  <a:outerShdw blurRad="38100" dist="38100" dir="2700000" algn="tl">
                    <a:srgbClr val="000000">
                      <a:alpha val="43137"/>
                    </a:srgbClr>
                  </a:outerShdw>
                </a:effectLst>
                <a:latin typeface="Bauhaus 93" panose="04030905020B02020C02" pitchFamily="82" charset="0"/>
              </a:rPr>
              <a:t>Q &amp; A</a:t>
            </a:r>
            <a:endParaRPr lang="zh-CN" altLang="en-US" sz="5400" dirty="0">
              <a:solidFill>
                <a:schemeClr val="accent3">
                  <a:lumMod val="75000"/>
                </a:schemeClr>
              </a:solidFill>
              <a:effectLst>
                <a:outerShdw blurRad="38100" dist="38100" dir="2700000" algn="tl">
                  <a:srgbClr val="000000">
                    <a:alpha val="43137"/>
                  </a:srgbClr>
                </a:outerShdw>
              </a:effectLst>
              <a:latin typeface="Bauhaus 93" panose="04030905020B02020C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96302" y="214053"/>
            <a:ext cx="6375962" cy="643179"/>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第一部分</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6" name="Rounded Rectangle 7"/>
          <p:cNvSpPr/>
          <p:nvPr/>
        </p:nvSpPr>
        <p:spPr>
          <a:xfrm>
            <a:off x="500034" y="1428736"/>
            <a:ext cx="2571768" cy="571504"/>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000" dirty="0" err="1">
                <a:solidFill>
                  <a:srgbClr val="384C54"/>
                </a:solidFill>
                <a:latin typeface="微软雅黑" panose="020B0503020204020204" pitchFamily="34" charset="-122"/>
                <a:ea typeface="微软雅黑" panose="020B0503020204020204" pitchFamily="34" charset="-122"/>
              </a:rPr>
              <a:t>Docker</a:t>
            </a:r>
            <a:r>
              <a:rPr lang="zh-CN" altLang="en-US" sz="2000" dirty="0">
                <a:solidFill>
                  <a:srgbClr val="384C54"/>
                </a:solidFill>
                <a:latin typeface="微软雅黑" panose="020B0503020204020204" pitchFamily="34" charset="-122"/>
                <a:ea typeface="微软雅黑" panose="020B0503020204020204" pitchFamily="34" charset="-122"/>
              </a:rPr>
              <a:t>介绍及原理</a:t>
            </a:r>
            <a:endParaRPr lang="en-US" sz="2000" dirty="0">
              <a:solidFill>
                <a:srgbClr val="384C54"/>
              </a:solidFill>
              <a:latin typeface="微软雅黑" panose="020B0503020204020204" pitchFamily="34" charset="-122"/>
              <a:ea typeface="微软雅黑" panose="020B0503020204020204" pitchFamily="34" charset="-122"/>
            </a:endParaRPr>
          </a:p>
        </p:txBody>
      </p:sp>
      <p:pic>
        <p:nvPicPr>
          <p:cNvPr id="5" name="Picture 6"/>
          <p:cNvPicPr>
            <a:picLocks noChangeAspect="1"/>
          </p:cNvPicPr>
          <p:nvPr/>
        </p:nvPicPr>
        <p:blipFill rotWithShape="1">
          <a:blip r:embed="rId2">
            <a:extLst>
              <a:ext uri="{28A0092B-C50C-407E-A947-70E740481C1C}">
                <a14:useLocalDpi xmlns:a14="http://schemas.microsoft.com/office/drawing/2010/main" val="0"/>
              </a:ext>
            </a:extLst>
          </a:blip>
          <a:srcRect t="14243" r="525" b="37273"/>
          <a:stretch>
            <a:fillRect/>
          </a:stretch>
        </p:blipFill>
        <p:spPr>
          <a:xfrm>
            <a:off x="428596" y="1785926"/>
            <a:ext cx="7573785" cy="32934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857FD-17A6-4F51-906C-B6C11F75E7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1BD996D-4A6F-4892-891D-C64A6878427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40051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mg.blog.csdn.net/20140306094828703">
            <a:extLst>
              <a:ext uri="{FF2B5EF4-FFF2-40B4-BE49-F238E27FC236}">
                <a16:creationId xmlns:a16="http://schemas.microsoft.com/office/drawing/2014/main" id="{58D96341-5652-4B6B-A40E-DA6AACCC68A4}"/>
              </a:ext>
            </a:extLst>
          </p:cNvPr>
          <p:cNvPicPr>
            <a:picLocks noChangeAspect="1" noChangeArrowheads="1"/>
          </p:cNvPicPr>
          <p:nvPr/>
        </p:nvPicPr>
        <p:blipFill>
          <a:blip r:embed="rId3"/>
          <a:srcRect/>
          <a:stretch>
            <a:fillRect/>
          </a:stretch>
        </p:blipFill>
        <p:spPr bwMode="auto">
          <a:xfrm>
            <a:off x="0" y="1412776"/>
            <a:ext cx="8717218" cy="4214842"/>
          </a:xfrm>
          <a:prstGeom prst="rect">
            <a:avLst/>
          </a:prstGeom>
          <a:noFill/>
        </p:spPr>
      </p:pic>
    </p:spTree>
    <p:extLst>
      <p:ext uri="{BB962C8B-B14F-4D97-AF65-F5344CB8AC3E}">
        <p14:creationId xmlns:p14="http://schemas.microsoft.com/office/powerpoint/2010/main" val="2480893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ockerimage3.png">
            <a:extLst>
              <a:ext uri="{FF2B5EF4-FFF2-40B4-BE49-F238E27FC236}">
                <a16:creationId xmlns:a16="http://schemas.microsoft.com/office/drawing/2014/main" id="{AE4D93E6-4926-4A6E-B8FE-D0AF12782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2986" y="1594637"/>
            <a:ext cx="5907265" cy="4104456"/>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96BFDED9-6386-4185-A00B-9678579458D0}"/>
              </a:ext>
            </a:extLst>
          </p:cNvPr>
          <p:cNvSpPr txBox="1"/>
          <p:nvPr/>
        </p:nvSpPr>
        <p:spPr>
          <a:xfrm>
            <a:off x="0" y="1158907"/>
            <a:ext cx="3412986" cy="646331"/>
          </a:xfrm>
          <a:prstGeom prst="rect">
            <a:avLst/>
          </a:prstGeom>
          <a:noFill/>
        </p:spPr>
        <p:txBody>
          <a:bodyPr wrap="none" rtlCol="0">
            <a:spAutoFit/>
          </a:bodyPr>
          <a:lstStyle/>
          <a:p>
            <a:r>
              <a:rPr lang="zh-CN" altLang="en-US" dirty="0"/>
              <a:t>将架构图的服务组件列出来</a:t>
            </a:r>
            <a:endParaRPr lang="en-US" altLang="zh-CN" dirty="0"/>
          </a:p>
          <a:p>
            <a:r>
              <a:rPr lang="zh-CN" altLang="en-US" dirty="0"/>
              <a:t>选一个对应</a:t>
            </a:r>
            <a:r>
              <a:rPr lang="en-US" altLang="zh-CN" dirty="0"/>
              <a:t>Container</a:t>
            </a:r>
            <a:r>
              <a:rPr lang="zh-CN" altLang="en-US" dirty="0"/>
              <a:t>中的不同层</a:t>
            </a:r>
          </a:p>
        </p:txBody>
      </p:sp>
      <p:sp>
        <p:nvSpPr>
          <p:cNvPr id="10" name="文本框 9">
            <a:extLst>
              <a:ext uri="{FF2B5EF4-FFF2-40B4-BE49-F238E27FC236}">
                <a16:creationId xmlns:a16="http://schemas.microsoft.com/office/drawing/2014/main" id="{71D33E8D-0DF9-4FDC-ABDC-2C58F5C013A0}"/>
              </a:ext>
            </a:extLst>
          </p:cNvPr>
          <p:cNvSpPr txBox="1"/>
          <p:nvPr/>
        </p:nvSpPr>
        <p:spPr>
          <a:xfrm>
            <a:off x="81713" y="2060848"/>
            <a:ext cx="1627112" cy="1754326"/>
          </a:xfrm>
          <a:prstGeom prst="rect">
            <a:avLst/>
          </a:prstGeom>
          <a:noFill/>
        </p:spPr>
        <p:txBody>
          <a:bodyPr wrap="none" rtlCol="0">
            <a:spAutoFit/>
          </a:bodyPr>
          <a:lstStyle/>
          <a:p>
            <a:r>
              <a:rPr lang="en-US" altLang="zh-CN" dirty="0"/>
              <a:t>Container:</a:t>
            </a:r>
          </a:p>
          <a:p>
            <a:r>
              <a:rPr lang="en-US" altLang="zh-CN" dirty="0"/>
              <a:t>Asp.net -- </a:t>
            </a:r>
            <a:r>
              <a:rPr lang="en-US" altLang="zh-CN" dirty="0" err="1"/>
              <a:t>api</a:t>
            </a:r>
            <a:endParaRPr lang="en-US" altLang="zh-CN" dirty="0"/>
          </a:p>
          <a:p>
            <a:r>
              <a:rPr lang="en-US" altLang="zh-CN" dirty="0" err="1"/>
              <a:t>Mongodb</a:t>
            </a:r>
            <a:r>
              <a:rPr lang="en-US" altLang="zh-CN" dirty="0"/>
              <a:t> -- </a:t>
            </a:r>
            <a:r>
              <a:rPr lang="en-US" altLang="zh-CN" dirty="0" err="1"/>
              <a:t>db</a:t>
            </a:r>
            <a:endParaRPr lang="en-US" altLang="zh-CN" dirty="0"/>
          </a:p>
          <a:p>
            <a:r>
              <a:rPr lang="en-US" altLang="zh-CN" dirty="0"/>
              <a:t>Python – core</a:t>
            </a:r>
          </a:p>
          <a:p>
            <a:r>
              <a:rPr lang="en-US" altLang="zh-CN" dirty="0"/>
              <a:t>Web</a:t>
            </a:r>
          </a:p>
          <a:p>
            <a:r>
              <a:rPr lang="en-US" altLang="zh-CN" dirty="0"/>
              <a:t>Hadoop-cluster</a:t>
            </a:r>
            <a:endParaRPr lang="zh-CN" altLang="en-US" dirty="0"/>
          </a:p>
        </p:txBody>
      </p:sp>
      <p:cxnSp>
        <p:nvCxnSpPr>
          <p:cNvPr id="12" name="直接箭头连接符 11">
            <a:extLst>
              <a:ext uri="{FF2B5EF4-FFF2-40B4-BE49-F238E27FC236}">
                <a16:creationId xmlns:a16="http://schemas.microsoft.com/office/drawing/2014/main" id="{6ED03E11-FF95-411F-82AE-6DB92A930BC7}"/>
              </a:ext>
            </a:extLst>
          </p:cNvPr>
          <p:cNvCxnSpPr>
            <a:cxnSpLocks/>
          </p:cNvCxnSpPr>
          <p:nvPr/>
        </p:nvCxnSpPr>
        <p:spPr>
          <a:xfrm>
            <a:off x="2135188" y="2852936"/>
            <a:ext cx="72008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3" name="直接箭头连接符 12">
            <a:extLst>
              <a:ext uri="{FF2B5EF4-FFF2-40B4-BE49-F238E27FC236}">
                <a16:creationId xmlns:a16="http://schemas.microsoft.com/office/drawing/2014/main" id="{F6456799-76C7-4D92-96F9-C9AAF4E643E3}"/>
              </a:ext>
            </a:extLst>
          </p:cNvPr>
          <p:cNvCxnSpPr>
            <a:cxnSpLocks/>
          </p:cNvCxnSpPr>
          <p:nvPr/>
        </p:nvCxnSpPr>
        <p:spPr>
          <a:xfrm>
            <a:off x="2135188" y="3477005"/>
            <a:ext cx="72008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0B989BB9-4933-4CAC-9C1C-0CF4CAEBC1D3}"/>
              </a:ext>
            </a:extLst>
          </p:cNvPr>
          <p:cNvCxnSpPr>
            <a:cxnSpLocks/>
          </p:cNvCxnSpPr>
          <p:nvPr/>
        </p:nvCxnSpPr>
        <p:spPr>
          <a:xfrm>
            <a:off x="2135188" y="4101074"/>
            <a:ext cx="72008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601EE67A-C3A1-4656-A600-A82D377987C6}"/>
              </a:ext>
            </a:extLst>
          </p:cNvPr>
          <p:cNvCxnSpPr>
            <a:cxnSpLocks/>
          </p:cNvCxnSpPr>
          <p:nvPr/>
        </p:nvCxnSpPr>
        <p:spPr>
          <a:xfrm>
            <a:off x="2135188" y="4725144"/>
            <a:ext cx="72008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6161805A-0BDB-41E5-ABFF-474C5B091D30}"/>
              </a:ext>
            </a:extLst>
          </p:cNvPr>
          <p:cNvCxnSpPr>
            <a:cxnSpLocks/>
          </p:cNvCxnSpPr>
          <p:nvPr/>
        </p:nvCxnSpPr>
        <p:spPr>
          <a:xfrm>
            <a:off x="2135188" y="2030884"/>
            <a:ext cx="72008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378293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268760"/>
            <a:ext cx="8640960" cy="4525963"/>
          </a:xfrm>
        </p:spPr>
        <p:txBody>
          <a:bodyPr/>
          <a:lstStyle/>
          <a:p>
            <a:r>
              <a:rPr lang="zh-CN" altLang="en-US" dirty="0"/>
              <a:t>环境要求</a:t>
            </a:r>
            <a:r>
              <a:rPr lang="en-US" altLang="zh-CN" dirty="0"/>
              <a:t>  </a:t>
            </a:r>
          </a:p>
          <a:p>
            <a:pPr marL="0" indent="0">
              <a:buNone/>
            </a:pPr>
            <a:r>
              <a:rPr lang="en-US" altLang="zh-CN" dirty="0"/>
              <a:t> 	</a:t>
            </a:r>
            <a:r>
              <a:rPr lang="en-US" altLang="zh-CN" dirty="0" err="1"/>
              <a:t>jfdx</a:t>
            </a:r>
            <a:r>
              <a:rPr lang="en-US" altLang="zh-CN" dirty="0"/>
              <a:t> +</a:t>
            </a:r>
            <a:r>
              <a:rPr lang="en-US" altLang="zh-CN" dirty="0" err="1"/>
              <a:t>jcbp+oracle</a:t>
            </a:r>
            <a:endParaRPr lang="en-US" altLang="zh-CN" dirty="0"/>
          </a:p>
          <a:p>
            <a:r>
              <a:rPr lang="zh-CN" altLang="en-US" dirty="0"/>
              <a:t>部署要求</a:t>
            </a:r>
          </a:p>
          <a:p>
            <a:pPr marL="0" indent="0">
              <a:buNone/>
            </a:pPr>
            <a:r>
              <a:rPr lang="en-US" altLang="zh-CN" sz="2800" dirty="0"/>
              <a:t>	</a:t>
            </a:r>
            <a:r>
              <a:rPr lang="en-US" altLang="zh-CN" sz="2800" b="1" dirty="0" err="1">
                <a:latin typeface="+mn-ea"/>
              </a:rPr>
              <a:t>JFDX</a:t>
            </a:r>
            <a:r>
              <a:rPr lang="zh-CN" altLang="en-US" sz="2800" dirty="0">
                <a:latin typeface="+mn-ea"/>
              </a:rPr>
              <a:t>：</a:t>
            </a:r>
            <a:r>
              <a:rPr lang="en-US" altLang="zh-CN" sz="2800" dirty="0" err="1">
                <a:latin typeface="+mn-ea"/>
              </a:rPr>
              <a:t>tomcat8</a:t>
            </a:r>
            <a:r>
              <a:rPr lang="zh-CN" altLang="en-US" sz="2800" dirty="0">
                <a:latin typeface="+mn-ea"/>
              </a:rPr>
              <a:t>，</a:t>
            </a:r>
            <a:r>
              <a:rPr lang="en-US" altLang="zh-CN" sz="2800" dirty="0" err="1">
                <a:latin typeface="+mn-ea"/>
              </a:rPr>
              <a:t>jre</a:t>
            </a:r>
            <a:r>
              <a:rPr lang="en-US" altLang="zh-CN" sz="2800" dirty="0">
                <a:latin typeface="+mn-ea"/>
              </a:rPr>
              <a:t> 1.8 </a:t>
            </a:r>
            <a:r>
              <a:rPr lang="en-US" altLang="zh-CN" sz="2800" dirty="0" err="1">
                <a:latin typeface="+mn-ea"/>
              </a:rPr>
              <a:t>64bit</a:t>
            </a:r>
            <a:r>
              <a:rPr lang="zh-CN" altLang="en-US" sz="2800" dirty="0">
                <a:latin typeface="+mn-ea"/>
              </a:rPr>
              <a:t>，</a:t>
            </a:r>
            <a:r>
              <a:rPr lang="en-US" altLang="zh-CN" sz="2800" dirty="0" err="1">
                <a:latin typeface="+mn-ea"/>
              </a:rPr>
              <a:t>openoffice</a:t>
            </a:r>
            <a:endParaRPr lang="en-US" altLang="zh-CN" sz="2800" dirty="0">
              <a:latin typeface="+mn-ea"/>
            </a:endParaRPr>
          </a:p>
          <a:p>
            <a:pPr marL="0" indent="0">
              <a:buNone/>
            </a:pPr>
            <a:r>
              <a:rPr lang="en-US" altLang="zh-CN" sz="2800" dirty="0">
                <a:latin typeface="+mn-ea"/>
              </a:rPr>
              <a:t>	</a:t>
            </a:r>
            <a:r>
              <a:rPr lang="en-US" altLang="zh-CN" sz="2800" b="1" dirty="0" err="1">
                <a:latin typeface="+mn-ea"/>
              </a:rPr>
              <a:t>JCBP</a:t>
            </a:r>
            <a:r>
              <a:rPr lang="zh-CN" altLang="en-US" sz="2800" b="1" dirty="0">
                <a:latin typeface="+mn-ea"/>
              </a:rPr>
              <a:t>：</a:t>
            </a:r>
            <a:r>
              <a:rPr lang="en-US" altLang="zh-CN" sz="2800" dirty="0" err="1">
                <a:latin typeface="+mn-ea"/>
              </a:rPr>
              <a:t>jre1.8</a:t>
            </a:r>
            <a:r>
              <a:rPr lang="en-US" altLang="zh-CN" sz="2800" dirty="0">
                <a:latin typeface="+mn-ea"/>
              </a:rPr>
              <a:t> </a:t>
            </a:r>
            <a:r>
              <a:rPr lang="en-US" altLang="zh-CN" sz="2800" dirty="0" err="1">
                <a:latin typeface="+mn-ea"/>
              </a:rPr>
              <a:t>64bit</a:t>
            </a:r>
            <a:endParaRPr lang="en-US" altLang="zh-CN" sz="2800" dirty="0">
              <a:latin typeface="+mn-ea"/>
            </a:endParaRPr>
          </a:p>
          <a:p>
            <a:pPr marL="0" indent="0">
              <a:buNone/>
            </a:pPr>
            <a:r>
              <a:rPr lang="en-US" altLang="zh-CN" sz="2800" dirty="0">
                <a:latin typeface="+mn-ea"/>
              </a:rPr>
              <a:t>	</a:t>
            </a:r>
            <a:r>
              <a:rPr lang="en-US" altLang="zh-CN" sz="2800" b="1" dirty="0">
                <a:latin typeface="+mn-ea"/>
              </a:rPr>
              <a:t>oracle</a:t>
            </a:r>
            <a:r>
              <a:rPr lang="zh-CN" altLang="en-US" sz="2800" dirty="0">
                <a:latin typeface="+mn-ea"/>
              </a:rPr>
              <a:t>：</a:t>
            </a:r>
            <a:r>
              <a:rPr lang="en-US" altLang="zh-CN" sz="2800" dirty="0">
                <a:latin typeface="+mn-ea"/>
              </a:rPr>
              <a:t>oracle </a:t>
            </a:r>
            <a:r>
              <a:rPr lang="en-US" altLang="zh-CN" sz="2800" dirty="0" err="1">
                <a:latin typeface="+mn-ea"/>
              </a:rPr>
              <a:t>11g</a:t>
            </a:r>
            <a:r>
              <a:rPr lang="en-US" altLang="zh-CN" sz="2800" dirty="0">
                <a:latin typeface="+mn-ea"/>
              </a:rPr>
              <a:t> </a:t>
            </a:r>
            <a:r>
              <a:rPr lang="en-US" altLang="zh-CN" sz="2800" dirty="0" err="1">
                <a:latin typeface="+mn-ea"/>
              </a:rPr>
              <a:t>64bit</a:t>
            </a:r>
            <a:r>
              <a:rPr lang="en-US" altLang="zh-CN" sz="2800" dirty="0">
                <a:latin typeface="+mn-ea"/>
              </a:rPr>
              <a:t> </a:t>
            </a:r>
          </a:p>
          <a:p>
            <a:endParaRPr lang="zh-CN" altLang="en-US" dirty="0"/>
          </a:p>
        </p:txBody>
      </p:sp>
      <p:sp>
        <p:nvSpPr>
          <p:cNvPr id="6" name="Title 1">
            <a:extLst>
              <a:ext uri="{FF2B5EF4-FFF2-40B4-BE49-F238E27FC236}">
                <a16:creationId xmlns:a16="http://schemas.microsoft.com/office/drawing/2014/main" id="{0BC05F15-9634-4593-821B-8EBEC6E376CF}"/>
              </a:ext>
            </a:extLst>
          </p:cNvPr>
          <p:cNvSpPr txBox="1"/>
          <p:nvPr/>
        </p:nvSpPr>
        <p:spPr>
          <a:xfrm>
            <a:off x="196302" y="214053"/>
            <a:ext cx="6375962" cy="643179"/>
          </a:xfrm>
          <a:prstGeom prst="rect">
            <a:avLst/>
          </a:prstGeom>
        </p:spPr>
        <p:txBody>
          <a:bodyPr vert="horz" lIns="91440" tIns="45720" rIns="91440" bIns="45720" rtlCol="0" anchor="ctr">
            <a:normAutofit/>
          </a:bodyPr>
          <a:lstStyle/>
          <a:p>
            <a:pPr lvl="0">
              <a:spcBef>
                <a:spcPct val="0"/>
              </a:spcBef>
              <a:defRPr/>
            </a:pPr>
            <a:r>
              <a:rPr lang="en-US" altLang="zh-CN" sz="2800" dirty="0" err="1">
                <a:latin typeface="Arial Unicode MS" pitchFamily="34" charset="-122"/>
                <a:ea typeface="Arial Unicode MS" pitchFamily="34" charset="-122"/>
                <a:cs typeface="Arial Unicode MS" pitchFamily="34" charset="-122"/>
              </a:rPr>
              <a:t>jpress</a:t>
            </a:r>
            <a:r>
              <a:rPr lang="zh-CN" altLang="en-US" sz="2800" dirty="0">
                <a:latin typeface="Arial Unicode MS" pitchFamily="34" charset="-122"/>
                <a:ea typeface="Arial Unicode MS" pitchFamily="34" charset="-122"/>
                <a:cs typeface="Arial Unicode MS" pitchFamily="34" charset="-122"/>
              </a:rPr>
              <a:t>服务部署</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zh-CN" altLang="en-US" b="1" dirty="0"/>
            </a:br>
            <a:endParaRPr lang="zh-CN" altLang="en-US" dirty="0"/>
          </a:p>
        </p:txBody>
      </p:sp>
      <p:sp>
        <p:nvSpPr>
          <p:cNvPr id="5" name="燕尾形箭头 4"/>
          <p:cNvSpPr/>
          <p:nvPr/>
        </p:nvSpPr>
        <p:spPr>
          <a:xfrm>
            <a:off x="2932460" y="3222960"/>
            <a:ext cx="2185640" cy="86409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57200" y="1772816"/>
            <a:ext cx="2242592" cy="379040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Arial" panose="020B0604020202020204" pitchFamily="34" charset="0"/>
              <a:buChar char="•"/>
            </a:pPr>
            <a:r>
              <a:rPr lang="zh-CN" altLang="en-US" dirty="0"/>
              <a:t>部署环境</a:t>
            </a:r>
            <a:r>
              <a:rPr lang="en-US" altLang="zh-CN" dirty="0"/>
              <a:t>  </a:t>
            </a:r>
          </a:p>
          <a:p>
            <a:r>
              <a:rPr lang="en-US" altLang="zh-CN" b="1" dirty="0" err="1">
                <a:latin typeface="+mn-ea"/>
              </a:rPr>
              <a:t>JFDX</a:t>
            </a:r>
            <a:r>
              <a:rPr lang="zh-CN" altLang="en-US" dirty="0">
                <a:latin typeface="+mn-ea"/>
              </a:rPr>
              <a:t>：</a:t>
            </a:r>
            <a:r>
              <a:rPr lang="en-US" altLang="zh-CN" dirty="0" err="1">
                <a:latin typeface="+mn-ea"/>
              </a:rPr>
              <a:t>tomcat8</a:t>
            </a:r>
            <a:r>
              <a:rPr lang="zh-CN" altLang="en-US" dirty="0">
                <a:latin typeface="+mn-ea"/>
              </a:rPr>
              <a:t>，</a:t>
            </a:r>
            <a:r>
              <a:rPr lang="en-US" altLang="zh-CN" dirty="0" err="1">
                <a:latin typeface="+mn-ea"/>
              </a:rPr>
              <a:t>jre</a:t>
            </a:r>
            <a:r>
              <a:rPr lang="en-US" altLang="zh-CN" dirty="0">
                <a:latin typeface="+mn-ea"/>
              </a:rPr>
              <a:t> 1.8 </a:t>
            </a:r>
            <a:r>
              <a:rPr lang="en-US" altLang="zh-CN" dirty="0" err="1">
                <a:latin typeface="+mn-ea"/>
              </a:rPr>
              <a:t>64bit</a:t>
            </a:r>
            <a:r>
              <a:rPr lang="zh-CN" altLang="en-US" dirty="0">
                <a:latin typeface="+mn-ea"/>
              </a:rPr>
              <a:t>，</a:t>
            </a:r>
            <a:r>
              <a:rPr lang="en-US" altLang="zh-CN" dirty="0" err="1">
                <a:latin typeface="+mn-ea"/>
              </a:rPr>
              <a:t>openoffice</a:t>
            </a:r>
            <a:endParaRPr lang="en-US" altLang="zh-CN" dirty="0">
              <a:latin typeface="+mn-ea"/>
            </a:endParaRPr>
          </a:p>
          <a:p>
            <a:r>
              <a:rPr lang="en-US" altLang="zh-CN" b="1" dirty="0" err="1">
                <a:latin typeface="+mn-ea"/>
              </a:rPr>
              <a:t>JCBP</a:t>
            </a:r>
            <a:r>
              <a:rPr lang="zh-CN" altLang="en-US" b="1" dirty="0">
                <a:latin typeface="+mn-ea"/>
              </a:rPr>
              <a:t>：</a:t>
            </a:r>
            <a:r>
              <a:rPr lang="en-US" altLang="zh-CN" dirty="0" err="1">
                <a:latin typeface="+mn-ea"/>
              </a:rPr>
              <a:t>jre1.8</a:t>
            </a:r>
            <a:r>
              <a:rPr lang="en-US" altLang="zh-CN" dirty="0">
                <a:latin typeface="+mn-ea"/>
              </a:rPr>
              <a:t> </a:t>
            </a:r>
            <a:r>
              <a:rPr lang="en-US" altLang="zh-CN" dirty="0" err="1">
                <a:latin typeface="+mn-ea"/>
              </a:rPr>
              <a:t>64bit</a:t>
            </a:r>
            <a:endParaRPr lang="en-US" altLang="zh-CN" dirty="0">
              <a:latin typeface="+mn-ea"/>
            </a:endParaRPr>
          </a:p>
          <a:p>
            <a:r>
              <a:rPr lang="en-US" altLang="zh-CN" b="1" dirty="0">
                <a:latin typeface="+mn-ea"/>
              </a:rPr>
              <a:t>oracle</a:t>
            </a:r>
            <a:r>
              <a:rPr lang="zh-CN" altLang="en-US" dirty="0">
                <a:latin typeface="+mn-ea"/>
              </a:rPr>
              <a:t>：</a:t>
            </a:r>
            <a:r>
              <a:rPr lang="en-US" altLang="zh-CN" dirty="0">
                <a:latin typeface="+mn-ea"/>
              </a:rPr>
              <a:t>oracle </a:t>
            </a:r>
            <a:r>
              <a:rPr lang="en-US" altLang="zh-CN" dirty="0" err="1">
                <a:latin typeface="+mn-ea"/>
              </a:rPr>
              <a:t>11g</a:t>
            </a:r>
            <a:r>
              <a:rPr lang="en-US" altLang="zh-CN" dirty="0">
                <a:latin typeface="+mn-ea"/>
              </a:rPr>
              <a:t> </a:t>
            </a:r>
            <a:r>
              <a:rPr lang="en-US" altLang="zh-CN" dirty="0" err="1">
                <a:latin typeface="+mn-ea"/>
              </a:rPr>
              <a:t>64bit</a:t>
            </a:r>
            <a:r>
              <a:rPr lang="en-US" altLang="zh-CN" dirty="0">
                <a:latin typeface="+mn-ea"/>
              </a:rPr>
              <a:t> </a:t>
            </a:r>
          </a:p>
        </p:txBody>
      </p:sp>
      <p:sp>
        <p:nvSpPr>
          <p:cNvPr id="10" name="圆角矩形 9"/>
          <p:cNvSpPr/>
          <p:nvPr/>
        </p:nvSpPr>
        <p:spPr>
          <a:xfrm>
            <a:off x="5292080" y="1746796"/>
            <a:ext cx="2520280" cy="381642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err="1"/>
              <a:t>Docker</a:t>
            </a:r>
            <a:r>
              <a:rPr lang="zh-CN" altLang="en-US" dirty="0"/>
              <a:t>镜像</a:t>
            </a:r>
            <a:r>
              <a:rPr lang="en-US" altLang="zh-CN" dirty="0"/>
              <a:t>  </a:t>
            </a:r>
          </a:p>
          <a:p>
            <a:r>
              <a:rPr lang="en-US" altLang="zh-CN" b="1" dirty="0" err="1">
                <a:latin typeface="+mn-ea"/>
              </a:rPr>
              <a:t>JFDX</a:t>
            </a:r>
            <a:r>
              <a:rPr lang="zh-CN" altLang="en-US" dirty="0">
                <a:latin typeface="+mn-ea"/>
              </a:rPr>
              <a:t>：</a:t>
            </a:r>
            <a:r>
              <a:rPr lang="en-US" altLang="zh-CN" dirty="0">
                <a:latin typeface="+mn-ea"/>
              </a:rPr>
              <a:t>tomcat</a:t>
            </a:r>
            <a:r>
              <a:rPr lang="zh-CN" altLang="en-US" dirty="0">
                <a:latin typeface="+mn-ea"/>
              </a:rPr>
              <a:t>镜像</a:t>
            </a:r>
            <a:endParaRPr lang="en-US" altLang="zh-CN" dirty="0">
              <a:latin typeface="+mn-ea"/>
            </a:endParaRPr>
          </a:p>
          <a:p>
            <a:r>
              <a:rPr lang="en-US" altLang="zh-CN" b="1" dirty="0" err="1">
                <a:latin typeface="+mn-ea"/>
              </a:rPr>
              <a:t>JCBP</a:t>
            </a:r>
            <a:r>
              <a:rPr lang="zh-CN" altLang="en-US" b="1" dirty="0">
                <a:latin typeface="+mn-ea"/>
              </a:rPr>
              <a:t>的镜：</a:t>
            </a:r>
            <a:r>
              <a:rPr lang="en-US" altLang="zh-CN" dirty="0" err="1">
                <a:latin typeface="+mn-ea"/>
              </a:rPr>
              <a:t>jcbp:0.1</a:t>
            </a:r>
            <a:endParaRPr lang="en-US" altLang="zh-CN" dirty="0">
              <a:latin typeface="+mn-ea"/>
            </a:endParaRPr>
          </a:p>
          <a:p>
            <a:r>
              <a:rPr lang="en-US" altLang="zh-CN" b="1" dirty="0">
                <a:latin typeface="+mn-ea"/>
              </a:rPr>
              <a:t>oracle</a:t>
            </a:r>
            <a:r>
              <a:rPr lang="zh-CN" altLang="en-US" dirty="0">
                <a:latin typeface="+mn-ea"/>
              </a:rPr>
              <a:t>：无法完美支持</a:t>
            </a:r>
            <a:endParaRPr lang="zh-CN" altLang="en-US" dirty="0"/>
          </a:p>
        </p:txBody>
      </p:sp>
      <p:sp>
        <p:nvSpPr>
          <p:cNvPr id="7" name="Title 1">
            <a:extLst>
              <a:ext uri="{FF2B5EF4-FFF2-40B4-BE49-F238E27FC236}">
                <a16:creationId xmlns:a16="http://schemas.microsoft.com/office/drawing/2014/main" id="{FF8D48CF-8645-4FAB-9760-31874330DCBC}"/>
              </a:ext>
            </a:extLst>
          </p:cNvPr>
          <p:cNvSpPr txBox="1"/>
          <p:nvPr/>
        </p:nvSpPr>
        <p:spPr>
          <a:xfrm>
            <a:off x="196302" y="214053"/>
            <a:ext cx="6375962" cy="643179"/>
          </a:xfrm>
          <a:prstGeom prst="rect">
            <a:avLst/>
          </a:prstGeom>
        </p:spPr>
        <p:txBody>
          <a:bodyPr vert="horz" lIns="91440" tIns="45720" rIns="91440" bIns="45720" rtlCol="0" anchor="ctr">
            <a:normAutofit/>
          </a:bodyPr>
          <a:lstStyle/>
          <a:p>
            <a:pPr lvl="0">
              <a:spcBef>
                <a:spcPct val="0"/>
              </a:spcBef>
              <a:defRPr/>
            </a:pPr>
            <a:r>
              <a:rPr lang="en-US" altLang="zh-CN" sz="2800" dirty="0" err="1">
                <a:latin typeface="Arial Unicode MS" pitchFamily="34" charset="-122"/>
                <a:ea typeface="Arial Unicode MS" pitchFamily="34" charset="-122"/>
                <a:cs typeface="Arial Unicode MS" pitchFamily="34" charset="-122"/>
              </a:rPr>
              <a:t>jpress</a:t>
            </a:r>
            <a:r>
              <a:rPr lang="zh-CN" altLang="en-US" sz="2800" dirty="0">
                <a:latin typeface="Arial Unicode MS" pitchFamily="34" charset="-122"/>
                <a:ea typeface="Arial Unicode MS" pitchFamily="34" charset="-122"/>
                <a:cs typeface="Arial Unicode MS" pitchFamily="34" charset="-122"/>
              </a:rPr>
              <a:t>服务部署</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96302" y="214053"/>
            <a:ext cx="6375962" cy="643179"/>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什么是</a:t>
            </a:r>
            <a:r>
              <a:rPr kumimoji="0" lang="en-US" altLang="zh-CN"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Docker?</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3" name="Rounded Rectangle 6"/>
          <p:cNvSpPr/>
          <p:nvPr/>
        </p:nvSpPr>
        <p:spPr>
          <a:xfrm>
            <a:off x="323529" y="1902992"/>
            <a:ext cx="3672408" cy="2475152"/>
          </a:xfrm>
          <a:prstGeom prst="roundRect">
            <a:avLst>
              <a:gd name="adj" fmla="val 3457"/>
            </a:avLst>
          </a:prstGeom>
          <a:solidFill>
            <a:srgbClr val="EEEE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en-US" altLang="zh-CN" sz="1600" dirty="0">
                <a:solidFill>
                  <a:srgbClr val="384C54"/>
                </a:solidFill>
                <a:latin typeface="微软雅黑" panose="020B0503020204020204" pitchFamily="34" charset="-122"/>
                <a:ea typeface="微软雅黑" panose="020B0503020204020204" pitchFamily="34" charset="-122"/>
                <a:cs typeface="Arial Unicode MS"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Docker</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是一个构建在</a:t>
            </a: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LXC</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之上，基于进程容器的轻量级</a:t>
            </a: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VM</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解决方案，实现了一种应用程序级别的资源隔离及配额。</a:t>
            </a: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Docker</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起源于</a:t>
            </a: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PaaS</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提供商</a:t>
            </a:r>
            <a:r>
              <a:rPr lang="en-US" altLang="zh-CN" sz="1600" dirty="0" err="1">
                <a:solidFill>
                  <a:schemeClr val="tx1"/>
                </a:solidFill>
                <a:latin typeface="微软雅黑" panose="020B0503020204020204" pitchFamily="34" charset="-122"/>
                <a:ea typeface="微软雅黑" panose="020B0503020204020204" pitchFamily="34" charset="-122"/>
                <a:cs typeface="Arial Unicode MS" pitchFamily="34" charset="-122"/>
              </a:rPr>
              <a:t>dotCloud</a:t>
            </a: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基于</a:t>
            </a: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go</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语言开发，遵从</a:t>
            </a: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Apache2.0</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开源协议。</a:t>
            </a:r>
            <a:endParaRPr lang="en-US" sz="1600" dirty="0">
              <a:solidFill>
                <a:schemeClr val="tx1"/>
              </a:solidFill>
              <a:latin typeface="微软雅黑" panose="020B0503020204020204" pitchFamily="34" charset="-122"/>
              <a:ea typeface="微软雅黑" panose="020B0503020204020204" pitchFamily="34" charset="-122"/>
              <a:cs typeface="Arial Unicode MS" pitchFamily="34" charset="-122"/>
            </a:endParaRPr>
          </a:p>
        </p:txBody>
      </p:sp>
      <p:grpSp>
        <p:nvGrpSpPr>
          <p:cNvPr id="16" name="组合 15"/>
          <p:cNvGrpSpPr/>
          <p:nvPr/>
        </p:nvGrpSpPr>
        <p:grpSpPr>
          <a:xfrm>
            <a:off x="4404202" y="1196752"/>
            <a:ext cx="4480456" cy="3658345"/>
            <a:chOff x="5311271" y="1625806"/>
            <a:chExt cx="3789644" cy="3419780"/>
          </a:xfrm>
        </p:grpSpPr>
        <p:grpSp>
          <p:nvGrpSpPr>
            <p:cNvPr id="17" name="组合 12"/>
            <p:cNvGrpSpPr/>
            <p:nvPr/>
          </p:nvGrpSpPr>
          <p:grpSpPr>
            <a:xfrm>
              <a:off x="5311271" y="1625806"/>
              <a:ext cx="3531940" cy="3419780"/>
              <a:chOff x="300879" y="1625806"/>
              <a:chExt cx="4772098" cy="3419780"/>
            </a:xfrm>
          </p:grpSpPr>
          <p:sp>
            <p:nvSpPr>
              <p:cNvPr id="21" name="Rounded Rectangle 9"/>
              <p:cNvSpPr/>
              <p:nvPr/>
            </p:nvSpPr>
            <p:spPr>
              <a:xfrm>
                <a:off x="335831" y="2263669"/>
                <a:ext cx="4737146" cy="2336066"/>
              </a:xfrm>
              <a:prstGeom prst="roundRect">
                <a:avLst>
                  <a:gd name="adj" fmla="val 3630"/>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自动打包和部署应用</a:t>
                </a:r>
                <a:endPar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a:buFont typeface="Arial" panose="020B0604020202020204" pitchFamily="34" charset="0"/>
                  <a:buChar char="•"/>
                </a:pPr>
                <a:endPar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创建轻量、私有的</a:t>
                </a:r>
                <a:r>
                  <a:rPr lang="en-US" altLang="zh-CN" sz="1600" dirty="0" err="1">
                    <a:solidFill>
                      <a:schemeClr val="tx1"/>
                    </a:solidFill>
                    <a:latin typeface="微软雅黑" panose="020B0503020204020204" pitchFamily="34" charset="-122"/>
                    <a:ea typeface="微软雅黑" panose="020B0503020204020204" pitchFamily="34" charset="-122"/>
                    <a:cs typeface="Arial Unicode MS" pitchFamily="34" charset="-122"/>
                  </a:rPr>
                  <a:t>PaaS</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环境</a:t>
                </a:r>
                <a:endPar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a:buFont typeface="Arial" panose="020B0604020202020204" pitchFamily="34" charset="0"/>
                  <a:buChar char="•"/>
                </a:pPr>
                <a:endPar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自动化测试和持续集成</a:t>
                </a: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部署</a:t>
                </a:r>
                <a:endPar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a:buFont typeface="Arial" panose="020B0604020202020204" pitchFamily="34" charset="0"/>
                  <a:buChar char="•"/>
                </a:pPr>
                <a:endPar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部署并扩展</a:t>
                </a: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Web</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应用、数据库和后端服务器</a:t>
                </a:r>
                <a:endParaRPr lang="en-US" sz="1600" dirty="0">
                  <a:solidFill>
                    <a:schemeClr val="tx1"/>
                  </a:solidFill>
                  <a:latin typeface="微软雅黑" panose="020B0503020204020204" pitchFamily="34" charset="-122"/>
                  <a:ea typeface="微软雅黑" panose="020B0503020204020204" pitchFamily="34" charset="-122"/>
                  <a:cs typeface="Arial Unicode MS" pitchFamily="34" charset="-122"/>
                </a:endParaRPr>
              </a:p>
            </p:txBody>
          </p:sp>
          <p:sp>
            <p:nvSpPr>
              <p:cNvPr id="20" name="Content Placeholder 2"/>
              <p:cNvSpPr txBox="1"/>
              <p:nvPr/>
            </p:nvSpPr>
            <p:spPr>
              <a:xfrm>
                <a:off x="300879" y="1625806"/>
                <a:ext cx="4772098" cy="341978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200" b="1" i="0" u="none" strike="noStrike" kern="1200" cap="none" spc="0" normalizeH="0" baseline="0" noProof="0" dirty="0">
                  <a:ln>
                    <a:noFill/>
                  </a:ln>
                  <a:solidFill>
                    <a:srgbClr val="384C54"/>
                  </a:solidFill>
                  <a:effectLst/>
                  <a:uLnTx/>
                  <a:uFillTx/>
                  <a:latin typeface="+mn-lt"/>
                  <a:ea typeface="+mn-ea"/>
                  <a:cs typeface="+mn-cs"/>
                </a:endParaRPr>
              </a:p>
            </p:txBody>
          </p:sp>
        </p:grpSp>
        <p:sp>
          <p:nvSpPr>
            <p:cNvPr id="18" name="矩形 17"/>
            <p:cNvSpPr/>
            <p:nvPr/>
          </p:nvSpPr>
          <p:spPr>
            <a:xfrm>
              <a:off x="5357818" y="2169042"/>
              <a:ext cx="3743097" cy="116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Rounded Rectangle 7"/>
          <p:cNvSpPr/>
          <p:nvPr/>
        </p:nvSpPr>
        <p:spPr>
          <a:xfrm>
            <a:off x="326729" y="1288265"/>
            <a:ext cx="3690989" cy="507391"/>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solidFill>
                  <a:srgbClr val="384C54"/>
                </a:solidFill>
              </a:rPr>
              <a:t>Docker</a:t>
            </a:r>
            <a:endParaRPr lang="en-US" sz="2400" dirty="0">
              <a:solidFill>
                <a:srgbClr val="384C54"/>
              </a:solidFill>
            </a:endParaRPr>
          </a:p>
        </p:txBody>
      </p:sp>
      <p:sp>
        <p:nvSpPr>
          <p:cNvPr id="26" name="Rounded Rectangle 7"/>
          <p:cNvSpPr/>
          <p:nvPr/>
        </p:nvSpPr>
        <p:spPr>
          <a:xfrm>
            <a:off x="4410254" y="1253651"/>
            <a:ext cx="4169723" cy="542005"/>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spcBef>
                <a:spcPct val="20000"/>
              </a:spcBef>
              <a:defRPr/>
            </a:pPr>
            <a:r>
              <a:rPr lang="en-US" altLang="zh-CN" sz="2400" dirty="0" err="1">
                <a:solidFill>
                  <a:srgbClr val="384C54"/>
                </a:solidFill>
              </a:rPr>
              <a:t>Docker</a:t>
            </a:r>
            <a:r>
              <a:rPr lang="zh-CN" altLang="en-US" sz="2400" dirty="0">
                <a:solidFill>
                  <a:srgbClr val="384C54"/>
                </a:solidFill>
              </a:rPr>
              <a:t>应用场景</a:t>
            </a:r>
            <a:endParaRPr lang="en-US" altLang="zh-CN" sz="2400" dirty="0">
              <a:solidFill>
                <a:srgbClr val="384C54"/>
              </a:solidFill>
            </a:endParaRPr>
          </a:p>
        </p:txBody>
      </p:sp>
      <p:sp>
        <p:nvSpPr>
          <p:cNvPr id="4099" name="Rectangle 3"/>
          <p:cNvSpPr>
            <a:spLocks noGrp="1" noChangeArrowheads="1"/>
          </p:cNvSpPr>
          <p:nvPr>
            <p:ph type="body" idx="1"/>
          </p:nvPr>
        </p:nvSpPr>
        <p:spPr>
          <a:xfrm>
            <a:off x="327024" y="4454525"/>
            <a:ext cx="7125296" cy="1752600"/>
          </a:xfrm>
        </p:spPr>
        <p:txBody>
          <a:bodyPr>
            <a:noAutofit/>
          </a:bodyPr>
          <a:lstStyle/>
          <a:p>
            <a:pPr marL="228600" indent="-228600" algn="l">
              <a:buFont typeface="+mj-ea"/>
              <a:buAutoNum type="circleNumDbPlain"/>
            </a:pPr>
            <a:r>
              <a:rPr lang="zh-CN" altLang="en-US" sz="1400" dirty="0"/>
              <a:t>Docker基于容器技术的</a:t>
            </a:r>
            <a:r>
              <a:rPr lang="zh-CN" altLang="en-US" sz="1400" dirty="0">
                <a:solidFill>
                  <a:srgbClr val="FF0000"/>
                </a:solidFill>
              </a:rPr>
              <a:t>轻量级</a:t>
            </a:r>
            <a:r>
              <a:rPr lang="zh-CN" altLang="en-US" sz="1400" dirty="0"/>
              <a:t>虚拟化解决方案</a:t>
            </a:r>
          </a:p>
          <a:p>
            <a:pPr marL="228600" indent="-228600" algn="l">
              <a:buFont typeface="+mj-ea"/>
              <a:buAutoNum type="circleNumDbPlain"/>
            </a:pPr>
            <a:r>
              <a:rPr lang="zh-CN" altLang="en-US" sz="1400" dirty="0"/>
              <a:t>Docker是容器引擎，把Linux的</a:t>
            </a:r>
            <a:r>
              <a:rPr lang="zh-CN" altLang="en-US" sz="1400" dirty="0">
                <a:solidFill>
                  <a:srgbClr val="FF0000"/>
                </a:solidFill>
              </a:rPr>
              <a:t>cgroup、namespace</a:t>
            </a:r>
            <a:r>
              <a:rPr lang="zh-CN" altLang="en-US" sz="1400" dirty="0"/>
              <a:t>等容器底层技术进行封装抽象，为用户提供了创建和管理容器的便捷界面（包括命令行和API）</a:t>
            </a:r>
          </a:p>
          <a:p>
            <a:pPr marL="228600" indent="-228600" algn="l">
              <a:buFont typeface="+mj-ea"/>
              <a:buAutoNum type="circleNumDbPlain"/>
            </a:pPr>
            <a:r>
              <a:rPr lang="zh-CN" altLang="en-US" sz="1400" dirty="0"/>
              <a:t>Docker 是一个开源项目，诞生于 2013 年初，基于 Google 公司推出的 Go 语言实现</a:t>
            </a:r>
          </a:p>
          <a:p>
            <a:pPr marL="228600" indent="-228600" algn="l">
              <a:buFont typeface="+mj-ea"/>
              <a:buAutoNum type="circleNumDbPlain"/>
            </a:pPr>
            <a:r>
              <a:rPr lang="zh-CN" altLang="en-US" sz="1400" dirty="0"/>
              <a:t>微软，红帽Linux，IBM，Oracle等主流IT厂商已经在自己的产品里增加对Docker的支持。</a:t>
            </a:r>
          </a:p>
          <a:p>
            <a:pPr marL="228600" indent="-228600" algn="l">
              <a:buFont typeface="+mj-ea"/>
              <a:buAutoNum type="circleNumDbPlain"/>
            </a:pPr>
            <a:r>
              <a:rPr lang="zh-CN" altLang="en-US" sz="1400" dirty="0"/>
              <a:t>Google 每周启动超过20亿个容器进行业务服务，于上个世纪90年代已经开始大规模使用容器技术</a:t>
            </a:r>
          </a:p>
          <a:p>
            <a:pPr marL="228600" indent="-228600" algn="l">
              <a:buFontTx/>
              <a:buNone/>
            </a:pP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67093CB8-3831-4EBE-817A-8777EC7ECB37}"/>
              </a:ext>
            </a:extLst>
          </p:cNvPr>
          <p:cNvPicPr>
            <a:picLocks noChangeAspect="1"/>
          </p:cNvPicPr>
          <p:nvPr/>
        </p:nvPicPr>
        <p:blipFill rotWithShape="1">
          <a:blip r:embed="rId3">
            <a:extLst>
              <a:ext uri="{28A0092B-C50C-407E-A947-70E740481C1C}">
                <a14:useLocalDpi xmlns:a14="http://schemas.microsoft.com/office/drawing/2010/main" val="0"/>
              </a:ext>
            </a:extLst>
          </a:blip>
          <a:srcRect t="6756" b="1435"/>
          <a:stretch/>
        </p:blipFill>
        <p:spPr>
          <a:xfrm>
            <a:off x="547948" y="4088486"/>
            <a:ext cx="3096344" cy="2224462"/>
          </a:xfrm>
          <a:prstGeom prst="rect">
            <a:avLst/>
          </a:prstGeom>
        </p:spPr>
      </p:pic>
      <p:sp>
        <p:nvSpPr>
          <p:cNvPr id="2" name="Title 1"/>
          <p:cNvSpPr txBox="1"/>
          <p:nvPr/>
        </p:nvSpPr>
        <p:spPr>
          <a:xfrm>
            <a:off x="196302" y="214053"/>
            <a:ext cx="6375962" cy="643179"/>
          </a:xfrm>
          <a:prstGeom prst="rect">
            <a:avLst/>
          </a:prstGeom>
          <a:noFill/>
        </p:spPr>
        <p:txBody>
          <a:bodyPr vert="horz" lIns="91440" tIns="45720" rIns="91440" bIns="45720" rtlCol="0" anchor="ctr">
            <a:normAutofit/>
          </a:bodyPr>
          <a:lstStyle/>
          <a:p>
            <a:pPr>
              <a:spcBef>
                <a:spcPct val="0"/>
              </a:spcBef>
              <a:defRPr/>
            </a:pPr>
            <a:r>
              <a:rPr kumimoji="0" lang="en-US" altLang="zh-CN"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Docker</a:t>
            </a:r>
            <a:r>
              <a:rPr kumimoji="0" lang="zh-CN" alt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的</a:t>
            </a:r>
            <a:r>
              <a:rPr kumimoji="0" lang="en-US" altLang="zh-CN"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C/S</a:t>
            </a:r>
            <a:r>
              <a:rPr lang="zh-CN" altLang="en-US" sz="2800" b="1" dirty="0"/>
              <a:t>架构</a:t>
            </a:r>
          </a:p>
        </p:txBody>
      </p:sp>
      <p:pic>
        <p:nvPicPr>
          <p:cNvPr id="4" name="图片 3">
            <a:extLst>
              <a:ext uri="{FF2B5EF4-FFF2-40B4-BE49-F238E27FC236}">
                <a16:creationId xmlns:a16="http://schemas.microsoft.com/office/drawing/2014/main" id="{A8D87B1F-5B56-45E8-AA81-100E5F83F0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303" y="1052737"/>
            <a:ext cx="3799634" cy="2880960"/>
          </a:xfrm>
          <a:prstGeom prst="rect">
            <a:avLst/>
          </a:prstGeom>
        </p:spPr>
      </p:pic>
      <p:graphicFrame>
        <p:nvGraphicFramePr>
          <p:cNvPr id="5" name="表格 4">
            <a:extLst>
              <a:ext uri="{FF2B5EF4-FFF2-40B4-BE49-F238E27FC236}">
                <a16:creationId xmlns:a16="http://schemas.microsoft.com/office/drawing/2014/main" id="{5B4FA371-469B-4D0D-9925-FD13282E54BF}"/>
              </a:ext>
            </a:extLst>
          </p:cNvPr>
          <p:cNvGraphicFramePr>
            <a:graphicFrameLocks noGrp="1"/>
          </p:cNvGraphicFramePr>
          <p:nvPr>
            <p:extLst>
              <p:ext uri="{D42A27DB-BD31-4B8C-83A1-F6EECF244321}">
                <p14:modId xmlns:p14="http://schemas.microsoft.com/office/powerpoint/2010/main" val="4004746566"/>
              </p:ext>
            </p:extLst>
          </p:nvPr>
        </p:nvGraphicFramePr>
        <p:xfrm>
          <a:off x="4463480" y="1556792"/>
          <a:ext cx="4680520" cy="2108900"/>
        </p:xfrm>
        <a:graphic>
          <a:graphicData uri="http://schemas.openxmlformats.org/drawingml/2006/table">
            <a:tbl>
              <a:tblPr>
                <a:tableStyleId>{1FECB4D8-DB02-4DC6-A0A2-4F2EBAE1DC90}</a:tableStyleId>
              </a:tblPr>
              <a:tblGrid>
                <a:gridCol w="955497">
                  <a:extLst>
                    <a:ext uri="{9D8B030D-6E8A-4147-A177-3AD203B41FA5}">
                      <a16:colId xmlns:a16="http://schemas.microsoft.com/office/drawing/2014/main" val="280606991"/>
                    </a:ext>
                  </a:extLst>
                </a:gridCol>
                <a:gridCol w="3725023">
                  <a:extLst>
                    <a:ext uri="{9D8B030D-6E8A-4147-A177-3AD203B41FA5}">
                      <a16:colId xmlns:a16="http://schemas.microsoft.com/office/drawing/2014/main" val="3490629298"/>
                    </a:ext>
                  </a:extLst>
                </a:gridCol>
              </a:tblGrid>
              <a:tr h="252000">
                <a:tc>
                  <a:txBody>
                    <a:bodyPr/>
                    <a:lstStyle/>
                    <a:p>
                      <a:r>
                        <a:rPr lang="zh-CN" altLang="en-US" sz="900" dirty="0"/>
                        <a:t>概念</a:t>
                      </a:r>
                    </a:p>
                  </a:txBody>
                  <a:tcPr marL="46659" marR="46659" marT="23330" marB="23330" anchor="ctr"/>
                </a:tc>
                <a:tc>
                  <a:txBody>
                    <a:bodyPr/>
                    <a:lstStyle/>
                    <a:p>
                      <a:r>
                        <a:rPr lang="zh-CN" altLang="en-US" sz="900" dirty="0"/>
                        <a:t>说明</a:t>
                      </a:r>
                    </a:p>
                  </a:txBody>
                  <a:tcPr marL="46659" marR="46659" marT="23330" marB="23330" anchor="ctr"/>
                </a:tc>
                <a:extLst>
                  <a:ext uri="{0D108BD9-81ED-4DB2-BD59-A6C34878D82A}">
                    <a16:rowId xmlns:a16="http://schemas.microsoft.com/office/drawing/2014/main" val="4207317835"/>
                  </a:ext>
                </a:extLst>
              </a:tr>
              <a:tr h="252000">
                <a:tc>
                  <a:txBody>
                    <a:bodyPr/>
                    <a:lstStyle/>
                    <a:p>
                      <a:r>
                        <a:rPr lang="en-US" sz="900" dirty="0"/>
                        <a:t>Docker </a:t>
                      </a:r>
                      <a:r>
                        <a:rPr lang="zh-CN" altLang="en-US" sz="900" dirty="0"/>
                        <a:t>镜像</a:t>
                      </a:r>
                      <a:r>
                        <a:rPr lang="en-US" altLang="zh-CN" sz="900" dirty="0"/>
                        <a:t>(</a:t>
                      </a:r>
                      <a:r>
                        <a:rPr lang="en-US" sz="900" dirty="0"/>
                        <a:t>Images)</a:t>
                      </a:r>
                    </a:p>
                  </a:txBody>
                  <a:tcPr marL="46659" marR="46659" marT="23330" marB="23330" anchor="ctr"/>
                </a:tc>
                <a:tc>
                  <a:txBody>
                    <a:bodyPr/>
                    <a:lstStyle/>
                    <a:p>
                      <a:r>
                        <a:rPr lang="en-US" sz="900" dirty="0"/>
                        <a:t>Docker </a:t>
                      </a:r>
                      <a:r>
                        <a:rPr lang="zh-CN" altLang="en-US" sz="900" dirty="0"/>
                        <a:t>镜像是用于创建 </a:t>
                      </a:r>
                      <a:r>
                        <a:rPr lang="en-US" sz="900" dirty="0"/>
                        <a:t>Docker </a:t>
                      </a:r>
                      <a:r>
                        <a:rPr lang="zh-CN" altLang="en-US" sz="900" dirty="0"/>
                        <a:t>容器的模板。</a:t>
                      </a:r>
                    </a:p>
                  </a:txBody>
                  <a:tcPr marL="46659" marR="46659" marT="23330" marB="23330" anchor="ctr"/>
                </a:tc>
                <a:extLst>
                  <a:ext uri="{0D108BD9-81ED-4DB2-BD59-A6C34878D82A}">
                    <a16:rowId xmlns:a16="http://schemas.microsoft.com/office/drawing/2014/main" val="875654706"/>
                  </a:ext>
                </a:extLst>
              </a:tr>
              <a:tr h="252000">
                <a:tc>
                  <a:txBody>
                    <a:bodyPr/>
                    <a:lstStyle/>
                    <a:p>
                      <a:r>
                        <a:rPr lang="en-US" sz="900" dirty="0"/>
                        <a:t>Docker </a:t>
                      </a:r>
                      <a:r>
                        <a:rPr lang="zh-CN" altLang="en-US" sz="900" dirty="0"/>
                        <a:t>容器</a:t>
                      </a:r>
                      <a:r>
                        <a:rPr lang="en-US" altLang="zh-CN" sz="900" dirty="0"/>
                        <a:t>(</a:t>
                      </a:r>
                      <a:r>
                        <a:rPr lang="en-US" sz="900" dirty="0"/>
                        <a:t>Container)</a:t>
                      </a:r>
                    </a:p>
                  </a:txBody>
                  <a:tcPr marL="46659" marR="46659" marT="23330" marB="23330" anchor="ctr"/>
                </a:tc>
                <a:tc>
                  <a:txBody>
                    <a:bodyPr/>
                    <a:lstStyle/>
                    <a:p>
                      <a:r>
                        <a:rPr lang="zh-CN" altLang="en-US" sz="900" dirty="0"/>
                        <a:t>容器是独立运行的一个或一组应用，是镜像运行时的实体。</a:t>
                      </a:r>
                    </a:p>
                  </a:txBody>
                  <a:tcPr marL="46659" marR="46659" marT="23330" marB="23330" anchor="ctr"/>
                </a:tc>
                <a:extLst>
                  <a:ext uri="{0D108BD9-81ED-4DB2-BD59-A6C34878D82A}">
                    <a16:rowId xmlns:a16="http://schemas.microsoft.com/office/drawing/2014/main" val="1015979394"/>
                  </a:ext>
                </a:extLst>
              </a:tr>
              <a:tr h="252000">
                <a:tc>
                  <a:txBody>
                    <a:bodyPr/>
                    <a:lstStyle/>
                    <a:p>
                      <a:r>
                        <a:rPr lang="en-US" sz="900"/>
                        <a:t>Docker </a:t>
                      </a:r>
                      <a:r>
                        <a:rPr lang="zh-CN" altLang="en-US" sz="900"/>
                        <a:t>客户端</a:t>
                      </a:r>
                      <a:r>
                        <a:rPr lang="en-US" altLang="zh-CN" sz="900"/>
                        <a:t>(</a:t>
                      </a:r>
                      <a:r>
                        <a:rPr lang="en-US" sz="900"/>
                        <a:t>Client)</a:t>
                      </a:r>
                    </a:p>
                  </a:txBody>
                  <a:tcPr marL="46659" marR="46659" marT="23330" marB="23330" anchor="ctr"/>
                </a:tc>
                <a:tc>
                  <a:txBody>
                    <a:bodyPr/>
                    <a:lstStyle/>
                    <a:p>
                      <a:r>
                        <a:rPr lang="en-US" sz="900" dirty="0"/>
                        <a:t>Docker </a:t>
                      </a:r>
                      <a:r>
                        <a:rPr lang="zh-CN" altLang="en-US" sz="900" dirty="0"/>
                        <a:t>客户端通过命令行或者其他工具使用 </a:t>
                      </a:r>
                      <a:r>
                        <a:rPr lang="en-US" sz="900" dirty="0"/>
                        <a:t>Docker SDK </a:t>
                      </a:r>
                      <a:r>
                        <a:rPr lang="zh-CN" altLang="en-US" sz="900" dirty="0"/>
                        <a:t>与 </a:t>
                      </a:r>
                      <a:r>
                        <a:rPr lang="en-US" sz="900" dirty="0"/>
                        <a:t>Docker </a:t>
                      </a:r>
                      <a:r>
                        <a:rPr lang="zh-CN" altLang="en-US" sz="900" dirty="0"/>
                        <a:t>的守护进程通信。</a:t>
                      </a:r>
                    </a:p>
                  </a:txBody>
                  <a:tcPr marL="46659" marR="46659" marT="23330" marB="23330" anchor="ctr"/>
                </a:tc>
                <a:extLst>
                  <a:ext uri="{0D108BD9-81ED-4DB2-BD59-A6C34878D82A}">
                    <a16:rowId xmlns:a16="http://schemas.microsoft.com/office/drawing/2014/main" val="1719524618"/>
                  </a:ext>
                </a:extLst>
              </a:tr>
              <a:tr h="252000">
                <a:tc>
                  <a:txBody>
                    <a:bodyPr/>
                    <a:lstStyle/>
                    <a:p>
                      <a:r>
                        <a:rPr lang="en-US" sz="900"/>
                        <a:t>Docker </a:t>
                      </a:r>
                      <a:r>
                        <a:rPr lang="zh-CN" altLang="en-US" sz="900"/>
                        <a:t>主机</a:t>
                      </a:r>
                      <a:r>
                        <a:rPr lang="en-US" altLang="zh-CN" sz="900"/>
                        <a:t>(</a:t>
                      </a:r>
                      <a:r>
                        <a:rPr lang="en-US" sz="900"/>
                        <a:t>Host)</a:t>
                      </a:r>
                    </a:p>
                  </a:txBody>
                  <a:tcPr marL="46659" marR="46659" marT="23330" marB="23330" anchor="ctr"/>
                </a:tc>
                <a:tc>
                  <a:txBody>
                    <a:bodyPr/>
                    <a:lstStyle/>
                    <a:p>
                      <a:r>
                        <a:rPr lang="zh-CN" altLang="en-US" sz="900" dirty="0"/>
                        <a:t>一个物理或者虚拟的机器用于执行 </a:t>
                      </a:r>
                      <a:r>
                        <a:rPr lang="en-US" altLang="zh-CN" sz="900" dirty="0"/>
                        <a:t>Docker </a:t>
                      </a:r>
                      <a:r>
                        <a:rPr lang="zh-CN" altLang="en-US" sz="900" dirty="0"/>
                        <a:t>守护进程和容器。</a:t>
                      </a:r>
                    </a:p>
                  </a:txBody>
                  <a:tcPr marL="46659" marR="46659" marT="23330" marB="23330" anchor="ctr"/>
                </a:tc>
                <a:extLst>
                  <a:ext uri="{0D108BD9-81ED-4DB2-BD59-A6C34878D82A}">
                    <a16:rowId xmlns:a16="http://schemas.microsoft.com/office/drawing/2014/main" val="1907831995"/>
                  </a:ext>
                </a:extLst>
              </a:tr>
              <a:tr h="252000">
                <a:tc>
                  <a:txBody>
                    <a:bodyPr/>
                    <a:lstStyle/>
                    <a:p>
                      <a:r>
                        <a:rPr lang="en-US" sz="900"/>
                        <a:t>Docker Registry</a:t>
                      </a:r>
                    </a:p>
                  </a:txBody>
                  <a:tcPr marL="46659" marR="46659" marT="23330" marB="23330" anchor="ctr"/>
                </a:tc>
                <a:tc>
                  <a:txBody>
                    <a:bodyPr/>
                    <a:lstStyle/>
                    <a:p>
                      <a:r>
                        <a:rPr lang="en-US" altLang="zh-CN" sz="900" dirty="0"/>
                        <a:t>Docker </a:t>
                      </a:r>
                      <a:r>
                        <a:rPr lang="zh-CN" altLang="en-US" sz="900" dirty="0"/>
                        <a:t>仓库用来保存镜像，可理解为代码控制中的代码仓库。我们可以通过 </a:t>
                      </a:r>
                      <a:r>
                        <a:rPr lang="en-US" altLang="zh-CN" sz="900" dirty="0"/>
                        <a:t>&lt;</a:t>
                      </a:r>
                      <a:r>
                        <a:rPr lang="zh-CN" altLang="en-US" sz="900" dirty="0"/>
                        <a:t>仓库名</a:t>
                      </a:r>
                      <a:r>
                        <a:rPr lang="en-US" altLang="zh-CN" sz="900" dirty="0"/>
                        <a:t>&gt;:&lt;</a:t>
                      </a:r>
                      <a:r>
                        <a:rPr lang="zh-CN" altLang="en-US" sz="900" dirty="0"/>
                        <a:t>标签</a:t>
                      </a:r>
                      <a:r>
                        <a:rPr lang="en-US" altLang="zh-CN" sz="900" dirty="0"/>
                        <a:t>&gt; </a:t>
                      </a:r>
                      <a:r>
                        <a:rPr lang="zh-CN" altLang="en-US" sz="900" dirty="0"/>
                        <a:t>的格式来指定具体是这个软件哪个版本的镜像。</a:t>
                      </a:r>
                    </a:p>
                  </a:txBody>
                  <a:tcPr marL="46659" marR="46659" marT="23330" marB="23330" anchor="ctr"/>
                </a:tc>
                <a:extLst>
                  <a:ext uri="{0D108BD9-81ED-4DB2-BD59-A6C34878D82A}">
                    <a16:rowId xmlns:a16="http://schemas.microsoft.com/office/drawing/2014/main" val="257894904"/>
                  </a:ext>
                </a:extLst>
              </a:tr>
              <a:tr h="252000">
                <a:tc>
                  <a:txBody>
                    <a:bodyPr/>
                    <a:lstStyle/>
                    <a:p>
                      <a:r>
                        <a:rPr lang="en-US" sz="900"/>
                        <a:t>Docker Machine</a:t>
                      </a:r>
                    </a:p>
                  </a:txBody>
                  <a:tcPr marL="46659" marR="46659" marT="23330" marB="23330" anchor="ctr"/>
                </a:tc>
                <a:tc>
                  <a:txBody>
                    <a:bodyPr/>
                    <a:lstStyle/>
                    <a:p>
                      <a:r>
                        <a:rPr lang="en-US" sz="900" dirty="0"/>
                        <a:t>Docker Machine</a:t>
                      </a:r>
                      <a:r>
                        <a:rPr lang="zh-CN" altLang="en-US" sz="900" dirty="0"/>
                        <a:t>是一个简化</a:t>
                      </a:r>
                      <a:r>
                        <a:rPr lang="en-US" sz="900" dirty="0"/>
                        <a:t>Docker</a:t>
                      </a:r>
                      <a:r>
                        <a:rPr lang="zh-CN" altLang="en-US" sz="900" dirty="0"/>
                        <a:t>安装的命令行工具，</a:t>
                      </a:r>
                      <a:endParaRPr lang="en-US" sz="900" dirty="0"/>
                    </a:p>
                  </a:txBody>
                  <a:tcPr marL="46659" marR="46659" marT="23330" marB="23330" anchor="ctr"/>
                </a:tc>
                <a:extLst>
                  <a:ext uri="{0D108BD9-81ED-4DB2-BD59-A6C34878D82A}">
                    <a16:rowId xmlns:a16="http://schemas.microsoft.com/office/drawing/2014/main" val="3891087992"/>
                  </a:ext>
                </a:extLst>
              </a:tr>
            </a:tbl>
          </a:graphicData>
        </a:graphic>
      </p:graphicFrame>
      <p:pic>
        <p:nvPicPr>
          <p:cNvPr id="32" name="图片 31">
            <a:extLst>
              <a:ext uri="{FF2B5EF4-FFF2-40B4-BE49-F238E27FC236}">
                <a16:creationId xmlns:a16="http://schemas.microsoft.com/office/drawing/2014/main" id="{EBD81685-7BDE-4B57-9A45-3231D65A334D}"/>
              </a:ext>
            </a:extLst>
          </p:cNvPr>
          <p:cNvPicPr>
            <a:picLocks noChangeAspect="1"/>
          </p:cNvPicPr>
          <p:nvPr/>
        </p:nvPicPr>
        <p:blipFill rotWithShape="1">
          <a:blip r:embed="rId5">
            <a:extLst>
              <a:ext uri="{28A0092B-C50C-407E-A947-70E740481C1C}">
                <a14:useLocalDpi xmlns:a14="http://schemas.microsoft.com/office/drawing/2010/main" val="0"/>
              </a:ext>
            </a:extLst>
          </a:blip>
          <a:srcRect t="19200" r="5323" b="23201"/>
          <a:stretch/>
        </p:blipFill>
        <p:spPr>
          <a:xfrm>
            <a:off x="4806704" y="4517683"/>
            <a:ext cx="3528392" cy="783525"/>
          </a:xfrm>
          <a:prstGeom prst="rect">
            <a:avLst/>
          </a:prstGeom>
        </p:spPr>
      </p:pic>
      <p:pic>
        <p:nvPicPr>
          <p:cNvPr id="33" name="图片 32">
            <a:extLst>
              <a:ext uri="{FF2B5EF4-FFF2-40B4-BE49-F238E27FC236}">
                <a16:creationId xmlns:a16="http://schemas.microsoft.com/office/drawing/2014/main" id="{DBBB7FFC-1C2B-42E8-AC1C-179D93EBFD9E}"/>
              </a:ext>
            </a:extLst>
          </p:cNvPr>
          <p:cNvPicPr>
            <a:picLocks noChangeAspect="1"/>
          </p:cNvPicPr>
          <p:nvPr/>
        </p:nvPicPr>
        <p:blipFill rotWithShape="1">
          <a:blip r:embed="rId6">
            <a:extLst>
              <a:ext uri="{28A0092B-C50C-407E-A947-70E740481C1C}">
                <a14:useLocalDpi xmlns:a14="http://schemas.microsoft.com/office/drawing/2010/main" val="0"/>
              </a:ext>
            </a:extLst>
          </a:blip>
          <a:srcRect t="17445" r="4148" b="15678"/>
          <a:stretch/>
        </p:blipFill>
        <p:spPr>
          <a:xfrm>
            <a:off x="4808068" y="5388497"/>
            <a:ext cx="3528392" cy="745991"/>
          </a:xfrm>
          <a:prstGeom prst="rect">
            <a:avLst/>
          </a:prstGeom>
        </p:spPr>
      </p:pic>
      <p:sp>
        <p:nvSpPr>
          <p:cNvPr id="34" name="Rounded Rectangle 7">
            <a:extLst>
              <a:ext uri="{FF2B5EF4-FFF2-40B4-BE49-F238E27FC236}">
                <a16:creationId xmlns:a16="http://schemas.microsoft.com/office/drawing/2014/main" id="{8FB6FA03-E222-46C0-9DFF-C3FDDA054689}"/>
              </a:ext>
            </a:extLst>
          </p:cNvPr>
          <p:cNvSpPr/>
          <p:nvPr/>
        </p:nvSpPr>
        <p:spPr>
          <a:xfrm>
            <a:off x="4626684" y="4088486"/>
            <a:ext cx="3888432" cy="413068"/>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Client</a:t>
            </a:r>
            <a:r>
              <a:rPr lang="zh-CN" altLang="en-US" dirty="0"/>
              <a:t>与</a:t>
            </a:r>
            <a:r>
              <a:rPr lang="en-US" altLang="zh-CN" dirty="0"/>
              <a:t>Server(daemon)</a:t>
            </a:r>
            <a:r>
              <a:rPr lang="zh-CN" altLang="en-US" dirty="0"/>
              <a:t>两种通信方式</a:t>
            </a:r>
          </a:p>
        </p:txBody>
      </p:sp>
      <p:cxnSp>
        <p:nvCxnSpPr>
          <p:cNvPr id="36" name="直接连接符 35">
            <a:extLst>
              <a:ext uri="{FF2B5EF4-FFF2-40B4-BE49-F238E27FC236}">
                <a16:creationId xmlns:a16="http://schemas.microsoft.com/office/drawing/2014/main" id="{7D80380E-873B-4183-A4D8-D7340A66FD20}"/>
              </a:ext>
            </a:extLst>
          </p:cNvPr>
          <p:cNvCxnSpPr>
            <a:cxnSpLocks/>
          </p:cNvCxnSpPr>
          <p:nvPr/>
        </p:nvCxnSpPr>
        <p:spPr>
          <a:xfrm>
            <a:off x="0" y="3971115"/>
            <a:ext cx="9144000" cy="0"/>
          </a:xfrm>
          <a:prstGeom prst="line">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47002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96302" y="214053"/>
            <a:ext cx="6375962" cy="643179"/>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Docker</a:t>
            </a:r>
            <a:r>
              <a:rPr kumimoji="0" lang="zh-CN" alt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文件系统</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cxnSp>
        <p:nvCxnSpPr>
          <p:cNvPr id="17" name="Straight Connector 19"/>
          <p:cNvCxnSpPr/>
          <p:nvPr/>
        </p:nvCxnSpPr>
        <p:spPr>
          <a:xfrm>
            <a:off x="464949" y="4980768"/>
            <a:ext cx="3843580" cy="0"/>
          </a:xfrm>
          <a:prstGeom prst="line">
            <a:avLst/>
          </a:prstGeom>
          <a:ln>
            <a:solidFill>
              <a:schemeClr val="bg1">
                <a:alpha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Rounded Rectangle 9"/>
          <p:cNvSpPr/>
          <p:nvPr/>
        </p:nvSpPr>
        <p:spPr>
          <a:xfrm>
            <a:off x="4283625" y="1370008"/>
            <a:ext cx="4685901" cy="1827466"/>
          </a:xfrm>
          <a:prstGeom prst="roundRect">
            <a:avLst>
              <a:gd name="adj" fmla="val 3630"/>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Font typeface="Arial" panose="020B0604020202020204" pitchFamily="34" charset="0"/>
              <a:buChar char="•"/>
            </a:pP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 Docker</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镜像位于</a:t>
            </a:r>
            <a:r>
              <a:rPr lang="en-US" altLang="zh-CN" sz="1600" dirty="0" err="1">
                <a:solidFill>
                  <a:schemeClr val="tx1"/>
                </a:solidFill>
                <a:latin typeface="微软雅黑" panose="020B0503020204020204" pitchFamily="34" charset="-122"/>
                <a:ea typeface="微软雅黑" panose="020B0503020204020204" pitchFamily="34" charset="-122"/>
                <a:cs typeface="Arial Unicode MS" pitchFamily="34" charset="-122"/>
              </a:rPr>
              <a:t>bootfs</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之上</a:t>
            </a:r>
          </a:p>
          <a:p>
            <a:pPr>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 每一层镜像的下面一层称为其父镜像</a:t>
            </a: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父子关系</a:t>
            </a: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a:t>
            </a:r>
            <a:endPar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 第一层镜像为</a:t>
            </a: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Base Image</a:t>
            </a:r>
            <a:endPar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 容器在最顶层</a:t>
            </a:r>
          </a:p>
          <a:p>
            <a:pPr>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 其下的所有层都为</a:t>
            </a:r>
            <a:r>
              <a:rPr lang="en-US" altLang="zh-CN" sz="1600" dirty="0" err="1">
                <a:solidFill>
                  <a:schemeClr val="tx1"/>
                </a:solidFill>
                <a:latin typeface="微软雅黑" panose="020B0503020204020204" pitchFamily="34" charset="-122"/>
                <a:ea typeface="微软雅黑" panose="020B0503020204020204" pitchFamily="34" charset="-122"/>
                <a:cs typeface="Arial Unicode MS" pitchFamily="34" charset="-122"/>
              </a:rPr>
              <a:t>readonly</a:t>
            </a:r>
            <a:endPar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endParaRPr>
          </a:p>
          <a:p>
            <a:pPr>
              <a:buFont typeface="Arial" panose="020B0604020202020204" pitchFamily="34" charset="0"/>
              <a:buChar char="•"/>
            </a:pP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 Docker</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将</a:t>
            </a:r>
            <a:r>
              <a:rPr lang="en-US" altLang="zh-CN" sz="1600" dirty="0" err="1">
                <a:solidFill>
                  <a:schemeClr val="tx1"/>
                </a:solidFill>
                <a:latin typeface="微软雅黑" panose="020B0503020204020204" pitchFamily="34" charset="-122"/>
                <a:ea typeface="微软雅黑" panose="020B0503020204020204" pitchFamily="34" charset="-122"/>
                <a:cs typeface="Arial Unicode MS" pitchFamily="34" charset="-122"/>
              </a:rPr>
              <a:t>readonly</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的</a:t>
            </a: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FS</a:t>
            </a:r>
            <a:r>
              <a:rPr lang="zh-CN" altLang="en-US" sz="1600" dirty="0">
                <a:solidFill>
                  <a:schemeClr val="tx1"/>
                </a:solidFill>
                <a:latin typeface="微软雅黑" panose="020B0503020204020204" pitchFamily="34" charset="-122"/>
                <a:ea typeface="微软雅黑" panose="020B0503020204020204" pitchFamily="34" charset="-122"/>
                <a:cs typeface="Arial Unicode MS" pitchFamily="34" charset="-122"/>
              </a:rPr>
              <a:t>层称作 </a:t>
            </a:r>
            <a:r>
              <a:rPr lang="en-US" altLang="zh-CN" sz="1600" dirty="0">
                <a:solidFill>
                  <a:schemeClr val="tx1"/>
                </a:solidFill>
                <a:latin typeface="微软雅黑" panose="020B0503020204020204" pitchFamily="34" charset="-122"/>
                <a:ea typeface="微软雅黑" panose="020B0503020204020204" pitchFamily="34" charset="-122"/>
                <a:cs typeface="Arial Unicode MS" pitchFamily="34" charset="-122"/>
              </a:rPr>
              <a:t>"image"</a:t>
            </a:r>
            <a:endParaRPr lang="en-US" sz="1600" dirty="0">
              <a:solidFill>
                <a:schemeClr val="tx1"/>
              </a:solidFill>
              <a:latin typeface="微软雅黑" panose="020B0503020204020204" pitchFamily="34" charset="-122"/>
              <a:ea typeface="微软雅黑" panose="020B0503020204020204" pitchFamily="34" charset="-122"/>
              <a:cs typeface="Arial Unicode MS" pitchFamily="34" charset="-122"/>
            </a:endParaRPr>
          </a:p>
        </p:txBody>
      </p:sp>
      <p:sp>
        <p:nvSpPr>
          <p:cNvPr id="12" name="Rounded Rectangle 7"/>
          <p:cNvSpPr/>
          <p:nvPr/>
        </p:nvSpPr>
        <p:spPr>
          <a:xfrm>
            <a:off x="357158" y="1428736"/>
            <a:ext cx="2895844" cy="552739"/>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solidFill>
                  <a:srgbClr val="384C54"/>
                </a:solidFill>
              </a:rPr>
              <a:t>Docker AUFS</a:t>
            </a:r>
            <a:r>
              <a:rPr lang="zh-CN" altLang="en-US" b="1" dirty="0">
                <a:solidFill>
                  <a:srgbClr val="384C54"/>
                </a:solidFill>
              </a:rPr>
              <a:t>特性</a:t>
            </a:r>
            <a:endParaRPr lang="en-US" altLang="zh-CN" b="1" dirty="0">
              <a:solidFill>
                <a:srgbClr val="384C54"/>
              </a:solidFill>
            </a:endParaRPr>
          </a:p>
        </p:txBody>
      </p:sp>
      <p:sp>
        <p:nvSpPr>
          <p:cNvPr id="10" name="Content Placeholder 2"/>
          <p:cNvSpPr txBox="1"/>
          <p:nvPr/>
        </p:nvSpPr>
        <p:spPr>
          <a:xfrm>
            <a:off x="458551" y="1535118"/>
            <a:ext cx="2749894" cy="3419780"/>
          </a:xfrm>
          <a:prstGeom prst="rect">
            <a:avLst/>
          </a:prstGeom>
        </p:spPr>
        <p:txBody>
          <a:bodyPr vert="horz" lIns="91440" tIns="45720" rIns="91440" bIns="45720" rtlCol="0">
            <a:normAutofit/>
          </a:bodyPr>
          <a:lstStyle/>
          <a:p>
            <a:pPr lvl="0" algn="ctr">
              <a:spcBef>
                <a:spcPct val="20000"/>
              </a:spcBef>
              <a:defRPr/>
            </a:pPr>
            <a:endParaRPr kumimoji="0" lang="en-US" sz="2200" b="1" i="0" u="none" strike="noStrike" kern="1200" cap="none" spc="0" normalizeH="0" baseline="0" noProof="0" dirty="0">
              <a:ln>
                <a:noFill/>
              </a:ln>
              <a:solidFill>
                <a:srgbClr val="384C54"/>
              </a:solidFill>
              <a:effectLst/>
              <a:uLnTx/>
              <a:uFillTx/>
              <a:latin typeface="+mn-lt"/>
              <a:ea typeface="+mn-ea"/>
              <a:cs typeface="+mn-cs"/>
            </a:endParaRPr>
          </a:p>
        </p:txBody>
      </p:sp>
      <p:sp>
        <p:nvSpPr>
          <p:cNvPr id="8" name="矩形 7"/>
          <p:cNvSpPr/>
          <p:nvPr/>
        </p:nvSpPr>
        <p:spPr>
          <a:xfrm>
            <a:off x="371819" y="1980428"/>
            <a:ext cx="2914296" cy="116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530" name="Picture 2"/>
          <p:cNvPicPr>
            <a:picLocks noChangeAspect="1" noChangeArrowheads="1"/>
          </p:cNvPicPr>
          <p:nvPr/>
        </p:nvPicPr>
        <p:blipFill>
          <a:blip r:embed="rId3"/>
          <a:srcRect/>
          <a:stretch>
            <a:fillRect/>
          </a:stretch>
        </p:blipFill>
        <p:spPr bwMode="auto">
          <a:xfrm>
            <a:off x="76338" y="2782617"/>
            <a:ext cx="4052094" cy="3081120"/>
          </a:xfrm>
          <a:prstGeom prst="rect">
            <a:avLst/>
          </a:prstGeom>
          <a:noFill/>
          <a:ln w="9525">
            <a:noFill/>
            <a:miter lim="800000"/>
            <a:headEnd/>
            <a:tailEnd/>
          </a:ln>
          <a:effectLst/>
        </p:spPr>
      </p:pic>
      <p:sp>
        <p:nvSpPr>
          <p:cNvPr id="6" name="矩形 5">
            <a:extLst>
              <a:ext uri="{FF2B5EF4-FFF2-40B4-BE49-F238E27FC236}">
                <a16:creationId xmlns:a16="http://schemas.microsoft.com/office/drawing/2014/main" id="{29F3FD0F-15C0-45D6-B0A8-2795AB6D3C96}"/>
              </a:ext>
            </a:extLst>
          </p:cNvPr>
          <p:cNvSpPr/>
          <p:nvPr/>
        </p:nvSpPr>
        <p:spPr>
          <a:xfrm>
            <a:off x="5292081" y="6093296"/>
            <a:ext cx="3851920" cy="261610"/>
          </a:xfrm>
          <a:prstGeom prst="rect">
            <a:avLst/>
          </a:prstGeom>
        </p:spPr>
        <p:txBody>
          <a:bodyPr wrap="square">
            <a:spAutoFit/>
          </a:bodyPr>
          <a:lstStyle/>
          <a:p>
            <a:r>
              <a:rPr lang="en-US" altLang="zh-CN" sz="1100" dirty="0">
                <a:latin typeface="Microsoft YaHei" panose="020B0503020204020204" pitchFamily="34" charset="-122"/>
                <a:ea typeface="Microsoft YaHei" panose="020B0503020204020204" pitchFamily="34" charset="-122"/>
              </a:rPr>
              <a:t>AUFS: Advanced </a:t>
            </a:r>
            <a:r>
              <a:rPr lang="en-US" altLang="zh-CN" sz="1100" dirty="0" err="1">
                <a:latin typeface="Microsoft YaHei" panose="020B0503020204020204" pitchFamily="34" charset="-122"/>
                <a:ea typeface="Microsoft YaHei" panose="020B0503020204020204" pitchFamily="34" charset="-122"/>
              </a:rPr>
              <a:t>Mult</a:t>
            </a:r>
            <a:r>
              <a:rPr lang="en-US" altLang="zh-CN" sz="1100" dirty="0">
                <a:latin typeface="Microsoft YaHei" panose="020B0503020204020204" pitchFamily="34" charset="-122"/>
                <a:ea typeface="Microsoft YaHei" panose="020B0503020204020204" pitchFamily="34" charset="-122"/>
              </a:rPr>
              <a:t>-Layered Unification File system</a:t>
            </a:r>
            <a:endParaRPr lang="zh-CN" altLang="en-US" sz="1100" dirty="0"/>
          </a:p>
        </p:txBody>
      </p:sp>
      <p:pic>
        <p:nvPicPr>
          <p:cNvPr id="14" name="图片 13">
            <a:extLst>
              <a:ext uri="{FF2B5EF4-FFF2-40B4-BE49-F238E27FC236}">
                <a16:creationId xmlns:a16="http://schemas.microsoft.com/office/drawing/2014/main" id="{17A94485-34E0-49F5-8AE6-4EC73A8B7E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2784" y="3292544"/>
            <a:ext cx="3851920" cy="2571193"/>
          </a:xfrm>
          <a:prstGeom prst="rect">
            <a:avLst/>
          </a:prstGeom>
        </p:spPr>
      </p:pic>
      <p:cxnSp>
        <p:nvCxnSpPr>
          <p:cNvPr id="16" name="直接箭头连接符 15">
            <a:extLst>
              <a:ext uri="{FF2B5EF4-FFF2-40B4-BE49-F238E27FC236}">
                <a16:creationId xmlns:a16="http://schemas.microsoft.com/office/drawing/2014/main" id="{D2F330E1-13B4-4F4B-AA9F-A728BF104919}"/>
              </a:ext>
            </a:extLst>
          </p:cNvPr>
          <p:cNvCxnSpPr>
            <a:cxnSpLocks/>
          </p:cNvCxnSpPr>
          <p:nvPr/>
        </p:nvCxnSpPr>
        <p:spPr>
          <a:xfrm>
            <a:off x="4194849" y="4509120"/>
            <a:ext cx="449159" cy="0"/>
          </a:xfrm>
          <a:prstGeom prst="straightConnector1">
            <a:avLst/>
          </a:prstGeom>
          <a:ln w="38100">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9"/>
          <p:cNvCxnSpPr/>
          <p:nvPr/>
        </p:nvCxnSpPr>
        <p:spPr>
          <a:xfrm>
            <a:off x="464949" y="4980768"/>
            <a:ext cx="3843580" cy="0"/>
          </a:xfrm>
          <a:prstGeom prst="line">
            <a:avLst/>
          </a:prstGeom>
          <a:ln>
            <a:solidFill>
              <a:schemeClr val="bg1">
                <a:alpha val="75000"/>
              </a:schemeClr>
            </a:solidFill>
          </a:ln>
          <a:effectLst/>
        </p:spPr>
        <p:style>
          <a:lnRef idx="2">
            <a:schemeClr val="accent1"/>
          </a:lnRef>
          <a:fillRef idx="0">
            <a:schemeClr val="accent1"/>
          </a:fillRef>
          <a:effectRef idx="1">
            <a:schemeClr val="accent1"/>
          </a:effectRef>
          <a:fontRef idx="minor">
            <a:schemeClr val="tx1"/>
          </a:fontRef>
        </p:style>
      </p:cxnSp>
      <p:pic>
        <p:nvPicPr>
          <p:cNvPr id="4" name="图片 3">
            <a:extLst>
              <a:ext uri="{FF2B5EF4-FFF2-40B4-BE49-F238E27FC236}">
                <a16:creationId xmlns:a16="http://schemas.microsoft.com/office/drawing/2014/main" id="{F7EAAFAC-5446-4210-A0EB-02CA0D42D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124744"/>
            <a:ext cx="6686907" cy="5161407"/>
          </a:xfrm>
          <a:prstGeom prst="rect">
            <a:avLst/>
          </a:prstGeom>
        </p:spPr>
      </p:pic>
      <p:sp>
        <p:nvSpPr>
          <p:cNvPr id="16" name="Title 1">
            <a:extLst>
              <a:ext uri="{FF2B5EF4-FFF2-40B4-BE49-F238E27FC236}">
                <a16:creationId xmlns:a16="http://schemas.microsoft.com/office/drawing/2014/main" id="{D0437537-B1AF-4409-94FE-4FE38FC54783}"/>
              </a:ext>
            </a:extLst>
          </p:cNvPr>
          <p:cNvSpPr txBox="1"/>
          <p:nvPr/>
        </p:nvSpPr>
        <p:spPr>
          <a:xfrm>
            <a:off x="196302" y="214053"/>
            <a:ext cx="7328026" cy="643179"/>
          </a:xfrm>
          <a:prstGeom prst="rect">
            <a:avLst/>
          </a:prstGeom>
        </p:spPr>
        <p:txBody>
          <a:bodyPr vert="horz" lIns="91440" tIns="45720" rIns="91440" bIns="45720" rtlCol="0" anchor="ctr">
            <a:noAutofit/>
          </a:bodyPr>
          <a:lstStyle/>
          <a:p>
            <a:pPr lvl="0">
              <a:spcBef>
                <a:spcPct val="0"/>
              </a:spcBef>
              <a:defRPr/>
            </a:pPr>
            <a:r>
              <a:rPr lang="en-US" altLang="zh-CN" sz="2800" dirty="0">
                <a:latin typeface="Arial Unicode MS" pitchFamily="34" charset="-122"/>
                <a:ea typeface="Arial Unicode MS" pitchFamily="34" charset="-122"/>
                <a:cs typeface="Arial Unicode MS" pitchFamily="34" charset="-122"/>
              </a:rPr>
              <a:t>Docker</a:t>
            </a:r>
            <a:r>
              <a:rPr lang="zh-CN" altLang="en-US" sz="2800" dirty="0">
                <a:latin typeface="Arial Unicode MS" pitchFamily="34" charset="-122"/>
                <a:ea typeface="Arial Unicode MS" pitchFamily="34" charset="-122"/>
                <a:cs typeface="Arial Unicode MS" pitchFamily="34" charset="-122"/>
              </a:rPr>
              <a:t>和</a:t>
            </a:r>
            <a:r>
              <a:rPr lang="en-US" altLang="zh-CN" sz="2800" dirty="0">
                <a:latin typeface="Arial Unicode MS" pitchFamily="34" charset="-122"/>
                <a:ea typeface="Arial Unicode MS" pitchFamily="34" charset="-122"/>
                <a:cs typeface="Arial Unicode MS" pitchFamily="34" charset="-122"/>
              </a:rPr>
              <a:t>VM</a:t>
            </a:r>
            <a:r>
              <a:rPr lang="zh-CN" altLang="en-US" sz="2800" dirty="0">
                <a:latin typeface="Arial Unicode MS" pitchFamily="34" charset="-122"/>
                <a:ea typeface="Arial Unicode MS" pitchFamily="34" charset="-122"/>
                <a:cs typeface="Arial Unicode MS" pitchFamily="34" charset="-122"/>
              </a:rPr>
              <a:t>差异化架构</a:t>
            </a:r>
          </a:p>
        </p:txBody>
      </p:sp>
      <p:sp>
        <p:nvSpPr>
          <p:cNvPr id="7" name="矩形 6">
            <a:extLst>
              <a:ext uri="{FF2B5EF4-FFF2-40B4-BE49-F238E27FC236}">
                <a16:creationId xmlns:a16="http://schemas.microsoft.com/office/drawing/2014/main" id="{17DDA9BE-6F44-4BEE-961A-F6F94BADC291}"/>
              </a:ext>
            </a:extLst>
          </p:cNvPr>
          <p:cNvSpPr/>
          <p:nvPr/>
        </p:nvSpPr>
        <p:spPr>
          <a:xfrm>
            <a:off x="7236296" y="1988840"/>
            <a:ext cx="1569660" cy="646331"/>
          </a:xfrm>
          <a:prstGeom prst="rect">
            <a:avLst/>
          </a:prstGeom>
          <a:solidFill>
            <a:schemeClr val="accent3">
              <a:lumMod val="40000"/>
              <a:lumOff val="60000"/>
            </a:schemeClr>
          </a:solidFill>
        </p:spPr>
        <p:txBody>
          <a:bodyPr wrap="none">
            <a:spAutoFit/>
          </a:bodyPr>
          <a:lstStyle/>
          <a:p>
            <a:r>
              <a:rPr lang="zh-CN" altLang="en-US" dirty="0"/>
              <a:t>硬件层虚拟化</a:t>
            </a:r>
            <a:endParaRPr lang="en-US" altLang="zh-CN" dirty="0"/>
          </a:p>
          <a:p>
            <a:r>
              <a:rPr lang="zh-CN" altLang="en-US" dirty="0"/>
              <a:t>独立</a:t>
            </a:r>
            <a:r>
              <a:rPr lang="en-US" altLang="zh-CN" dirty="0"/>
              <a:t>Guest OS</a:t>
            </a:r>
            <a:endParaRPr lang="zh-CN" altLang="en-US" dirty="0"/>
          </a:p>
        </p:txBody>
      </p:sp>
      <p:sp>
        <p:nvSpPr>
          <p:cNvPr id="8" name="矩形 7">
            <a:extLst>
              <a:ext uri="{FF2B5EF4-FFF2-40B4-BE49-F238E27FC236}">
                <a16:creationId xmlns:a16="http://schemas.microsoft.com/office/drawing/2014/main" id="{DC3CA5AE-DA54-4658-8425-10CBDE443CBB}"/>
              </a:ext>
            </a:extLst>
          </p:cNvPr>
          <p:cNvSpPr/>
          <p:nvPr/>
        </p:nvSpPr>
        <p:spPr>
          <a:xfrm>
            <a:off x="7236296" y="4980768"/>
            <a:ext cx="1569660" cy="646331"/>
          </a:xfrm>
          <a:prstGeom prst="rect">
            <a:avLst/>
          </a:prstGeom>
          <a:solidFill>
            <a:schemeClr val="accent3">
              <a:lumMod val="40000"/>
              <a:lumOff val="60000"/>
            </a:schemeClr>
          </a:solidFill>
        </p:spPr>
        <p:txBody>
          <a:bodyPr wrap="square">
            <a:spAutoFit/>
          </a:bodyPr>
          <a:lstStyle/>
          <a:p>
            <a:r>
              <a:rPr lang="en-US" altLang="zh-CN" dirty="0"/>
              <a:t>OS</a:t>
            </a:r>
            <a:r>
              <a:rPr lang="zh-CN" altLang="en-US" dirty="0"/>
              <a:t>层虚拟化</a:t>
            </a:r>
            <a:endParaRPr lang="en-US" altLang="zh-CN" dirty="0"/>
          </a:p>
          <a:p>
            <a:r>
              <a:rPr lang="zh-CN" altLang="en-US" dirty="0"/>
              <a:t>共享</a:t>
            </a:r>
            <a:r>
              <a:rPr lang="en-US" altLang="zh-CN" dirty="0"/>
              <a:t>Host OS</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332481" y="1772816"/>
            <a:ext cx="4095503" cy="2159000"/>
          </a:xfrm>
        </p:spPr>
        <p:txBody>
          <a:bodyPr>
            <a:normAutofit/>
          </a:bodyPr>
          <a:lstStyle/>
          <a:p>
            <a:pPr marL="0" indent="0">
              <a:buFontTx/>
              <a:buNone/>
            </a:pPr>
            <a:r>
              <a:rPr lang="zh-CN" altLang="en-US" sz="1400" dirty="0"/>
              <a:t>1、资源利用效率低</a:t>
            </a:r>
          </a:p>
          <a:p>
            <a:pPr marL="0" indent="0">
              <a:buFontTx/>
              <a:buNone/>
            </a:pPr>
            <a:r>
              <a:rPr lang="zh-CN" altLang="en-US" sz="1400" dirty="0"/>
              <a:t>2、</a:t>
            </a:r>
            <a:r>
              <a:rPr lang="zh-CN" altLang="en-US" sz="1400" b="1" dirty="0"/>
              <a:t>单物理机多应用无法有效隔离</a:t>
            </a:r>
            <a:r>
              <a:rPr lang="zh-CN" altLang="en-US" sz="1400" dirty="0"/>
              <a:t>（进程空间，cpu  </a:t>
            </a:r>
            <a:endParaRPr lang="en-US" altLang="zh-CN" sz="1400" dirty="0"/>
          </a:p>
          <a:p>
            <a:pPr marL="0" indent="0">
              <a:buFontTx/>
              <a:buNone/>
            </a:pPr>
            <a:r>
              <a:rPr lang="en-US" altLang="zh-CN" sz="1400" dirty="0"/>
              <a:t>       </a:t>
            </a:r>
            <a:r>
              <a:rPr lang="zh-CN" altLang="en-US" sz="1400" dirty="0"/>
              <a:t>资源，磁盘）</a:t>
            </a:r>
          </a:p>
          <a:p>
            <a:pPr marL="0" indent="0">
              <a:buFontTx/>
              <a:buNone/>
            </a:pPr>
            <a:r>
              <a:rPr lang="zh-CN" altLang="en-US" sz="1400" dirty="0"/>
              <a:t>3、运维部署不便</a:t>
            </a:r>
          </a:p>
          <a:p>
            <a:pPr marL="0" indent="0">
              <a:buFontTx/>
              <a:buNone/>
            </a:pPr>
            <a:r>
              <a:rPr lang="zh-CN" altLang="en-US" sz="1400" dirty="0"/>
              <a:t>4、测试、版本管理复杂</a:t>
            </a:r>
          </a:p>
          <a:p>
            <a:pPr marL="0" indent="0">
              <a:buFontTx/>
              <a:buNone/>
            </a:pPr>
            <a:r>
              <a:rPr lang="zh-CN" altLang="en-US" sz="1400" dirty="0"/>
              <a:t>5、迁移成本高</a:t>
            </a:r>
          </a:p>
          <a:p>
            <a:pPr marL="0" indent="0">
              <a:buFontTx/>
              <a:buNone/>
            </a:pPr>
            <a:r>
              <a:rPr lang="zh-CN" altLang="en-US" sz="1400" dirty="0"/>
              <a:t>6、传统虚拟机，空间占用大，启动慢，管理复杂</a:t>
            </a:r>
          </a:p>
        </p:txBody>
      </p:sp>
      <p:sp>
        <p:nvSpPr>
          <p:cNvPr id="4" name="Rounded Rectangle 7">
            <a:extLst>
              <a:ext uri="{FF2B5EF4-FFF2-40B4-BE49-F238E27FC236}">
                <a16:creationId xmlns:a16="http://schemas.microsoft.com/office/drawing/2014/main" id="{AE89EAF0-5142-498D-9124-03E1B53F3724}"/>
              </a:ext>
            </a:extLst>
          </p:cNvPr>
          <p:cNvSpPr/>
          <p:nvPr/>
        </p:nvSpPr>
        <p:spPr>
          <a:xfrm>
            <a:off x="326729" y="1144249"/>
            <a:ext cx="3690989" cy="507391"/>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400" dirty="0"/>
              <a:t>传统虚拟化技术</a:t>
            </a:r>
            <a:endParaRPr lang="en-US" sz="2400" dirty="0">
              <a:solidFill>
                <a:srgbClr val="384C54"/>
              </a:solidFill>
            </a:endParaRPr>
          </a:p>
        </p:txBody>
      </p:sp>
      <p:grpSp>
        <p:nvGrpSpPr>
          <p:cNvPr id="2" name="组合 1">
            <a:extLst>
              <a:ext uri="{FF2B5EF4-FFF2-40B4-BE49-F238E27FC236}">
                <a16:creationId xmlns:a16="http://schemas.microsoft.com/office/drawing/2014/main" id="{F5AF520C-B2F5-4268-8343-63CC539D2C2A}"/>
              </a:ext>
            </a:extLst>
          </p:cNvPr>
          <p:cNvGrpSpPr/>
          <p:nvPr/>
        </p:nvGrpSpPr>
        <p:grpSpPr>
          <a:xfrm>
            <a:off x="4597154" y="1144249"/>
            <a:ext cx="4546846" cy="2313351"/>
            <a:chOff x="4597154" y="1144249"/>
            <a:chExt cx="4546846" cy="2313351"/>
          </a:xfrm>
        </p:grpSpPr>
        <p:sp>
          <p:nvSpPr>
            <p:cNvPr id="6" name="Rounded Rectangle 7">
              <a:extLst>
                <a:ext uri="{FF2B5EF4-FFF2-40B4-BE49-F238E27FC236}">
                  <a16:creationId xmlns:a16="http://schemas.microsoft.com/office/drawing/2014/main" id="{E0003079-D927-4AC6-9A4B-7F72FBE3FACE}"/>
                </a:ext>
              </a:extLst>
            </p:cNvPr>
            <p:cNvSpPr/>
            <p:nvPr/>
          </p:nvSpPr>
          <p:spPr>
            <a:xfrm>
              <a:off x="4647548" y="1144249"/>
              <a:ext cx="4169723" cy="542005"/>
            </a:xfrm>
            <a:prstGeom prst="roundRect">
              <a:avLst>
                <a:gd name="adj" fmla="val 15942"/>
              </a:avLst>
            </a:prstGeom>
            <a:solidFill>
              <a:srgbClr val="9AC8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spcBef>
                  <a:spcPct val="20000"/>
                </a:spcBef>
                <a:defRPr/>
              </a:pPr>
              <a:r>
                <a:rPr lang="zh-CN" altLang="en-US" sz="2400" dirty="0"/>
                <a:t>虚拟化容器技术</a:t>
              </a:r>
              <a:endParaRPr lang="en-US" altLang="zh-CN" sz="2400" dirty="0">
                <a:solidFill>
                  <a:srgbClr val="384C54"/>
                </a:solidFill>
              </a:endParaRPr>
            </a:p>
          </p:txBody>
        </p:sp>
        <p:sp>
          <p:nvSpPr>
            <p:cNvPr id="7" name="Rectangle 3">
              <a:extLst>
                <a:ext uri="{FF2B5EF4-FFF2-40B4-BE49-F238E27FC236}">
                  <a16:creationId xmlns:a16="http://schemas.microsoft.com/office/drawing/2014/main" id="{907A13B9-BC57-4295-BC24-3DCE37209206}"/>
                </a:ext>
              </a:extLst>
            </p:cNvPr>
            <p:cNvSpPr txBox="1">
              <a:spLocks noChangeArrowheads="1"/>
            </p:cNvSpPr>
            <p:nvPr/>
          </p:nvSpPr>
          <p:spPr>
            <a:xfrm>
              <a:off x="4597154" y="1772816"/>
              <a:ext cx="4546846" cy="16847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Tx/>
                <a:buNone/>
              </a:pPr>
              <a:r>
                <a:rPr lang="zh-CN" altLang="en-US" sz="1400" dirty="0"/>
                <a:t>1、秒级启动，秒级停止，空间资源占用极少（几M）</a:t>
              </a:r>
            </a:p>
            <a:p>
              <a:pPr marL="0" indent="0">
                <a:buFontTx/>
                <a:buNone/>
              </a:pPr>
              <a:r>
                <a:rPr lang="zh-CN" altLang="en-US" sz="1400" dirty="0"/>
                <a:t>2、实现进程级别的隔离</a:t>
              </a:r>
            </a:p>
            <a:p>
              <a:pPr marL="0" indent="0">
                <a:buFontTx/>
                <a:buNone/>
              </a:pPr>
              <a:r>
                <a:rPr lang="zh-CN" altLang="en-US" sz="1400" dirty="0"/>
                <a:t>3、可在普通服务器上建立上百个docker实例</a:t>
              </a:r>
            </a:p>
            <a:p>
              <a:pPr marL="0" indent="0">
                <a:buFontTx/>
                <a:buNone/>
              </a:pPr>
              <a:r>
                <a:rPr lang="zh-CN" altLang="en-US" sz="1400" dirty="0"/>
                <a:t>4、加快开发测试部署的速度</a:t>
              </a:r>
            </a:p>
            <a:p>
              <a:pPr marL="0" indent="0">
                <a:buFontTx/>
                <a:buNone/>
              </a:pPr>
              <a:r>
                <a:rPr lang="zh-CN" altLang="en-US" sz="1400" dirty="0"/>
                <a:t>5、简化版本管理</a:t>
              </a:r>
            </a:p>
            <a:p>
              <a:pPr marL="0" indent="0">
                <a:buFontTx/>
                <a:buNone/>
              </a:pPr>
              <a:endParaRPr lang="zh-CN" altLang="en-US" sz="1400" dirty="0"/>
            </a:p>
            <a:p>
              <a:endParaRPr lang="zh-CN" altLang="en-US" sz="1400" dirty="0"/>
            </a:p>
          </p:txBody>
        </p:sp>
      </p:grpSp>
      <p:grpSp>
        <p:nvGrpSpPr>
          <p:cNvPr id="8" name="组合 7">
            <a:extLst>
              <a:ext uri="{FF2B5EF4-FFF2-40B4-BE49-F238E27FC236}">
                <a16:creationId xmlns:a16="http://schemas.microsoft.com/office/drawing/2014/main" id="{2A644988-3267-4428-98BD-F3DC9E75ED1A}"/>
              </a:ext>
            </a:extLst>
          </p:cNvPr>
          <p:cNvGrpSpPr/>
          <p:nvPr/>
        </p:nvGrpSpPr>
        <p:grpSpPr>
          <a:xfrm>
            <a:off x="1178360" y="3789040"/>
            <a:ext cx="6787280" cy="2386631"/>
            <a:chOff x="142844" y="1633525"/>
            <a:chExt cx="8763000" cy="3081359"/>
          </a:xfrm>
        </p:grpSpPr>
        <p:pic>
          <p:nvPicPr>
            <p:cNvPr id="9" name="Picture 1">
              <a:extLst>
                <a:ext uri="{FF2B5EF4-FFF2-40B4-BE49-F238E27FC236}">
                  <a16:creationId xmlns:a16="http://schemas.microsoft.com/office/drawing/2014/main" id="{019B9829-CE48-4C44-A9B0-D599A788389D}"/>
                </a:ext>
              </a:extLst>
            </p:cNvPr>
            <p:cNvPicPr>
              <a:picLocks noChangeAspect="1" noChangeArrowheads="1"/>
            </p:cNvPicPr>
            <p:nvPr/>
          </p:nvPicPr>
          <p:blipFill>
            <a:blip r:embed="rId3"/>
            <a:srcRect/>
            <a:stretch>
              <a:fillRect/>
            </a:stretch>
          </p:blipFill>
          <p:spPr bwMode="auto">
            <a:xfrm>
              <a:off x="142844" y="1752609"/>
              <a:ext cx="8763000" cy="2962275"/>
            </a:xfrm>
            <a:prstGeom prst="rect">
              <a:avLst/>
            </a:prstGeom>
            <a:noFill/>
            <a:ln w="9525">
              <a:noFill/>
              <a:miter lim="800000"/>
              <a:headEnd/>
              <a:tailEnd/>
            </a:ln>
            <a:effectLst/>
          </p:spPr>
        </p:pic>
        <p:sp>
          <p:nvSpPr>
            <p:cNvPr id="10" name="矩形 9">
              <a:extLst>
                <a:ext uri="{FF2B5EF4-FFF2-40B4-BE49-F238E27FC236}">
                  <a16:creationId xmlns:a16="http://schemas.microsoft.com/office/drawing/2014/main" id="{66E29C1B-D4FD-4612-BC60-91B6F8B433BA}"/>
                </a:ext>
              </a:extLst>
            </p:cNvPr>
            <p:cNvSpPr/>
            <p:nvPr/>
          </p:nvSpPr>
          <p:spPr>
            <a:xfrm>
              <a:off x="147607" y="1633525"/>
              <a:ext cx="8748744" cy="142876"/>
            </a:xfrm>
            <a:prstGeom prst="rect">
              <a:avLst/>
            </a:prstGeom>
            <a:solidFill>
              <a:srgbClr val="384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itle 1">
            <a:extLst>
              <a:ext uri="{FF2B5EF4-FFF2-40B4-BE49-F238E27FC236}">
                <a16:creationId xmlns:a16="http://schemas.microsoft.com/office/drawing/2014/main" id="{691D649E-1B2C-4BB9-8205-878E6C932E19}"/>
              </a:ext>
            </a:extLst>
          </p:cNvPr>
          <p:cNvSpPr txBox="1"/>
          <p:nvPr/>
        </p:nvSpPr>
        <p:spPr>
          <a:xfrm>
            <a:off x="196302" y="214053"/>
            <a:ext cx="7328026" cy="643179"/>
          </a:xfrm>
          <a:prstGeom prst="rect">
            <a:avLst/>
          </a:prstGeom>
        </p:spPr>
        <p:txBody>
          <a:bodyPr vert="horz" lIns="91440" tIns="45720" rIns="91440" bIns="45720" rtlCol="0" anchor="ctr">
            <a:noAutofit/>
          </a:bodyPr>
          <a:lstStyle/>
          <a:p>
            <a:pPr lvl="0">
              <a:spcBef>
                <a:spcPct val="0"/>
              </a:spcBef>
              <a:defRPr/>
            </a:pPr>
            <a:r>
              <a:rPr lang="zh-CN" altLang="en-US" sz="2800" dirty="0">
                <a:latin typeface="Arial Unicode MS" pitchFamily="34" charset="-122"/>
                <a:ea typeface="Arial Unicode MS" pitchFamily="34" charset="-122"/>
                <a:cs typeface="Arial Unicode MS" pitchFamily="34" charset="-122"/>
              </a:rPr>
              <a:t>传统虚拟化技术 </a:t>
            </a:r>
            <a:r>
              <a:rPr lang="en-US" altLang="zh-CN" sz="2800" dirty="0">
                <a:latin typeface="Arial Unicode MS" pitchFamily="34" charset="-122"/>
                <a:ea typeface="Arial Unicode MS" pitchFamily="34" charset="-122"/>
                <a:cs typeface="Arial Unicode MS" pitchFamily="34" charset="-122"/>
              </a:rPr>
              <a:t>VS </a:t>
            </a:r>
            <a:r>
              <a:rPr lang="zh-CN" altLang="en-US" sz="2800" dirty="0">
                <a:latin typeface="Arial Unicode MS" pitchFamily="34" charset="-122"/>
                <a:ea typeface="Arial Unicode MS" pitchFamily="34" charset="-122"/>
                <a:cs typeface="Arial Unicode MS" pitchFamily="34" charset="-122"/>
              </a:rPr>
              <a:t>轻量级虚拟化容器技术</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96302" y="214053"/>
            <a:ext cx="6375962" cy="643179"/>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第二部分</a:t>
            </a:r>
            <a:endParaRPr kumimoji="0" lang="en-US" sz="28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6" name="Rounded Rectangle 7"/>
          <p:cNvSpPr/>
          <p:nvPr/>
        </p:nvSpPr>
        <p:spPr>
          <a:xfrm>
            <a:off x="196302" y="1340768"/>
            <a:ext cx="3567910" cy="571504"/>
          </a:xfrm>
          <a:prstGeom prst="roundRect">
            <a:avLst>
              <a:gd name="adj" fmla="val 15942"/>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en-US" altLang="zh-CN" sz="2000" dirty="0" err="1">
                <a:solidFill>
                  <a:srgbClr val="384C54"/>
                </a:solidFill>
                <a:latin typeface="微软雅黑" panose="020B0503020204020204" pitchFamily="34" charset="-122"/>
                <a:ea typeface="微软雅黑" panose="020B0503020204020204" pitchFamily="34" charset="-122"/>
              </a:rPr>
              <a:t>Docker</a:t>
            </a:r>
            <a:r>
              <a:rPr lang="zh-CN" altLang="en-US" sz="2000" dirty="0">
                <a:solidFill>
                  <a:srgbClr val="384C54"/>
                </a:solidFill>
                <a:latin typeface="微软雅黑" panose="020B0503020204020204" pitchFamily="34" charset="-122"/>
                <a:ea typeface="微软雅黑" panose="020B0503020204020204" pitchFamily="34" charset="-122"/>
              </a:rPr>
              <a:t>三大核心</a:t>
            </a:r>
            <a:endParaRPr lang="en-US" sz="2000" dirty="0">
              <a:solidFill>
                <a:srgbClr val="384C54"/>
              </a:solidFill>
              <a:latin typeface="微软雅黑" panose="020B0503020204020204" pitchFamily="34" charset="-122"/>
              <a:ea typeface="微软雅黑" panose="020B0503020204020204" pitchFamily="34" charset="-122"/>
            </a:endParaRPr>
          </a:p>
        </p:txBody>
      </p:sp>
      <p:pic>
        <p:nvPicPr>
          <p:cNvPr id="3074" name="Picture 2" descr="http://www.itclips.net/wp-content/plugins/RSSPoster_PRO/cache/0c6aa_solomon_hykes_twitter.jpg"/>
          <p:cNvPicPr>
            <a:picLocks noChangeAspect="1" noChangeArrowheads="1"/>
          </p:cNvPicPr>
          <p:nvPr/>
        </p:nvPicPr>
        <p:blipFill>
          <a:blip r:embed="rId2"/>
          <a:srcRect/>
          <a:stretch>
            <a:fillRect/>
          </a:stretch>
        </p:blipFill>
        <p:spPr bwMode="auto">
          <a:xfrm>
            <a:off x="3756200" y="1416525"/>
            <a:ext cx="4071966" cy="4088255"/>
          </a:xfrm>
          <a:prstGeom prst="rect">
            <a:avLst/>
          </a:prstGeom>
          <a:noFill/>
          <a:effectLst>
            <a:softEdge rad="317500"/>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1475</TotalTime>
  <Words>5010</Words>
  <Application>Microsoft Office PowerPoint</Application>
  <PresentationFormat>全屏显示(4:3)</PresentationFormat>
  <Paragraphs>438</Paragraphs>
  <Slides>34</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 Unicode MS</vt:lpstr>
      <vt:lpstr>方正姚体</vt:lpstr>
      <vt:lpstr>仿宋</vt:lpstr>
      <vt:lpstr>宋体</vt:lpstr>
      <vt:lpstr>微软雅黑</vt:lpstr>
      <vt:lpstr>微软雅黑</vt:lpstr>
      <vt:lpstr>Arial</vt:lpstr>
      <vt:lpstr>Bauhaus 93</vt:lpstr>
      <vt:lpstr>Calibri</vt:lpstr>
      <vt:lpstr>Wingdings</vt:lpstr>
      <vt:lpstr>Office 主题</vt:lpstr>
      <vt:lpstr>Docker 容器技术浅谈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PowerPoint 演示文稿</vt:lpstr>
      <vt:lpstr>PowerPoint 演示文稿</vt:lpstr>
      <vt:lpstr>PowerPoint 演示文稿</vt:lpstr>
      <vt:lpstr>PowerPoint 演示文稿</vt:lpstr>
      <vt:lpstr>PowerPoint 演示文稿</vt:lpstr>
      <vt:lpstr>PowerPoint 演示文稿</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dc:creator>
  <cp:lastModifiedBy>Administrator</cp:lastModifiedBy>
  <cp:revision>2376</cp:revision>
  <dcterms:created xsi:type="dcterms:W3CDTF">2014-10-10T08:34:00Z</dcterms:created>
  <dcterms:modified xsi:type="dcterms:W3CDTF">2020-06-07T15:09:09Z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