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8"/>
  </p:notesMasterIdLst>
  <p:sldIdLst>
    <p:sldId id="256" r:id="rId3"/>
    <p:sldId id="526" r:id="rId4"/>
    <p:sldId id="260" r:id="rId5"/>
    <p:sldId id="528" r:id="rId6"/>
    <p:sldId id="53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2E75B6"/>
    <a:srgbClr val="0A70CF"/>
    <a:srgbClr val="D2DEEF"/>
    <a:srgbClr val="DEEBF7"/>
    <a:srgbClr val="4D9BD3"/>
    <a:srgbClr val="E2AC00"/>
    <a:srgbClr val="FFC000"/>
    <a:srgbClr val="0070C0"/>
    <a:srgbClr val="448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2" autoAdjust="0"/>
    <p:restoredTop sz="84956" autoAdjust="0"/>
  </p:normalViewPr>
  <p:slideViewPr>
    <p:cSldViewPr snapToGrid="0">
      <p:cViewPr varScale="1">
        <p:scale>
          <a:sx n="81" d="100"/>
          <a:sy n="81" d="100"/>
        </p:scale>
        <p:origin x="992" y="184"/>
      </p:cViewPr>
      <p:guideLst>
        <p:guide pos="3840"/>
        <p:guide orient="horz" pos="2160"/>
      </p:guideLst>
    </p:cSldViewPr>
  </p:slideViewPr>
  <p:outlineViewPr>
    <p:cViewPr>
      <p:scale>
        <a:sx n="33" d="100"/>
        <a:sy n="33" d="100"/>
      </p:scale>
      <p:origin x="0" y="-4404"/>
    </p:cViewPr>
  </p:outlineViewPr>
  <p:notesTextViewPr>
    <p:cViewPr>
      <p:scale>
        <a:sx n="1" d="1"/>
        <a:sy n="1" d="1"/>
      </p:scale>
      <p:origin x="0" y="0"/>
    </p:cViewPr>
  </p:notesTextViewPr>
  <p:sorterViewPr>
    <p:cViewPr>
      <p:scale>
        <a:sx n="66" d="100"/>
        <a:sy n="66" d="100"/>
      </p:scale>
      <p:origin x="0" y="-141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7E2FB-6269-4F6B-A45D-9ACF76F97009}" type="datetimeFigureOut">
              <a:rPr lang="zh-CN" altLang="en-US" smtClean="0"/>
              <a:t>2018/11/30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E3ED3-7275-4A1A-8E8D-4E5A2B363D6E}" type="slidenum">
              <a:rPr lang="zh-CN" altLang="en-US" smtClean="0"/>
              <a:t>‹#›</a:t>
            </a:fld>
            <a:endParaRPr lang="zh-CN" altLang="en-US"/>
          </a:p>
        </p:txBody>
      </p:sp>
    </p:spTree>
    <p:extLst>
      <p:ext uri="{BB962C8B-B14F-4D97-AF65-F5344CB8AC3E}">
        <p14:creationId xmlns:p14="http://schemas.microsoft.com/office/powerpoint/2010/main" val="64199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96549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281347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281773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85751"/>
            <a:ext cx="12192000" cy="4229100"/>
          </a:xfrm>
          <a:prstGeom prst="rect">
            <a:avLst/>
          </a:prstGeom>
        </p:spPr>
        <p:txBody>
          <a:bodyPr rtlCol="0">
            <a:normAutofit/>
          </a:bodyPr>
          <a:lstStyle/>
          <a:p>
            <a:pPr lvl="0"/>
            <a:endParaRPr lang="en-US" noProof="0" dirty="0"/>
          </a:p>
        </p:txBody>
      </p:sp>
    </p:spTree>
    <p:extLst>
      <p:ext uri="{BB962C8B-B14F-4D97-AF65-F5344CB8AC3E}">
        <p14:creationId xmlns:p14="http://schemas.microsoft.com/office/powerpoint/2010/main" val="3307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344593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331441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335321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381097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314608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257803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326599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6396F0-2538-425E-8630-2BB77D548E92}" type="datetimeFigureOut">
              <a:rPr lang="en-US" smtClean="0"/>
              <a:t>11/30/18</a:t>
            </a:fld>
            <a:endParaRPr 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BDD347-8397-496B-AC12-ECB1AA94F92C}" type="slidenum">
              <a:rPr lang="en-US" smtClean="0"/>
              <a:t>‹#›</a:t>
            </a:fld>
            <a:endParaRPr lang="en-US" dirty="0"/>
          </a:p>
        </p:txBody>
      </p:sp>
    </p:spTree>
    <p:extLst>
      <p:ext uri="{BB962C8B-B14F-4D97-AF65-F5344CB8AC3E}">
        <p14:creationId xmlns:p14="http://schemas.microsoft.com/office/powerpoint/2010/main" val="4274467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560315"/>
            <a:ext cx="12192000" cy="49914"/>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251157" y="6192253"/>
            <a:ext cx="3689685" cy="649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userDrawn="1"/>
        </p:nvSpPr>
        <p:spPr>
          <a:xfrm>
            <a:off x="6496334" y="0"/>
            <a:ext cx="5695666" cy="935837"/>
          </a:xfrm>
          <a:custGeom>
            <a:avLst/>
            <a:gdLst>
              <a:gd name="connsiteX0" fmla="*/ 49876 w 6043352"/>
              <a:gd name="connsiteY0" fmla="*/ 24938 h 1645920"/>
              <a:gd name="connsiteX1" fmla="*/ 6043352 w 6043352"/>
              <a:gd name="connsiteY1" fmla="*/ 24938 h 1645920"/>
              <a:gd name="connsiteX2" fmla="*/ 6043352 w 6043352"/>
              <a:gd name="connsiteY2" fmla="*/ 1554480 h 1645920"/>
              <a:gd name="connsiteX3" fmla="*/ 4015047 w 6043352"/>
              <a:gd name="connsiteY3" fmla="*/ 1238597 h 1645920"/>
              <a:gd name="connsiteX4" fmla="*/ 2527069 w 6043352"/>
              <a:gd name="connsiteY4" fmla="*/ 1645920 h 1645920"/>
              <a:gd name="connsiteX5" fmla="*/ 1803862 w 6043352"/>
              <a:gd name="connsiteY5" fmla="*/ 756458 h 1645920"/>
              <a:gd name="connsiteX6" fmla="*/ 806334 w 6043352"/>
              <a:gd name="connsiteY6" fmla="*/ 673331 h 1645920"/>
              <a:gd name="connsiteX7" fmla="*/ 0 w 6043352"/>
              <a:gd name="connsiteY7" fmla="*/ 0 h 1645920"/>
              <a:gd name="connsiteX0" fmla="*/ 54638 w 6048114"/>
              <a:gd name="connsiteY0" fmla="*/ 0 h 1620982"/>
              <a:gd name="connsiteX1" fmla="*/ 6048114 w 6048114"/>
              <a:gd name="connsiteY1" fmla="*/ 0 h 1620982"/>
              <a:gd name="connsiteX2" fmla="*/ 6048114 w 6048114"/>
              <a:gd name="connsiteY2" fmla="*/ 1529542 h 1620982"/>
              <a:gd name="connsiteX3" fmla="*/ 4019809 w 6048114"/>
              <a:gd name="connsiteY3" fmla="*/ 1213659 h 1620982"/>
              <a:gd name="connsiteX4" fmla="*/ 2531831 w 6048114"/>
              <a:gd name="connsiteY4" fmla="*/ 1620982 h 1620982"/>
              <a:gd name="connsiteX5" fmla="*/ 1808624 w 6048114"/>
              <a:gd name="connsiteY5" fmla="*/ 731520 h 1620982"/>
              <a:gd name="connsiteX6" fmla="*/ 811096 w 6048114"/>
              <a:gd name="connsiteY6" fmla="*/ 648393 h 1620982"/>
              <a:gd name="connsiteX7" fmla="*/ 0 w 6048114"/>
              <a:gd name="connsiteY7" fmla="*/ 56024 h 1620982"/>
              <a:gd name="connsiteX0" fmla="*/ 54638 w 6048114"/>
              <a:gd name="connsiteY0" fmla="*/ 0 h 1620982"/>
              <a:gd name="connsiteX1" fmla="*/ 6048114 w 6048114"/>
              <a:gd name="connsiteY1" fmla="*/ 0 h 1620982"/>
              <a:gd name="connsiteX2" fmla="*/ 6048114 w 6048114"/>
              <a:gd name="connsiteY2" fmla="*/ 1529542 h 1620982"/>
              <a:gd name="connsiteX3" fmla="*/ 4019809 w 6048114"/>
              <a:gd name="connsiteY3" fmla="*/ 1213659 h 1620982"/>
              <a:gd name="connsiteX4" fmla="*/ 2531831 w 6048114"/>
              <a:gd name="connsiteY4" fmla="*/ 1620982 h 1620982"/>
              <a:gd name="connsiteX5" fmla="*/ 1808624 w 6048114"/>
              <a:gd name="connsiteY5" fmla="*/ 731520 h 1620982"/>
              <a:gd name="connsiteX6" fmla="*/ 811096 w 6048114"/>
              <a:gd name="connsiteY6" fmla="*/ 648393 h 1620982"/>
              <a:gd name="connsiteX7" fmla="*/ 0 w 6048114"/>
              <a:gd name="connsiteY7" fmla="*/ 56024 h 1620982"/>
              <a:gd name="connsiteX8" fmla="*/ 54638 w 6048114"/>
              <a:gd name="connsiteY8"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620982"/>
              <a:gd name="connsiteX1" fmla="*/ 5993476 w 5993476"/>
              <a:gd name="connsiteY1" fmla="*/ 0 h 1620982"/>
              <a:gd name="connsiteX2" fmla="*/ 5993476 w 5993476"/>
              <a:gd name="connsiteY2" fmla="*/ 1529542 h 1620982"/>
              <a:gd name="connsiteX3" fmla="*/ 3965171 w 5993476"/>
              <a:gd name="connsiteY3" fmla="*/ 1213659 h 1620982"/>
              <a:gd name="connsiteX4" fmla="*/ 2477193 w 5993476"/>
              <a:gd name="connsiteY4" fmla="*/ 1620982 h 1620982"/>
              <a:gd name="connsiteX5" fmla="*/ 1753986 w 5993476"/>
              <a:gd name="connsiteY5" fmla="*/ 731520 h 1620982"/>
              <a:gd name="connsiteX6" fmla="*/ 756458 w 5993476"/>
              <a:gd name="connsiteY6" fmla="*/ 648393 h 1620982"/>
              <a:gd name="connsiteX7" fmla="*/ 0 w 5993476"/>
              <a:gd name="connsiteY7" fmla="*/ 0 h 1620982"/>
              <a:gd name="connsiteX0" fmla="*/ 0 w 5993476"/>
              <a:gd name="connsiteY0" fmla="*/ 0 h 1717080"/>
              <a:gd name="connsiteX1" fmla="*/ 5993476 w 5993476"/>
              <a:gd name="connsiteY1" fmla="*/ 0 h 1717080"/>
              <a:gd name="connsiteX2" fmla="*/ 5993476 w 5993476"/>
              <a:gd name="connsiteY2" fmla="*/ 1529542 h 1717080"/>
              <a:gd name="connsiteX3" fmla="*/ 3965171 w 5993476"/>
              <a:gd name="connsiteY3" fmla="*/ 1213659 h 1717080"/>
              <a:gd name="connsiteX4" fmla="*/ 2477193 w 5993476"/>
              <a:gd name="connsiteY4" fmla="*/ 1620982 h 1717080"/>
              <a:gd name="connsiteX5" fmla="*/ 1753986 w 5993476"/>
              <a:gd name="connsiteY5" fmla="*/ 731520 h 1717080"/>
              <a:gd name="connsiteX6" fmla="*/ 756458 w 5993476"/>
              <a:gd name="connsiteY6" fmla="*/ 648393 h 1717080"/>
              <a:gd name="connsiteX7" fmla="*/ 0 w 5993476"/>
              <a:gd name="connsiteY7" fmla="*/ 0 h 1717080"/>
              <a:gd name="connsiteX0" fmla="*/ 0 w 5993476"/>
              <a:gd name="connsiteY0" fmla="*/ 0 h 1721189"/>
              <a:gd name="connsiteX1" fmla="*/ 5993476 w 5993476"/>
              <a:gd name="connsiteY1" fmla="*/ 0 h 1721189"/>
              <a:gd name="connsiteX2" fmla="*/ 5993476 w 5993476"/>
              <a:gd name="connsiteY2" fmla="*/ 1529542 h 1721189"/>
              <a:gd name="connsiteX3" fmla="*/ 3965171 w 5993476"/>
              <a:gd name="connsiteY3" fmla="*/ 1213659 h 1721189"/>
              <a:gd name="connsiteX4" fmla="*/ 2477193 w 5993476"/>
              <a:gd name="connsiteY4" fmla="*/ 1620982 h 1721189"/>
              <a:gd name="connsiteX5" fmla="*/ 1753986 w 5993476"/>
              <a:gd name="connsiteY5" fmla="*/ 731520 h 1721189"/>
              <a:gd name="connsiteX6" fmla="*/ 756458 w 5993476"/>
              <a:gd name="connsiteY6" fmla="*/ 648393 h 1721189"/>
              <a:gd name="connsiteX7" fmla="*/ 0 w 5993476"/>
              <a:gd name="connsiteY7" fmla="*/ 0 h 1721189"/>
              <a:gd name="connsiteX0" fmla="*/ 0 w 5993476"/>
              <a:gd name="connsiteY0" fmla="*/ 0 h 1721189"/>
              <a:gd name="connsiteX1" fmla="*/ 5993476 w 5993476"/>
              <a:gd name="connsiteY1" fmla="*/ 0 h 1721189"/>
              <a:gd name="connsiteX2" fmla="*/ 5993476 w 5993476"/>
              <a:gd name="connsiteY2" fmla="*/ 1529542 h 1721189"/>
              <a:gd name="connsiteX3" fmla="*/ 3965171 w 5993476"/>
              <a:gd name="connsiteY3" fmla="*/ 1213659 h 1721189"/>
              <a:gd name="connsiteX4" fmla="*/ 2477193 w 5993476"/>
              <a:gd name="connsiteY4" fmla="*/ 1620982 h 1721189"/>
              <a:gd name="connsiteX5" fmla="*/ 1753986 w 5993476"/>
              <a:gd name="connsiteY5" fmla="*/ 731520 h 1721189"/>
              <a:gd name="connsiteX6" fmla="*/ 756458 w 5993476"/>
              <a:gd name="connsiteY6" fmla="*/ 648393 h 1721189"/>
              <a:gd name="connsiteX7" fmla="*/ 0 w 5993476"/>
              <a:gd name="connsiteY7" fmla="*/ 0 h 1721189"/>
              <a:gd name="connsiteX0" fmla="*/ 0 w 5993476"/>
              <a:gd name="connsiteY0" fmla="*/ 0 h 1721189"/>
              <a:gd name="connsiteX1" fmla="*/ 5993476 w 5993476"/>
              <a:gd name="connsiteY1" fmla="*/ 0 h 1721189"/>
              <a:gd name="connsiteX2" fmla="*/ 5993476 w 5993476"/>
              <a:gd name="connsiteY2" fmla="*/ 1529542 h 1721189"/>
              <a:gd name="connsiteX3" fmla="*/ 3965171 w 5993476"/>
              <a:gd name="connsiteY3" fmla="*/ 1213659 h 1721189"/>
              <a:gd name="connsiteX4" fmla="*/ 2477193 w 5993476"/>
              <a:gd name="connsiteY4" fmla="*/ 1620982 h 1721189"/>
              <a:gd name="connsiteX5" fmla="*/ 1753986 w 5993476"/>
              <a:gd name="connsiteY5" fmla="*/ 731520 h 1721189"/>
              <a:gd name="connsiteX6" fmla="*/ 756458 w 5993476"/>
              <a:gd name="connsiteY6" fmla="*/ 648393 h 1721189"/>
              <a:gd name="connsiteX7" fmla="*/ 0 w 5993476"/>
              <a:gd name="connsiteY7" fmla="*/ 0 h 172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93476" h="1721189">
                <a:moveTo>
                  <a:pt x="0" y="0"/>
                </a:moveTo>
                <a:lnTo>
                  <a:pt x="5993476" y="0"/>
                </a:lnTo>
                <a:lnTo>
                  <a:pt x="5993476" y="1529542"/>
                </a:lnTo>
                <a:cubicBezTo>
                  <a:pt x="5326899" y="1333760"/>
                  <a:pt x="4517448" y="952241"/>
                  <a:pt x="3965171" y="1213659"/>
                </a:cubicBezTo>
                <a:cubicBezTo>
                  <a:pt x="3621578" y="1387533"/>
                  <a:pt x="3163686" y="1947171"/>
                  <a:pt x="2477193" y="1620982"/>
                </a:cubicBezTo>
                <a:cubicBezTo>
                  <a:pt x="2074199" y="1429270"/>
                  <a:pt x="2061730" y="899419"/>
                  <a:pt x="1753986" y="731520"/>
                </a:cubicBezTo>
                <a:cubicBezTo>
                  <a:pt x="1511964" y="584749"/>
                  <a:pt x="979430" y="723727"/>
                  <a:pt x="756458" y="648393"/>
                </a:cubicBezTo>
                <a:cubicBezTo>
                  <a:pt x="337617" y="527512"/>
                  <a:pt x="156903" y="292331"/>
                  <a:pt x="0" y="0"/>
                </a:cubicBez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任意多边形 9"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userDrawn="1"/>
        </p:nvSpPr>
        <p:spPr>
          <a:xfrm>
            <a:off x="6771590" y="737"/>
            <a:ext cx="1694813" cy="191056"/>
          </a:xfrm>
          <a:custGeom>
            <a:avLst/>
            <a:gdLst>
              <a:gd name="connsiteX0" fmla="*/ 0 w 2067131"/>
              <a:gd name="connsiteY0" fmla="*/ 0 h 446348"/>
              <a:gd name="connsiteX1" fmla="*/ 2067131 w 2067131"/>
              <a:gd name="connsiteY1" fmla="*/ 0 h 446348"/>
              <a:gd name="connsiteX2" fmla="*/ 2043850 w 2067131"/>
              <a:gd name="connsiteY2" fmla="*/ 27377 h 446348"/>
              <a:gd name="connsiteX3" fmla="*/ 1033565 w 2067131"/>
              <a:gd name="connsiteY3" fmla="*/ 446348 h 446348"/>
              <a:gd name="connsiteX4" fmla="*/ 23280 w 2067131"/>
              <a:gd name="connsiteY4" fmla="*/ 27377 h 446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131" h="446348">
                <a:moveTo>
                  <a:pt x="0" y="0"/>
                </a:moveTo>
                <a:lnTo>
                  <a:pt x="2067131" y="0"/>
                </a:lnTo>
                <a:lnTo>
                  <a:pt x="2043850" y="27377"/>
                </a:lnTo>
                <a:cubicBezTo>
                  <a:pt x="1803714" y="283253"/>
                  <a:pt x="1440299" y="446348"/>
                  <a:pt x="1033565" y="446348"/>
                </a:cubicBezTo>
                <a:cubicBezTo>
                  <a:pt x="626832" y="446348"/>
                  <a:pt x="263417" y="283253"/>
                  <a:pt x="23280" y="27377"/>
                </a:cubicBez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图片 10"/>
          <p:cNvPicPr>
            <a:picLocks noChangeAspect="1"/>
          </p:cNvPicPr>
          <p:nvPr userDrawn="1"/>
        </p:nvPicPr>
        <p:blipFill>
          <a:blip r:embed="rId1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62816" y="6442239"/>
            <a:ext cx="2033518" cy="255771"/>
          </a:xfrm>
          <a:prstGeom prst="rect">
            <a:avLst/>
          </a:prstGeom>
        </p:spPr>
      </p:pic>
      <p:pic>
        <p:nvPicPr>
          <p:cNvPr id="12" name="图片 11"/>
          <p:cNvPicPr>
            <a:picLocks noChangeAspect="1"/>
          </p:cNvPicPr>
          <p:nvPr userDrawn="1"/>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584266" y="6439405"/>
            <a:ext cx="1235902" cy="235153"/>
          </a:xfrm>
          <a:prstGeom prst="rect">
            <a:avLst/>
          </a:prstGeom>
        </p:spPr>
      </p:pic>
    </p:spTree>
    <p:extLst>
      <p:ext uri="{BB962C8B-B14F-4D97-AF65-F5344CB8AC3E}">
        <p14:creationId xmlns:p14="http://schemas.microsoft.com/office/powerpoint/2010/main" val="4009618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0" y="0"/>
            <a:ext cx="12192000" cy="6858000"/>
          </a:xfrm>
          <a:prstGeom prst="rect">
            <a:avLst/>
          </a:prstGeom>
          <a:solidFill>
            <a:srgbClr val="0A1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椭圆 6"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a:spLocks noChangeAspect="1"/>
          </p:cNvSpPr>
          <p:nvPr/>
        </p:nvSpPr>
        <p:spPr>
          <a:xfrm>
            <a:off x="412743" y="1992041"/>
            <a:ext cx="2231923" cy="2231923"/>
          </a:xfrm>
          <a:prstGeom prst="ellipse">
            <a:avLst/>
          </a:prstGeom>
          <a:gradFill>
            <a:gsLst>
              <a:gs pos="0">
                <a:schemeClr val="accent5">
                  <a:lumMod val="75000"/>
                  <a:alpha val="60000"/>
                </a:schemeClr>
              </a:gs>
              <a:gs pos="100000">
                <a:schemeClr val="accent5">
                  <a:lumMod val="75000"/>
                  <a:alpha val="28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1194195" y="4778829"/>
            <a:ext cx="1877962" cy="2079171"/>
          </a:xfrm>
          <a:prstGeom prst="rect">
            <a:avLst/>
          </a:prstGeom>
          <a:gradFill>
            <a:gsLst>
              <a:gs pos="0">
                <a:srgbClr val="00B0F0">
                  <a:alpha val="60000"/>
                </a:srgbClr>
              </a:gs>
              <a:gs pos="100000">
                <a:srgbClr val="00B0F0">
                  <a:alpha val="16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9436451" y="2163491"/>
            <a:ext cx="2335659"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8934450" y="1992041"/>
            <a:ext cx="2571750" cy="4865959"/>
          </a:xfrm>
          <a:prstGeom prst="rect">
            <a:avLst/>
          </a:prstGeom>
          <a:gradFill flip="none" rotWithShape="1">
            <a:gsLst>
              <a:gs pos="100000">
                <a:srgbClr val="01E3FF">
                  <a:alpha val="34000"/>
                </a:srgbClr>
              </a:gs>
              <a:gs pos="0">
                <a:srgbClr val="01E3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9436451" y="2411652"/>
            <a:ext cx="2335659"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9436451" y="2659813"/>
            <a:ext cx="2335659"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9436451" y="2907974"/>
            <a:ext cx="2335659"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1863213" y="1109729"/>
            <a:ext cx="8465574" cy="4638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椭圆 16"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a:spLocks noChangeAspect="1"/>
          </p:cNvSpPr>
          <p:nvPr/>
        </p:nvSpPr>
        <p:spPr>
          <a:xfrm>
            <a:off x="7873382" y="4547967"/>
            <a:ext cx="3510339" cy="3510339"/>
          </a:xfrm>
          <a:prstGeom prst="ellipse">
            <a:avLst/>
          </a:prstGeom>
          <a:gradFill flip="none" rotWithShape="1">
            <a:gsLst>
              <a:gs pos="100000">
                <a:srgbClr val="01E3FF">
                  <a:alpha val="34000"/>
                </a:srgbClr>
              </a:gs>
              <a:gs pos="0">
                <a:srgbClr val="01E3FF">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椭圆 17"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a:spLocks noChangeAspect="1"/>
          </p:cNvSpPr>
          <p:nvPr/>
        </p:nvSpPr>
        <p:spPr>
          <a:xfrm>
            <a:off x="3862883" y="5429594"/>
            <a:ext cx="582361" cy="58236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组合 27"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p:nvPr/>
        </p:nvGrpSpPr>
        <p:grpSpPr>
          <a:xfrm>
            <a:off x="8934450" y="1451071"/>
            <a:ext cx="504640" cy="454736"/>
            <a:chOff x="-1771650" y="-2289687"/>
            <a:chExt cx="770550" cy="694350"/>
          </a:xfrm>
        </p:grpSpPr>
        <p:sp>
          <p:nvSpPr>
            <p:cNvPr id="19" name="椭圆 18"/>
            <p:cNvSpPr>
              <a:spLocks noChangeAspect="1"/>
            </p:cNvSpPr>
            <p:nvPr/>
          </p:nvSpPr>
          <p:spPr>
            <a:xfrm>
              <a:off x="-1771650"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椭圆 19"/>
            <p:cNvSpPr>
              <a:spLocks noChangeAspect="1"/>
            </p:cNvSpPr>
            <p:nvPr/>
          </p:nvSpPr>
          <p:spPr>
            <a:xfrm>
              <a:off x="-1476375"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椭圆 20"/>
            <p:cNvSpPr>
              <a:spLocks noChangeAspect="1"/>
            </p:cNvSpPr>
            <p:nvPr/>
          </p:nvSpPr>
          <p:spPr>
            <a:xfrm>
              <a:off x="-1181100"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椭圆 21"/>
            <p:cNvSpPr>
              <a:spLocks noChangeAspect="1"/>
            </p:cNvSpPr>
            <p:nvPr/>
          </p:nvSpPr>
          <p:spPr>
            <a:xfrm>
              <a:off x="-1771650"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椭圆 22"/>
            <p:cNvSpPr>
              <a:spLocks noChangeAspect="1"/>
            </p:cNvSpPr>
            <p:nvPr/>
          </p:nvSpPr>
          <p:spPr>
            <a:xfrm>
              <a:off x="-1476375"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椭圆 23"/>
            <p:cNvSpPr>
              <a:spLocks noChangeAspect="1"/>
            </p:cNvSpPr>
            <p:nvPr/>
          </p:nvSpPr>
          <p:spPr>
            <a:xfrm>
              <a:off x="-1181100"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椭圆 24"/>
            <p:cNvSpPr>
              <a:spLocks noChangeAspect="1"/>
            </p:cNvSpPr>
            <p:nvPr/>
          </p:nvSpPr>
          <p:spPr>
            <a:xfrm>
              <a:off x="-1771650"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椭圆 25"/>
            <p:cNvSpPr>
              <a:spLocks noChangeAspect="1"/>
            </p:cNvSpPr>
            <p:nvPr/>
          </p:nvSpPr>
          <p:spPr>
            <a:xfrm>
              <a:off x="-1476375"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椭圆 26"/>
            <p:cNvSpPr>
              <a:spLocks noChangeAspect="1"/>
            </p:cNvSpPr>
            <p:nvPr/>
          </p:nvSpPr>
          <p:spPr>
            <a:xfrm>
              <a:off x="-1181100"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组合 28"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p:nvPr/>
        </p:nvGrpSpPr>
        <p:grpSpPr>
          <a:xfrm>
            <a:off x="9436451" y="5000432"/>
            <a:ext cx="504640" cy="454736"/>
            <a:chOff x="-1771650" y="-2289687"/>
            <a:chExt cx="770550" cy="694350"/>
          </a:xfrm>
        </p:grpSpPr>
        <p:sp>
          <p:nvSpPr>
            <p:cNvPr id="30" name="椭圆 29"/>
            <p:cNvSpPr>
              <a:spLocks noChangeAspect="1"/>
            </p:cNvSpPr>
            <p:nvPr/>
          </p:nvSpPr>
          <p:spPr>
            <a:xfrm>
              <a:off x="-1771650"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椭圆 30"/>
            <p:cNvSpPr>
              <a:spLocks noChangeAspect="1"/>
            </p:cNvSpPr>
            <p:nvPr/>
          </p:nvSpPr>
          <p:spPr>
            <a:xfrm>
              <a:off x="-1476375"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椭圆 31"/>
            <p:cNvSpPr>
              <a:spLocks noChangeAspect="1"/>
            </p:cNvSpPr>
            <p:nvPr/>
          </p:nvSpPr>
          <p:spPr>
            <a:xfrm>
              <a:off x="-1181100"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椭圆 32"/>
            <p:cNvSpPr>
              <a:spLocks noChangeAspect="1"/>
            </p:cNvSpPr>
            <p:nvPr/>
          </p:nvSpPr>
          <p:spPr>
            <a:xfrm>
              <a:off x="-1771650"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椭圆 33"/>
            <p:cNvSpPr>
              <a:spLocks noChangeAspect="1"/>
            </p:cNvSpPr>
            <p:nvPr/>
          </p:nvSpPr>
          <p:spPr>
            <a:xfrm>
              <a:off x="-1476375"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椭圆 34"/>
            <p:cNvSpPr>
              <a:spLocks noChangeAspect="1"/>
            </p:cNvSpPr>
            <p:nvPr/>
          </p:nvSpPr>
          <p:spPr>
            <a:xfrm>
              <a:off x="-1181100"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椭圆 35"/>
            <p:cNvSpPr>
              <a:spLocks noChangeAspect="1"/>
            </p:cNvSpPr>
            <p:nvPr/>
          </p:nvSpPr>
          <p:spPr>
            <a:xfrm>
              <a:off x="-1771650"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椭圆 36"/>
            <p:cNvSpPr>
              <a:spLocks noChangeAspect="1"/>
            </p:cNvSpPr>
            <p:nvPr/>
          </p:nvSpPr>
          <p:spPr>
            <a:xfrm>
              <a:off x="-1476375"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椭圆 37"/>
            <p:cNvSpPr>
              <a:spLocks noChangeAspect="1"/>
            </p:cNvSpPr>
            <p:nvPr/>
          </p:nvSpPr>
          <p:spPr>
            <a:xfrm>
              <a:off x="-1181100"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组合 38"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p:nvPr/>
        </p:nvGrpSpPr>
        <p:grpSpPr>
          <a:xfrm>
            <a:off x="9996967" y="5000432"/>
            <a:ext cx="504640" cy="454736"/>
            <a:chOff x="-1771650" y="-2289687"/>
            <a:chExt cx="770550" cy="694350"/>
          </a:xfrm>
        </p:grpSpPr>
        <p:sp>
          <p:nvSpPr>
            <p:cNvPr id="40" name="椭圆 39"/>
            <p:cNvSpPr>
              <a:spLocks noChangeAspect="1"/>
            </p:cNvSpPr>
            <p:nvPr/>
          </p:nvSpPr>
          <p:spPr>
            <a:xfrm>
              <a:off x="-1771650"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椭圆 40"/>
            <p:cNvSpPr>
              <a:spLocks noChangeAspect="1"/>
            </p:cNvSpPr>
            <p:nvPr/>
          </p:nvSpPr>
          <p:spPr>
            <a:xfrm>
              <a:off x="-1476375"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椭圆 41"/>
            <p:cNvSpPr>
              <a:spLocks noChangeAspect="1"/>
            </p:cNvSpPr>
            <p:nvPr/>
          </p:nvSpPr>
          <p:spPr>
            <a:xfrm>
              <a:off x="-1181100" y="-228968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椭圆 42"/>
            <p:cNvSpPr>
              <a:spLocks noChangeAspect="1"/>
            </p:cNvSpPr>
            <p:nvPr/>
          </p:nvSpPr>
          <p:spPr>
            <a:xfrm>
              <a:off x="-1771650"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椭圆 43"/>
            <p:cNvSpPr>
              <a:spLocks noChangeAspect="1"/>
            </p:cNvSpPr>
            <p:nvPr/>
          </p:nvSpPr>
          <p:spPr>
            <a:xfrm>
              <a:off x="-1476375"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椭圆 44"/>
            <p:cNvSpPr>
              <a:spLocks noChangeAspect="1"/>
            </p:cNvSpPr>
            <p:nvPr/>
          </p:nvSpPr>
          <p:spPr>
            <a:xfrm>
              <a:off x="-1181100" y="-20325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椭圆 45"/>
            <p:cNvSpPr>
              <a:spLocks noChangeAspect="1"/>
            </p:cNvSpPr>
            <p:nvPr/>
          </p:nvSpPr>
          <p:spPr>
            <a:xfrm>
              <a:off x="-1771650"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椭圆 46"/>
            <p:cNvSpPr>
              <a:spLocks noChangeAspect="1"/>
            </p:cNvSpPr>
            <p:nvPr/>
          </p:nvSpPr>
          <p:spPr>
            <a:xfrm>
              <a:off x="-1476375"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椭圆 47"/>
            <p:cNvSpPr>
              <a:spLocks noChangeAspect="1"/>
            </p:cNvSpPr>
            <p:nvPr/>
          </p:nvSpPr>
          <p:spPr>
            <a:xfrm>
              <a:off x="-1181100" y="-177533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组合 53"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p:nvPr/>
        </p:nvGrpSpPr>
        <p:grpSpPr>
          <a:xfrm>
            <a:off x="1047383" y="2793163"/>
            <a:ext cx="638542" cy="1661728"/>
            <a:chOff x="1050031" y="2331525"/>
            <a:chExt cx="481321" cy="1661728"/>
          </a:xfrm>
        </p:grpSpPr>
        <p:sp>
          <p:nvSpPr>
            <p:cNvPr id="49" name="圆角矩形 48"/>
            <p:cNvSpPr/>
            <p:nvPr/>
          </p:nvSpPr>
          <p:spPr>
            <a:xfrm flipV="1">
              <a:off x="1158931" y="2331525"/>
              <a:ext cx="45719" cy="1661728"/>
            </a:xfrm>
            <a:prstGeom prst="roundRect">
              <a:avLst>
                <a:gd name="adj" fmla="val 50000"/>
              </a:avLst>
            </a:prstGeom>
            <a:gradFill flip="none" rotWithShape="1">
              <a:gsLst>
                <a:gs pos="100000">
                  <a:schemeClr val="bg1">
                    <a:alpha val="40000"/>
                  </a:schemeClr>
                </a:gs>
                <a:gs pos="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圆角矩形 49"/>
            <p:cNvSpPr/>
            <p:nvPr/>
          </p:nvSpPr>
          <p:spPr>
            <a:xfrm flipV="1">
              <a:off x="1050031" y="2331525"/>
              <a:ext cx="45719" cy="1661728"/>
            </a:xfrm>
            <a:prstGeom prst="roundRect">
              <a:avLst>
                <a:gd name="adj" fmla="val 50000"/>
              </a:avLst>
            </a:prstGeom>
            <a:gradFill flip="none" rotWithShape="1">
              <a:gsLst>
                <a:gs pos="100000">
                  <a:schemeClr val="bg1">
                    <a:alpha val="40000"/>
                  </a:schemeClr>
                </a:gs>
                <a:gs pos="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圆角矩形 50"/>
            <p:cNvSpPr/>
            <p:nvPr/>
          </p:nvSpPr>
          <p:spPr>
            <a:xfrm flipV="1">
              <a:off x="1267832" y="2331525"/>
              <a:ext cx="45719" cy="1661728"/>
            </a:xfrm>
            <a:prstGeom prst="roundRect">
              <a:avLst>
                <a:gd name="adj" fmla="val 50000"/>
              </a:avLst>
            </a:prstGeom>
            <a:gradFill flip="none" rotWithShape="1">
              <a:gsLst>
                <a:gs pos="100000">
                  <a:schemeClr val="bg1">
                    <a:alpha val="40000"/>
                  </a:schemeClr>
                </a:gs>
                <a:gs pos="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圆角矩形 51"/>
            <p:cNvSpPr/>
            <p:nvPr/>
          </p:nvSpPr>
          <p:spPr>
            <a:xfrm flipV="1">
              <a:off x="1376733" y="2331525"/>
              <a:ext cx="45719" cy="1661728"/>
            </a:xfrm>
            <a:prstGeom prst="roundRect">
              <a:avLst>
                <a:gd name="adj" fmla="val 50000"/>
              </a:avLst>
            </a:prstGeom>
            <a:gradFill flip="none" rotWithShape="1">
              <a:gsLst>
                <a:gs pos="100000">
                  <a:schemeClr val="bg1">
                    <a:alpha val="40000"/>
                  </a:schemeClr>
                </a:gs>
                <a:gs pos="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圆角矩形 52"/>
            <p:cNvSpPr/>
            <p:nvPr/>
          </p:nvSpPr>
          <p:spPr>
            <a:xfrm flipV="1">
              <a:off x="1485633" y="2331525"/>
              <a:ext cx="45719" cy="1661728"/>
            </a:xfrm>
            <a:prstGeom prst="roundRect">
              <a:avLst>
                <a:gd name="adj" fmla="val 50000"/>
              </a:avLst>
            </a:prstGeom>
            <a:gradFill flip="none" rotWithShape="1">
              <a:gsLst>
                <a:gs pos="100000">
                  <a:schemeClr val="bg1">
                    <a:alpha val="40000"/>
                  </a:schemeClr>
                </a:gs>
                <a:gs pos="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组合 62"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p:nvPr/>
        </p:nvGrpSpPr>
        <p:grpSpPr>
          <a:xfrm>
            <a:off x="2133176" y="-793296"/>
            <a:ext cx="2880000" cy="2880000"/>
            <a:chOff x="-4778477" y="-5132439"/>
            <a:chExt cx="2880000" cy="2880000"/>
          </a:xfrm>
        </p:grpSpPr>
        <p:sp>
          <p:nvSpPr>
            <p:cNvPr id="55" name="椭圆 54"/>
            <p:cNvSpPr>
              <a:spLocks noChangeAspect="1"/>
            </p:cNvSpPr>
            <p:nvPr/>
          </p:nvSpPr>
          <p:spPr>
            <a:xfrm>
              <a:off x="-4778477" y="-5132439"/>
              <a:ext cx="2880000" cy="288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椭圆 55"/>
            <p:cNvSpPr>
              <a:spLocks noChangeAspect="1"/>
            </p:cNvSpPr>
            <p:nvPr/>
          </p:nvSpPr>
          <p:spPr>
            <a:xfrm>
              <a:off x="-4598477" y="-4952439"/>
              <a:ext cx="2520000" cy="252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椭圆 56"/>
            <p:cNvSpPr>
              <a:spLocks noChangeAspect="1"/>
            </p:cNvSpPr>
            <p:nvPr/>
          </p:nvSpPr>
          <p:spPr>
            <a:xfrm>
              <a:off x="-4418477" y="-4772439"/>
              <a:ext cx="2160000" cy="216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椭圆 57"/>
            <p:cNvSpPr>
              <a:spLocks noChangeAspect="1"/>
            </p:cNvSpPr>
            <p:nvPr/>
          </p:nvSpPr>
          <p:spPr>
            <a:xfrm>
              <a:off x="-4238477" y="-4592439"/>
              <a:ext cx="1800000" cy="180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椭圆 58"/>
            <p:cNvSpPr>
              <a:spLocks noChangeAspect="1"/>
            </p:cNvSpPr>
            <p:nvPr/>
          </p:nvSpPr>
          <p:spPr>
            <a:xfrm>
              <a:off x="-4058477" y="-4412439"/>
              <a:ext cx="1440000" cy="144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椭圆 59"/>
            <p:cNvSpPr>
              <a:spLocks noChangeAspect="1"/>
            </p:cNvSpPr>
            <p:nvPr/>
          </p:nvSpPr>
          <p:spPr>
            <a:xfrm>
              <a:off x="-3878477" y="-4232439"/>
              <a:ext cx="1080000" cy="108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椭圆 60"/>
            <p:cNvSpPr>
              <a:spLocks noChangeAspect="1"/>
            </p:cNvSpPr>
            <p:nvPr/>
          </p:nvSpPr>
          <p:spPr>
            <a:xfrm>
              <a:off x="-3698477" y="-4052439"/>
              <a:ext cx="720000" cy="72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椭圆 61"/>
            <p:cNvSpPr>
              <a:spLocks noChangeAspect="1"/>
            </p:cNvSpPr>
            <p:nvPr/>
          </p:nvSpPr>
          <p:spPr>
            <a:xfrm>
              <a:off x="-3518477" y="-3872439"/>
              <a:ext cx="360000" cy="360000"/>
            </a:xfrm>
            <a:prstGeom prst="ellipse">
              <a:avLst/>
            </a:prstGeom>
            <a:noFill/>
            <a:ln w="38100">
              <a:solidFill>
                <a:srgbClr val="01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矩形 63"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8387532" y="5459424"/>
            <a:ext cx="144472" cy="1398576"/>
          </a:xfrm>
          <a:prstGeom prst="rect">
            <a:avLst/>
          </a:prstGeom>
          <a:solidFill>
            <a:srgbClr val="01E3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8626983" y="5459424"/>
            <a:ext cx="144472" cy="1398576"/>
          </a:xfrm>
          <a:prstGeom prst="rect">
            <a:avLst/>
          </a:prstGeom>
          <a:solidFill>
            <a:srgbClr val="01E3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8148081" y="6285194"/>
            <a:ext cx="144472" cy="572806"/>
          </a:xfrm>
          <a:prstGeom prst="rect">
            <a:avLst/>
          </a:prstGeom>
          <a:solidFill>
            <a:srgbClr val="01E3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7908630" y="6385207"/>
            <a:ext cx="144472" cy="472793"/>
          </a:xfrm>
          <a:prstGeom prst="rect">
            <a:avLst/>
          </a:prstGeom>
          <a:solidFill>
            <a:srgbClr val="01E3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e7d195523061f1c0" descr="e7d195523061f1c0c30ee18c1b05f65d12b38e2533cb2ccdAE0CC34CB5CBEBFAEC353FED4DECE97C3E379FD1D933F5E4DC18EF8EA6B7A1130D5F6DE9DD2BE4B0A8C9126ACE5083D1F5A9E323B29CCFC77E4CC80EC5189371431F4671CBD48E6177643ABF6453FB67149B34E672388944E5774475C942B415C7D53F4BF56DFC119ED9B5EAFC66AB55" hidden="1">
            <a:extLst>
              <a:ext uri="{FF2B5EF4-FFF2-40B4-BE49-F238E27FC236}">
                <a16:creationId xmlns="" xmlns:a16="http://schemas.microsoft.com/office/drawing/2014/main" id="{0DBDE385-E99C-4738-BA14-136A506B2386}"/>
              </a:ext>
            </a:extLst>
          </p:cNvPr>
          <p:cNvSpPr txBox="1"/>
          <p:nvPr/>
        </p:nvSpPr>
        <p:spPr>
          <a:xfrm>
            <a:off x="-355600" y="1803400"/>
            <a:ext cx="1016000" cy="1016000"/>
          </a:xfrm>
          <a:prstGeom prst="rect">
            <a:avLst/>
          </a:prstGeom>
          <a:noFill/>
        </p:spPr>
        <p:txBody>
          <a:bodyPr vert="wordArtVert" rtlCol="0">
            <a:spAutoFit/>
          </a:bodyPr>
          <a:lstStyle/>
          <a:p>
            <a:r>
              <a:rPr lang="en-US" altLang="zh-CN" sz="100"/>
              <a:t>e7d195523061f1c0c30ee18c1b05f65d12b38e2533cb2ccdAE0CC34CB5CBEBFAEC353FED4DECE97C3E379FD1D933F5E4DC18EF8EA6B7A1130D5F6DE9DD2BE4B0A8C9126ACE5083D1F5A9E323B29CCFC77E4CC80EC5189371431F4671CBD48E6177643ABF6453FB67149B34E672388944E5774475C942B415C7D53F4BF56DFC119ED9B5EAFC66AB55</a:t>
            </a:r>
            <a:endParaRPr lang="zh-CN" altLang="en-US" sz="100"/>
          </a:p>
        </p:txBody>
      </p:sp>
      <p:sp>
        <p:nvSpPr>
          <p:cNvPr id="81" name="矩形 80"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3075980" y="2729575"/>
            <a:ext cx="6143028" cy="1569660"/>
          </a:xfrm>
          <a:prstGeom prst="rect">
            <a:avLst/>
          </a:prstGeom>
          <a:effectLst>
            <a:outerShdw blurRad="50800" dist="38100" dir="2700000" algn="tl" rotWithShape="0">
              <a:prstClr val="black">
                <a:alpha val="40000"/>
              </a:prstClr>
            </a:outerShdw>
          </a:effectLst>
        </p:spPr>
        <p:txBody>
          <a:bodyPr wrap="none">
            <a:spAutoFit/>
          </a:bodyPr>
          <a:lstStyle/>
          <a:p>
            <a:pPr algn="ctr"/>
            <a:r>
              <a:rPr lang="zh-CN" altLang="en-US" sz="9600" b="1" dirty="0" smtClean="0">
                <a:solidFill>
                  <a:schemeClr val="bg1"/>
                </a:solidFill>
                <a:latin typeface="Century Gothic" panose="020B0502020202020204" pitchFamily="34" charset="0"/>
              </a:rPr>
              <a:t>会 计 基 础</a:t>
            </a:r>
            <a:endParaRPr lang="en-US" sz="9600" b="1" dirty="0">
              <a:solidFill>
                <a:schemeClr val="bg1"/>
              </a:solidFill>
              <a:latin typeface="Century Gothic" panose="020B0502020202020204" pitchFamily="34" charset="0"/>
            </a:endParaRPr>
          </a:p>
        </p:txBody>
      </p:sp>
      <p:sp>
        <p:nvSpPr>
          <p:cNvPr id="82" name="文本框 81"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txBox="1"/>
          <p:nvPr/>
        </p:nvSpPr>
        <p:spPr>
          <a:xfrm>
            <a:off x="5264209" y="2340060"/>
            <a:ext cx="1663582" cy="369332"/>
          </a:xfrm>
          <a:prstGeom prst="rect">
            <a:avLst/>
          </a:prstGeom>
          <a:noFill/>
        </p:spPr>
        <p:txBody>
          <a:bodyPr wrap="square" rtlCol="0">
            <a:spAutoFit/>
          </a:bodyPr>
          <a:lstStyle/>
          <a:p>
            <a:pPr algn="dist"/>
            <a:r>
              <a:rPr lang="zh-CN" altLang="en-US" dirty="0" smtClean="0">
                <a:solidFill>
                  <a:schemeClr val="bg1"/>
                </a:solidFill>
              </a:rPr>
              <a:t>入门级</a:t>
            </a:r>
            <a:r>
              <a:rPr lang="en-US" dirty="0" smtClean="0">
                <a:solidFill>
                  <a:schemeClr val="bg1"/>
                </a:solidFill>
              </a:rPr>
              <a:t>V10.0</a:t>
            </a:r>
            <a:endParaRPr lang="en-US" dirty="0">
              <a:solidFill>
                <a:schemeClr val="bg1"/>
              </a:solidFill>
            </a:endParaRPr>
          </a:p>
        </p:txBody>
      </p:sp>
      <p:sp>
        <p:nvSpPr>
          <p:cNvPr id="83" name="弧形 82"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a:spLocks noChangeAspect="1"/>
          </p:cNvSpPr>
          <p:nvPr/>
        </p:nvSpPr>
        <p:spPr>
          <a:xfrm>
            <a:off x="5350242" y="2125651"/>
            <a:ext cx="1440000" cy="1440000"/>
          </a:xfrm>
          <a:prstGeom prst="arc">
            <a:avLst>
              <a:gd name="adj1" fmla="val 13264567"/>
              <a:gd name="adj2" fmla="val 19228553"/>
            </a:avLst>
          </a:prstGeom>
          <a:noFill/>
          <a:ln>
            <a:gradFill flip="none" rotWithShape="1">
              <a:gsLst>
                <a:gs pos="0">
                  <a:srgbClr val="01E3FF">
                    <a:alpha val="0"/>
                  </a:srgbClr>
                </a:gs>
                <a:gs pos="50000">
                  <a:srgbClr val="01E3FF"/>
                </a:gs>
                <a:gs pos="100000">
                  <a:srgbClr val="01E3FF">
                    <a:alpha val="0"/>
                  </a:srgbClr>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圆角矩形 83"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5592868" y="4441505"/>
            <a:ext cx="1197374" cy="2792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178A7F"/>
                </a:solidFill>
              </a:rPr>
              <a:t>ENTRY-LEVEL</a:t>
            </a:r>
            <a:endParaRPr lang="en-US" sz="1050" dirty="0">
              <a:solidFill>
                <a:srgbClr val="178A7F"/>
              </a:solidFill>
            </a:endParaRPr>
          </a:p>
        </p:txBody>
      </p:sp>
    </p:spTree>
    <p:extLst>
      <p:ext uri="{BB962C8B-B14F-4D97-AF65-F5344CB8AC3E}">
        <p14:creationId xmlns:p14="http://schemas.microsoft.com/office/powerpoint/2010/main" val="24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359" y="-34629"/>
            <a:ext cx="12192000" cy="6908704"/>
          </a:xfrm>
          <a:prstGeom prst="rect">
            <a:avLst/>
          </a:prstGeom>
          <a:solidFill>
            <a:srgbClr val="0A1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1" name="椭圆 100"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a:spLocks noChangeAspect="1"/>
          </p:cNvSpPr>
          <p:nvPr/>
        </p:nvSpPr>
        <p:spPr>
          <a:xfrm>
            <a:off x="2606884" y="3778220"/>
            <a:ext cx="2088000" cy="2088000"/>
          </a:xfrm>
          <a:prstGeom prst="ellipse">
            <a:avLst/>
          </a:prstGeom>
          <a:gradFill flip="none" rotWithShape="1">
            <a:gsLst>
              <a:gs pos="1000">
                <a:schemeClr val="accent1">
                  <a:lumMod val="75000"/>
                </a:schemeClr>
              </a:gs>
              <a:gs pos="100000">
                <a:srgbClr val="178A7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4" name="组合 43"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a:grpSpLocks noChangeAspect="1"/>
          </p:cNvGrpSpPr>
          <p:nvPr/>
        </p:nvGrpSpPr>
        <p:grpSpPr>
          <a:xfrm>
            <a:off x="-2199968" y="3390220"/>
            <a:ext cx="6120000" cy="6120000"/>
            <a:chOff x="-6667500" y="-1840050"/>
            <a:chExt cx="6480000" cy="6480000"/>
          </a:xfrm>
        </p:grpSpPr>
        <p:sp>
          <p:nvSpPr>
            <p:cNvPr id="45" name="椭圆 44"/>
            <p:cNvSpPr>
              <a:spLocks noChangeAspect="1"/>
            </p:cNvSpPr>
            <p:nvPr/>
          </p:nvSpPr>
          <p:spPr>
            <a:xfrm>
              <a:off x="-6667500" y="-1840050"/>
              <a:ext cx="6480000" cy="648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椭圆 45"/>
            <p:cNvSpPr>
              <a:spLocks noChangeAspect="1"/>
            </p:cNvSpPr>
            <p:nvPr/>
          </p:nvSpPr>
          <p:spPr>
            <a:xfrm>
              <a:off x="-6307500" y="-1480050"/>
              <a:ext cx="5760000" cy="576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椭圆 46"/>
            <p:cNvSpPr>
              <a:spLocks noChangeAspect="1"/>
            </p:cNvSpPr>
            <p:nvPr/>
          </p:nvSpPr>
          <p:spPr>
            <a:xfrm>
              <a:off x="-6127500" y="-1300050"/>
              <a:ext cx="5400000" cy="540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8" name="椭圆 47"/>
            <p:cNvSpPr>
              <a:spLocks noChangeAspect="1"/>
            </p:cNvSpPr>
            <p:nvPr/>
          </p:nvSpPr>
          <p:spPr>
            <a:xfrm>
              <a:off x="-5947500" y="-1120050"/>
              <a:ext cx="5040000" cy="504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9" name="椭圆 48"/>
            <p:cNvSpPr>
              <a:spLocks noChangeAspect="1"/>
            </p:cNvSpPr>
            <p:nvPr/>
          </p:nvSpPr>
          <p:spPr>
            <a:xfrm>
              <a:off x="-5767500" y="-940050"/>
              <a:ext cx="4680000" cy="468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0" name="椭圆 49"/>
            <p:cNvSpPr>
              <a:spLocks noChangeAspect="1"/>
            </p:cNvSpPr>
            <p:nvPr/>
          </p:nvSpPr>
          <p:spPr>
            <a:xfrm>
              <a:off x="-5587500" y="-760050"/>
              <a:ext cx="4320000" cy="432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1" name="椭圆 50"/>
            <p:cNvSpPr>
              <a:spLocks noChangeAspect="1"/>
            </p:cNvSpPr>
            <p:nvPr/>
          </p:nvSpPr>
          <p:spPr>
            <a:xfrm>
              <a:off x="-5407500" y="-580050"/>
              <a:ext cx="3960000" cy="396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椭圆 51"/>
            <p:cNvSpPr>
              <a:spLocks noChangeAspect="1"/>
            </p:cNvSpPr>
            <p:nvPr/>
          </p:nvSpPr>
          <p:spPr>
            <a:xfrm>
              <a:off x="-5227500" y="-400050"/>
              <a:ext cx="3600000" cy="360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椭圆 52"/>
            <p:cNvSpPr>
              <a:spLocks noChangeAspect="1"/>
            </p:cNvSpPr>
            <p:nvPr/>
          </p:nvSpPr>
          <p:spPr>
            <a:xfrm>
              <a:off x="-6487500" y="-1660050"/>
              <a:ext cx="6120000" cy="612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4" name="椭圆 53"/>
            <p:cNvSpPr>
              <a:spLocks noChangeAspect="1"/>
            </p:cNvSpPr>
            <p:nvPr/>
          </p:nvSpPr>
          <p:spPr>
            <a:xfrm>
              <a:off x="-5047500" y="-220050"/>
              <a:ext cx="3240000" cy="324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椭圆 54"/>
            <p:cNvSpPr>
              <a:spLocks noChangeAspect="1"/>
            </p:cNvSpPr>
            <p:nvPr/>
          </p:nvSpPr>
          <p:spPr>
            <a:xfrm>
              <a:off x="-4867500" y="-40050"/>
              <a:ext cx="2880000" cy="288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椭圆 55"/>
            <p:cNvSpPr>
              <a:spLocks noChangeAspect="1"/>
            </p:cNvSpPr>
            <p:nvPr/>
          </p:nvSpPr>
          <p:spPr>
            <a:xfrm>
              <a:off x="-4687500" y="139950"/>
              <a:ext cx="2520000" cy="252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7" name="椭圆 56"/>
            <p:cNvSpPr>
              <a:spLocks noChangeAspect="1"/>
            </p:cNvSpPr>
            <p:nvPr/>
          </p:nvSpPr>
          <p:spPr>
            <a:xfrm>
              <a:off x="-4507500" y="319950"/>
              <a:ext cx="2160000" cy="216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8" name="椭圆 57"/>
            <p:cNvSpPr>
              <a:spLocks noChangeAspect="1"/>
            </p:cNvSpPr>
            <p:nvPr/>
          </p:nvSpPr>
          <p:spPr>
            <a:xfrm>
              <a:off x="-4327500" y="499950"/>
              <a:ext cx="1800000" cy="180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9" name="椭圆 58"/>
            <p:cNvSpPr>
              <a:spLocks noChangeAspect="1"/>
            </p:cNvSpPr>
            <p:nvPr/>
          </p:nvSpPr>
          <p:spPr>
            <a:xfrm>
              <a:off x="-4147500" y="679950"/>
              <a:ext cx="1440000" cy="144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0" name="椭圆 59"/>
            <p:cNvSpPr>
              <a:spLocks noChangeAspect="1"/>
            </p:cNvSpPr>
            <p:nvPr/>
          </p:nvSpPr>
          <p:spPr>
            <a:xfrm>
              <a:off x="-3967500" y="859950"/>
              <a:ext cx="1080000" cy="108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1" name="椭圆 60"/>
            <p:cNvSpPr>
              <a:spLocks noChangeAspect="1"/>
            </p:cNvSpPr>
            <p:nvPr/>
          </p:nvSpPr>
          <p:spPr>
            <a:xfrm>
              <a:off x="-3787500" y="1039950"/>
              <a:ext cx="720000" cy="72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2" name="椭圆 61"/>
            <p:cNvSpPr>
              <a:spLocks noChangeAspect="1"/>
            </p:cNvSpPr>
            <p:nvPr/>
          </p:nvSpPr>
          <p:spPr>
            <a:xfrm>
              <a:off x="-3607500" y="1219950"/>
              <a:ext cx="360000" cy="36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 name="组合 2"/>
          <p:cNvGrpSpPr/>
          <p:nvPr/>
        </p:nvGrpSpPr>
        <p:grpSpPr>
          <a:xfrm>
            <a:off x="8308824" y="2846065"/>
            <a:ext cx="9104852" cy="8568310"/>
            <a:chOff x="7502480" y="2552020"/>
            <a:chExt cx="9104852" cy="8568310"/>
          </a:xfrm>
        </p:grpSpPr>
        <p:sp>
          <p:nvSpPr>
            <p:cNvPr id="102" name="椭圆 101"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a:spLocks noChangeAspect="1"/>
            </p:cNvSpPr>
            <p:nvPr/>
          </p:nvSpPr>
          <p:spPr>
            <a:xfrm>
              <a:off x="7502480" y="4720995"/>
              <a:ext cx="4069035" cy="4069035"/>
            </a:xfrm>
            <a:prstGeom prst="ellipse">
              <a:avLst/>
            </a:prstGeom>
            <a:gradFill flip="none" rotWithShape="1">
              <a:gsLst>
                <a:gs pos="100000">
                  <a:srgbClr val="01E3FF">
                    <a:alpha val="34000"/>
                  </a:srgbClr>
                </a:gs>
                <a:gs pos="0">
                  <a:srgbClr val="01E3FF">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63" name="组合 62"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a:grpSpLocks noChangeAspect="1"/>
            </p:cNvGrpSpPr>
            <p:nvPr/>
          </p:nvGrpSpPr>
          <p:grpSpPr>
            <a:xfrm>
              <a:off x="10487332" y="2552020"/>
              <a:ext cx="6120000" cy="6120000"/>
              <a:chOff x="-6667500" y="-1840050"/>
              <a:chExt cx="6480000" cy="6480000"/>
            </a:xfrm>
          </p:grpSpPr>
          <p:sp>
            <p:nvSpPr>
              <p:cNvPr id="64" name="椭圆 63"/>
              <p:cNvSpPr>
                <a:spLocks noChangeAspect="1"/>
              </p:cNvSpPr>
              <p:nvPr/>
            </p:nvSpPr>
            <p:spPr>
              <a:xfrm>
                <a:off x="-6667500" y="-1840050"/>
                <a:ext cx="6480000" cy="6480000"/>
              </a:xfrm>
              <a:prstGeom prst="ellipse">
                <a:avLst/>
              </a:prstGeom>
              <a:noFill/>
              <a:ln w="38100">
                <a:solidFill>
                  <a:srgbClr val="01E3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5" name="椭圆 64"/>
              <p:cNvSpPr>
                <a:spLocks noChangeAspect="1"/>
              </p:cNvSpPr>
              <p:nvPr/>
            </p:nvSpPr>
            <p:spPr>
              <a:xfrm>
                <a:off x="-6307500" y="-1480050"/>
                <a:ext cx="5760000" cy="576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6" name="椭圆 65"/>
              <p:cNvSpPr>
                <a:spLocks noChangeAspect="1"/>
              </p:cNvSpPr>
              <p:nvPr/>
            </p:nvSpPr>
            <p:spPr>
              <a:xfrm>
                <a:off x="-6127500" y="-1300050"/>
                <a:ext cx="5400000" cy="540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椭圆 66"/>
              <p:cNvSpPr>
                <a:spLocks noChangeAspect="1"/>
              </p:cNvSpPr>
              <p:nvPr/>
            </p:nvSpPr>
            <p:spPr>
              <a:xfrm>
                <a:off x="-5947500" y="-1120050"/>
                <a:ext cx="5040000" cy="504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椭圆 67"/>
              <p:cNvSpPr>
                <a:spLocks noChangeAspect="1"/>
              </p:cNvSpPr>
              <p:nvPr/>
            </p:nvSpPr>
            <p:spPr>
              <a:xfrm>
                <a:off x="-5767500" y="-940050"/>
                <a:ext cx="4680000" cy="468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椭圆 68"/>
              <p:cNvSpPr>
                <a:spLocks noChangeAspect="1"/>
              </p:cNvSpPr>
              <p:nvPr/>
            </p:nvSpPr>
            <p:spPr>
              <a:xfrm>
                <a:off x="-5587500" y="-760050"/>
                <a:ext cx="4320000" cy="432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0" name="椭圆 69"/>
              <p:cNvSpPr>
                <a:spLocks noChangeAspect="1"/>
              </p:cNvSpPr>
              <p:nvPr/>
            </p:nvSpPr>
            <p:spPr>
              <a:xfrm>
                <a:off x="-5407500" y="-580050"/>
                <a:ext cx="3960000" cy="396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1" name="椭圆 70"/>
              <p:cNvSpPr>
                <a:spLocks noChangeAspect="1"/>
              </p:cNvSpPr>
              <p:nvPr/>
            </p:nvSpPr>
            <p:spPr>
              <a:xfrm>
                <a:off x="-5227500" y="-400050"/>
                <a:ext cx="3600000" cy="360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2" name="椭圆 71"/>
              <p:cNvSpPr>
                <a:spLocks noChangeAspect="1"/>
              </p:cNvSpPr>
              <p:nvPr/>
            </p:nvSpPr>
            <p:spPr>
              <a:xfrm>
                <a:off x="-6487500" y="-1660050"/>
                <a:ext cx="6120000" cy="612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3" name="椭圆 72"/>
              <p:cNvSpPr>
                <a:spLocks noChangeAspect="1"/>
              </p:cNvSpPr>
              <p:nvPr/>
            </p:nvSpPr>
            <p:spPr>
              <a:xfrm>
                <a:off x="-5047500" y="-220050"/>
                <a:ext cx="3240000" cy="324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4" name="椭圆 73"/>
              <p:cNvSpPr>
                <a:spLocks noChangeAspect="1"/>
              </p:cNvSpPr>
              <p:nvPr/>
            </p:nvSpPr>
            <p:spPr>
              <a:xfrm>
                <a:off x="-4867500" y="-40050"/>
                <a:ext cx="2880000" cy="288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5" name="椭圆 74"/>
              <p:cNvSpPr>
                <a:spLocks noChangeAspect="1"/>
              </p:cNvSpPr>
              <p:nvPr/>
            </p:nvSpPr>
            <p:spPr>
              <a:xfrm>
                <a:off x="-4687500" y="139950"/>
                <a:ext cx="2520000" cy="252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椭圆 75"/>
              <p:cNvSpPr>
                <a:spLocks noChangeAspect="1"/>
              </p:cNvSpPr>
              <p:nvPr/>
            </p:nvSpPr>
            <p:spPr>
              <a:xfrm>
                <a:off x="-4507500" y="319950"/>
                <a:ext cx="2160000" cy="216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椭圆 76"/>
              <p:cNvSpPr>
                <a:spLocks noChangeAspect="1"/>
              </p:cNvSpPr>
              <p:nvPr/>
            </p:nvSpPr>
            <p:spPr>
              <a:xfrm>
                <a:off x="-4327500" y="499950"/>
                <a:ext cx="1800000" cy="180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椭圆 77"/>
              <p:cNvSpPr>
                <a:spLocks noChangeAspect="1"/>
              </p:cNvSpPr>
              <p:nvPr/>
            </p:nvSpPr>
            <p:spPr>
              <a:xfrm>
                <a:off x="-4147500" y="679950"/>
                <a:ext cx="1440000" cy="144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9" name="椭圆 78"/>
              <p:cNvSpPr>
                <a:spLocks noChangeAspect="1"/>
              </p:cNvSpPr>
              <p:nvPr/>
            </p:nvSpPr>
            <p:spPr>
              <a:xfrm>
                <a:off x="-3967500" y="859950"/>
                <a:ext cx="1080000" cy="108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0" name="椭圆 79"/>
              <p:cNvSpPr>
                <a:spLocks noChangeAspect="1"/>
              </p:cNvSpPr>
              <p:nvPr/>
            </p:nvSpPr>
            <p:spPr>
              <a:xfrm>
                <a:off x="-3787500" y="1039950"/>
                <a:ext cx="720000" cy="72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1" name="椭圆 80"/>
              <p:cNvSpPr>
                <a:spLocks noChangeAspect="1"/>
              </p:cNvSpPr>
              <p:nvPr/>
            </p:nvSpPr>
            <p:spPr>
              <a:xfrm>
                <a:off x="-3607500" y="1219950"/>
                <a:ext cx="360000" cy="360000"/>
              </a:xfrm>
              <a:prstGeom prst="ellipse">
                <a:avLst/>
              </a:prstGeom>
              <a:noFill/>
              <a:ln w="38100">
                <a:solidFill>
                  <a:srgbClr val="01E3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82" name="组合 81"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GrpSpPr>
              <a:grpSpLocks noChangeAspect="1"/>
            </p:cNvGrpSpPr>
            <p:nvPr/>
          </p:nvGrpSpPr>
          <p:grpSpPr>
            <a:xfrm>
              <a:off x="8734732" y="5000330"/>
              <a:ext cx="6120000" cy="6120000"/>
              <a:chOff x="-6667500" y="-1840050"/>
              <a:chExt cx="6480000" cy="6480000"/>
            </a:xfrm>
          </p:grpSpPr>
          <p:sp>
            <p:nvSpPr>
              <p:cNvPr id="83" name="椭圆 82"/>
              <p:cNvSpPr>
                <a:spLocks noChangeAspect="1"/>
              </p:cNvSpPr>
              <p:nvPr/>
            </p:nvSpPr>
            <p:spPr>
              <a:xfrm>
                <a:off x="-6667500" y="-1840050"/>
                <a:ext cx="6480000" cy="648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4" name="椭圆 83"/>
              <p:cNvSpPr>
                <a:spLocks noChangeAspect="1"/>
              </p:cNvSpPr>
              <p:nvPr/>
            </p:nvSpPr>
            <p:spPr>
              <a:xfrm>
                <a:off x="-6307500" y="-1480050"/>
                <a:ext cx="5760000" cy="576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5" name="椭圆 84"/>
              <p:cNvSpPr>
                <a:spLocks noChangeAspect="1"/>
              </p:cNvSpPr>
              <p:nvPr/>
            </p:nvSpPr>
            <p:spPr>
              <a:xfrm>
                <a:off x="-6127500" y="-1300050"/>
                <a:ext cx="5400000" cy="540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6" name="椭圆 85"/>
              <p:cNvSpPr>
                <a:spLocks noChangeAspect="1"/>
              </p:cNvSpPr>
              <p:nvPr/>
            </p:nvSpPr>
            <p:spPr>
              <a:xfrm>
                <a:off x="-5947500" y="-1120050"/>
                <a:ext cx="5040000" cy="504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7" name="椭圆 86"/>
              <p:cNvSpPr>
                <a:spLocks noChangeAspect="1"/>
              </p:cNvSpPr>
              <p:nvPr/>
            </p:nvSpPr>
            <p:spPr>
              <a:xfrm>
                <a:off x="-5767500" y="-940050"/>
                <a:ext cx="4680000" cy="468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椭圆 87"/>
              <p:cNvSpPr>
                <a:spLocks noChangeAspect="1"/>
              </p:cNvSpPr>
              <p:nvPr/>
            </p:nvSpPr>
            <p:spPr>
              <a:xfrm>
                <a:off x="-5587500" y="-760050"/>
                <a:ext cx="4320000" cy="432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椭圆 88"/>
              <p:cNvSpPr>
                <a:spLocks noChangeAspect="1"/>
              </p:cNvSpPr>
              <p:nvPr/>
            </p:nvSpPr>
            <p:spPr>
              <a:xfrm>
                <a:off x="-5407500" y="-580050"/>
                <a:ext cx="3960000" cy="396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0" name="椭圆 89"/>
              <p:cNvSpPr>
                <a:spLocks noChangeAspect="1"/>
              </p:cNvSpPr>
              <p:nvPr/>
            </p:nvSpPr>
            <p:spPr>
              <a:xfrm>
                <a:off x="-5227500" y="-400050"/>
                <a:ext cx="3600000" cy="360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椭圆 90"/>
              <p:cNvSpPr>
                <a:spLocks noChangeAspect="1"/>
              </p:cNvSpPr>
              <p:nvPr/>
            </p:nvSpPr>
            <p:spPr>
              <a:xfrm>
                <a:off x="-6487500" y="-1660050"/>
                <a:ext cx="6120000" cy="612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2" name="椭圆 91"/>
              <p:cNvSpPr>
                <a:spLocks noChangeAspect="1"/>
              </p:cNvSpPr>
              <p:nvPr/>
            </p:nvSpPr>
            <p:spPr>
              <a:xfrm>
                <a:off x="-5047500" y="-220050"/>
                <a:ext cx="3240000" cy="324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3" name="椭圆 92"/>
              <p:cNvSpPr>
                <a:spLocks noChangeAspect="1"/>
              </p:cNvSpPr>
              <p:nvPr/>
            </p:nvSpPr>
            <p:spPr>
              <a:xfrm>
                <a:off x="-4867500" y="-40050"/>
                <a:ext cx="2880000" cy="288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4" name="椭圆 93"/>
              <p:cNvSpPr>
                <a:spLocks noChangeAspect="1"/>
              </p:cNvSpPr>
              <p:nvPr/>
            </p:nvSpPr>
            <p:spPr>
              <a:xfrm>
                <a:off x="-4687500" y="139950"/>
                <a:ext cx="2520000" cy="252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5" name="椭圆 94"/>
              <p:cNvSpPr>
                <a:spLocks noChangeAspect="1"/>
              </p:cNvSpPr>
              <p:nvPr/>
            </p:nvSpPr>
            <p:spPr>
              <a:xfrm>
                <a:off x="-4507500" y="319950"/>
                <a:ext cx="2160000" cy="216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6" name="椭圆 95"/>
              <p:cNvSpPr>
                <a:spLocks noChangeAspect="1"/>
              </p:cNvSpPr>
              <p:nvPr/>
            </p:nvSpPr>
            <p:spPr>
              <a:xfrm>
                <a:off x="-4327500" y="499950"/>
                <a:ext cx="1800000" cy="180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椭圆 96"/>
              <p:cNvSpPr>
                <a:spLocks noChangeAspect="1"/>
              </p:cNvSpPr>
              <p:nvPr/>
            </p:nvSpPr>
            <p:spPr>
              <a:xfrm>
                <a:off x="-4147500" y="679950"/>
                <a:ext cx="1440000" cy="144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8" name="椭圆 97"/>
              <p:cNvSpPr>
                <a:spLocks noChangeAspect="1"/>
              </p:cNvSpPr>
              <p:nvPr/>
            </p:nvSpPr>
            <p:spPr>
              <a:xfrm>
                <a:off x="-3967500" y="859950"/>
                <a:ext cx="1080000" cy="108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9" name="椭圆 98"/>
              <p:cNvSpPr>
                <a:spLocks noChangeAspect="1"/>
              </p:cNvSpPr>
              <p:nvPr/>
            </p:nvSpPr>
            <p:spPr>
              <a:xfrm>
                <a:off x="-3787500" y="1039950"/>
                <a:ext cx="720000" cy="72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0" name="椭圆 99"/>
              <p:cNvSpPr>
                <a:spLocks noChangeAspect="1"/>
              </p:cNvSpPr>
              <p:nvPr/>
            </p:nvSpPr>
            <p:spPr>
              <a:xfrm>
                <a:off x="-3607500" y="1219950"/>
                <a:ext cx="360000" cy="360000"/>
              </a:xfrm>
              <a:prstGeom prst="ellipse">
                <a:avLst/>
              </a:prstGeom>
              <a:noFill/>
              <a:ln w="38100">
                <a:solidFill>
                  <a:srgbClr val="178A7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
        <p:nvSpPr>
          <p:cNvPr id="2" name="e7d195523061f1c0" descr="e7d195523061f1c0c30ee18c1b05f65d12b38e2533cb2ccdAE0CC34CB5CBEBFAEC353FED4DECE97C3E379FD1D933F5E4DC18EF8EA6B7A1130D5F6DE9DD2BE4B0A8C9126ACE5083D1F5A9E323B29CCFC77E4CC80EC5189371431F4671CBD48E6177643ABF6453FB67149B34E672388944E5774475C942B415C7D53F4BF56DFC119ED9B5EAFC66AB55" hidden="1">
            <a:extLst>
              <a:ext uri="{FF2B5EF4-FFF2-40B4-BE49-F238E27FC236}">
                <a16:creationId xmlns:a16="http://schemas.microsoft.com/office/drawing/2014/main" xmlns="" id="{DD4A5D54-1FB6-49D3-A43F-66E258F773CF}"/>
              </a:ext>
            </a:extLst>
          </p:cNvPr>
          <p:cNvSpPr txBox="1"/>
          <p:nvPr/>
        </p:nvSpPr>
        <p:spPr>
          <a:xfrm>
            <a:off x="-355600" y="1803400"/>
            <a:ext cx="1016000" cy="1016000"/>
          </a:xfrm>
          <a:prstGeom prst="rect">
            <a:avLst/>
          </a:prstGeom>
          <a:noFill/>
        </p:spPr>
        <p:txBody>
          <a:bodyPr vert="wordArtVert" rtlCol="0">
            <a:spAutoFit/>
          </a:bodyPr>
          <a:lstStyle/>
          <a:p>
            <a:r>
              <a:rPr lang="en-US" altLang="zh-CN" sz="100">
                <a:solidFill>
                  <a:prstClr val="black"/>
                </a:solidFill>
              </a:rPr>
              <a:t>e7d195523061f1c0c30ee18c1b05f65d12b38e2533cb2ccdAE0CC34CB5CBEBFAEC353FED4DECE97C3E379FD1D933F5E4DC18EF8EA6B7A1130D5F6DE9DD2BE4B0A8C9126ACE5083D1F5A9E323B29CCFC77E4CC80EC5189371431F4671CBD48E6177643ABF6453FB67149B34E672388944E5774475C942B415C7D53F4BF56DFC119ED9B5EAFC66AB55</a:t>
            </a:r>
            <a:endParaRPr lang="zh-CN" altLang="en-US" sz="100">
              <a:solidFill>
                <a:prstClr val="black"/>
              </a:solidFill>
            </a:endParaRPr>
          </a:p>
        </p:txBody>
      </p:sp>
      <p:sp>
        <p:nvSpPr>
          <p:cNvPr id="4" name="文本框 3"/>
          <p:cNvSpPr txBox="1"/>
          <p:nvPr/>
        </p:nvSpPr>
        <p:spPr>
          <a:xfrm>
            <a:off x="5289917" y="586129"/>
            <a:ext cx="1611448" cy="923330"/>
          </a:xfrm>
          <a:prstGeom prst="rect">
            <a:avLst/>
          </a:prstGeom>
          <a:noFill/>
        </p:spPr>
        <p:txBody>
          <a:bodyPr wrap="square" rtlCol="0">
            <a:spAutoFit/>
          </a:bodyPr>
          <a:lstStyle/>
          <a:p>
            <a:r>
              <a:rPr lang="zh-CN" altLang="en-US" sz="5400" b="1" dirty="0">
                <a:solidFill>
                  <a:prstClr val="white"/>
                </a:solidFill>
                <a:latin typeface="微软雅黑"/>
              </a:rPr>
              <a:t>前</a:t>
            </a:r>
          </a:p>
        </p:txBody>
      </p:sp>
      <p:sp>
        <p:nvSpPr>
          <p:cNvPr id="105" name="文本框 104"/>
          <p:cNvSpPr txBox="1"/>
          <p:nvPr/>
        </p:nvSpPr>
        <p:spPr>
          <a:xfrm>
            <a:off x="6299526" y="559089"/>
            <a:ext cx="1611448" cy="923330"/>
          </a:xfrm>
          <a:prstGeom prst="rect">
            <a:avLst/>
          </a:prstGeom>
          <a:noFill/>
        </p:spPr>
        <p:txBody>
          <a:bodyPr wrap="square" rtlCol="0">
            <a:spAutoFit/>
          </a:bodyPr>
          <a:lstStyle/>
          <a:p>
            <a:r>
              <a:rPr lang="zh-CN" altLang="en-US" sz="5400" b="1" dirty="0">
                <a:solidFill>
                  <a:prstClr val="white"/>
                </a:solidFill>
                <a:latin typeface="微软雅黑"/>
              </a:rPr>
              <a:t>言</a:t>
            </a:r>
          </a:p>
        </p:txBody>
      </p:sp>
      <p:sp>
        <p:nvSpPr>
          <p:cNvPr id="106" name="矩形 105"/>
          <p:cNvSpPr/>
          <p:nvPr/>
        </p:nvSpPr>
        <p:spPr>
          <a:xfrm>
            <a:off x="1057833" y="1864643"/>
            <a:ext cx="10182626" cy="4293483"/>
          </a:xfrm>
          <a:prstGeom prst="rect">
            <a:avLst/>
          </a:prstGeom>
        </p:spPr>
        <p:txBody>
          <a:bodyPr wrap="square">
            <a:spAutoFit/>
          </a:bodyPr>
          <a:lstStyle/>
          <a:p>
            <a:pPr indent="2664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a:t>
            </a:r>
            <a:r>
              <a:rPr lang="zh-CN" altLang="zh-CN" sz="1400" kern="0" dirty="0">
                <a:solidFill>
                  <a:prstClr val="white"/>
                </a:solidFill>
                <a:latin typeface="微软雅黑" panose="020B0503020204020204" pitchFamily="34" charset="-122"/>
                <a:cs typeface="宋体" panose="02010600030101010101" pitchFamily="2" charset="-122"/>
              </a:rPr>
              <a:t>全球经济一体化，信息技术时代化，为会计变革带来新的契机和活力，会计作为社会经济健康运行的控制器，其发展折射了社会的巨变，会计越来越受到社会各界的重视。</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2664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2017</a:t>
            </a:r>
            <a:r>
              <a:rPr lang="zh-CN" altLang="zh-CN" sz="1400" kern="0" dirty="0">
                <a:solidFill>
                  <a:prstClr val="white"/>
                </a:solidFill>
                <a:latin typeface="微软雅黑" panose="020B0503020204020204" pitchFamily="34" charset="-122"/>
                <a:cs typeface="宋体" panose="02010600030101010101" pitchFamily="2" charset="-122"/>
              </a:rPr>
              <a:t>年</a:t>
            </a:r>
            <a:r>
              <a:rPr lang="en-US" altLang="zh-CN" sz="1400" kern="0" dirty="0">
                <a:solidFill>
                  <a:prstClr val="white"/>
                </a:solidFill>
                <a:latin typeface="微软雅黑" panose="020B0503020204020204" pitchFamily="34" charset="-122"/>
                <a:cs typeface="宋体" panose="02010600030101010101" pitchFamily="2" charset="-122"/>
              </a:rPr>
              <a:t>11</a:t>
            </a:r>
            <a:r>
              <a:rPr lang="zh-CN" altLang="zh-CN" sz="1400" kern="0" dirty="0">
                <a:solidFill>
                  <a:prstClr val="white"/>
                </a:solidFill>
                <a:latin typeface="微软雅黑" panose="020B0503020204020204" pitchFamily="34" charset="-122"/>
                <a:cs typeface="宋体" panose="02010600030101010101" pitchFamily="2" charset="-122"/>
              </a:rPr>
              <a:t>月，十二届全国人大常委会第三十次会议表决通过了关于修改会计法的决定，从事会计工作不再需要会计从业资格证以及一系列政策的解释，表明会计从业资格证正式退出历史舞台。为适应这一新变化、新要求，更好地满足广大学员的需求，我们组织了一批优秀的会计实战专家与老师共同编写了这套“会计基础”。在编写教材过程中，我们突出以下特点：</a:t>
            </a:r>
            <a:r>
              <a:rPr lang="en-US" altLang="zh-CN" sz="1400" kern="0" dirty="0">
                <a:solidFill>
                  <a:prstClr val="white"/>
                </a:solidFill>
                <a:latin typeface="微软雅黑" panose="020B0503020204020204" pitchFamily="34" charset="-122"/>
                <a:cs typeface="宋体" panose="02010600030101010101" pitchFamily="2" charset="-122"/>
              </a:rPr>
              <a:t>  </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2664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a:t>
            </a:r>
            <a:r>
              <a:rPr lang="zh-CN" altLang="zh-CN" sz="1400" kern="0" dirty="0">
                <a:solidFill>
                  <a:prstClr val="white"/>
                </a:solidFill>
                <a:latin typeface="微软雅黑" panose="020B0503020204020204" pitchFamily="34" charset="-122"/>
                <a:cs typeface="宋体" panose="02010600030101010101" pitchFamily="2" charset="-122"/>
              </a:rPr>
              <a:t>一、表达清晰，通俗易懂，本书对内容进行深入浅出的讲解，帮助学员更好的理解；</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2664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a:t>
            </a:r>
            <a:r>
              <a:rPr lang="zh-CN" altLang="zh-CN" sz="1400" kern="0" dirty="0">
                <a:solidFill>
                  <a:prstClr val="white"/>
                </a:solidFill>
                <a:latin typeface="微软雅黑" panose="020B0503020204020204" pitchFamily="34" charset="-122"/>
                <a:cs typeface="宋体" panose="02010600030101010101" pitchFamily="2" charset="-122"/>
              </a:rPr>
              <a:t>二、结合会计实务，突出实务操作训练，重视会计基础知识和业务处理能力的培养；</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2664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a:t>
            </a:r>
            <a:r>
              <a:rPr lang="zh-CN" altLang="zh-CN" sz="1400" kern="0" dirty="0">
                <a:solidFill>
                  <a:prstClr val="white"/>
                </a:solidFill>
                <a:latin typeface="微软雅黑" panose="020B0503020204020204" pitchFamily="34" charset="-122"/>
                <a:cs typeface="宋体" panose="02010600030101010101" pitchFamily="2" charset="-122"/>
              </a:rPr>
              <a:t>三、循序渐进、难度适宜，教材内容完全是按学员所需，让学员实现从理论到实践，再从实践到理论的飞跃。</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2664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a:t>
            </a:r>
            <a:r>
              <a:rPr lang="zh-CN" altLang="zh-CN" sz="1400" kern="0" dirty="0">
                <a:solidFill>
                  <a:prstClr val="white"/>
                </a:solidFill>
                <a:latin typeface="微软雅黑" panose="020B0503020204020204" pitchFamily="34" charset="-122"/>
                <a:cs typeface="宋体" panose="02010600030101010101" pitchFamily="2" charset="-122"/>
              </a:rPr>
              <a:t>虽然力求完美，但由于时间和编者水平有限，本套教材可能存在一些不足之处，希望广大学员多提宝贵意见。</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720000" algn="just">
              <a:lnSpc>
                <a:spcPct val="150000"/>
              </a:lnSpc>
            </a:pPr>
            <a:r>
              <a:rPr lang="en-US" altLang="zh-CN" sz="1400" kern="0" dirty="0">
                <a:solidFill>
                  <a:prstClr val="white"/>
                </a:solidFill>
                <a:latin typeface="微软雅黑" panose="020B0503020204020204" pitchFamily="34" charset="-122"/>
                <a:cs typeface="宋体" panose="02010600030101010101" pitchFamily="2" charset="-122"/>
              </a:rPr>
              <a:t> </a:t>
            </a:r>
            <a:endParaRPr lang="zh-CN" altLang="zh-CN" sz="1400" kern="100" dirty="0">
              <a:solidFill>
                <a:prstClr val="white"/>
              </a:solidFill>
              <a:latin typeface="微软雅黑" panose="020B0503020204020204" pitchFamily="34" charset="-122"/>
              <a:cs typeface="黑体" panose="02010609060101010101" pitchFamily="49" charset="-122"/>
            </a:endParaRPr>
          </a:p>
          <a:p>
            <a:pPr indent="266700" algn="r">
              <a:lnSpc>
                <a:spcPct val="150000"/>
              </a:lnSpc>
            </a:pPr>
            <a:r>
              <a:rPr lang="zh-CN" altLang="zh-CN" sz="1400" kern="0" dirty="0">
                <a:solidFill>
                  <a:prstClr val="white"/>
                </a:solidFill>
                <a:latin typeface="微软雅黑" panose="020B0503020204020204" pitchFamily="34" charset="-122"/>
                <a:cs typeface="宋体" panose="02010600030101010101" pitchFamily="2" charset="-122"/>
              </a:rPr>
              <a:t>上海恒企教育培训有限公司</a:t>
            </a:r>
            <a:endParaRPr lang="zh-CN" altLang="zh-CN" sz="1400" kern="100" dirty="0">
              <a:solidFill>
                <a:prstClr val="white"/>
              </a:solidFill>
              <a:latin typeface="微软雅黑" panose="020B0503020204020204" pitchFamily="34" charset="-122"/>
              <a:cs typeface="黑体" panose="02010609060101010101" pitchFamily="49" charset="-122"/>
            </a:endParaRPr>
          </a:p>
          <a:p>
            <a:pPr marR="409575" indent="266700" algn="r">
              <a:lnSpc>
                <a:spcPct val="150000"/>
              </a:lnSpc>
            </a:pPr>
            <a:r>
              <a:rPr lang="zh-CN" altLang="zh-CN" sz="1400" kern="0" dirty="0">
                <a:solidFill>
                  <a:prstClr val="white"/>
                </a:solidFill>
                <a:latin typeface="微软雅黑" panose="020B0503020204020204" pitchFamily="34" charset="-122"/>
                <a:cs typeface="宋体" panose="02010600030101010101" pitchFamily="2" charset="-122"/>
              </a:rPr>
              <a:t>财经研发部 </a:t>
            </a:r>
            <a:endParaRPr lang="zh-CN" altLang="zh-CN" sz="1400" kern="100" dirty="0">
              <a:solidFill>
                <a:prstClr val="white"/>
              </a:solidFill>
              <a:latin typeface="微软雅黑" panose="020B0503020204020204" pitchFamily="34" charset="-122"/>
              <a:cs typeface="黑体" panose="02010609060101010101" pitchFamily="49" charset="-122"/>
            </a:endParaRPr>
          </a:p>
          <a:p>
            <a:pPr marR="171450" indent="266700" algn="r">
              <a:lnSpc>
                <a:spcPct val="150000"/>
              </a:lnSpc>
            </a:pPr>
            <a:r>
              <a:rPr lang="zh-CN" altLang="zh-CN" sz="1400" kern="0" dirty="0">
                <a:solidFill>
                  <a:prstClr val="white"/>
                </a:solidFill>
                <a:latin typeface="微软雅黑" panose="020B0503020204020204" pitchFamily="34" charset="-122"/>
                <a:cs typeface="宋体" panose="02010600030101010101" pitchFamily="2" charset="-122"/>
              </a:rPr>
              <a:t>二〇一八年八月五日</a:t>
            </a:r>
            <a:endParaRPr lang="zh-CN" altLang="zh-CN" sz="1400" kern="100" dirty="0">
              <a:solidFill>
                <a:prstClr val="white"/>
              </a:solidFill>
              <a:latin typeface="微软雅黑" panose="020B0503020204020204" pitchFamily="34" charset="-122"/>
              <a:cs typeface="黑体" panose="02010609060101010101" pitchFamily="49" charset="-122"/>
            </a:endParaRPr>
          </a:p>
        </p:txBody>
      </p:sp>
    </p:spTree>
    <p:extLst>
      <p:ext uri="{BB962C8B-B14F-4D97-AF65-F5344CB8AC3E}">
        <p14:creationId xmlns:p14="http://schemas.microsoft.com/office/powerpoint/2010/main" val="858111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991436" y="848576"/>
            <a:ext cx="3459418" cy="2368417"/>
            <a:chOff x="226646" y="289169"/>
            <a:chExt cx="2581369" cy="1800000"/>
          </a:xfrm>
        </p:grpSpPr>
        <p:grpSp>
          <p:nvGrpSpPr>
            <p:cNvPr id="30" name="组合 29"/>
            <p:cNvGrpSpPr/>
            <p:nvPr/>
          </p:nvGrpSpPr>
          <p:grpSpPr>
            <a:xfrm>
              <a:off x="226646" y="289169"/>
              <a:ext cx="1800000" cy="1800000"/>
              <a:chOff x="4137587" y="3552360"/>
              <a:chExt cx="1440000" cy="1440000"/>
            </a:xfrm>
          </p:grpSpPr>
          <p:sp>
            <p:nvSpPr>
              <p:cNvPr id="34" name="椭圆 33"/>
              <p:cNvSpPr/>
              <p:nvPr/>
            </p:nvSpPr>
            <p:spPr>
              <a:xfrm>
                <a:off x="4137587" y="3552360"/>
                <a:ext cx="1440000" cy="1440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245587" y="3660360"/>
                <a:ext cx="1224000" cy="122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69587" y="3984360"/>
                <a:ext cx="576000" cy="576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353587" y="3768360"/>
                <a:ext cx="1008000" cy="10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461587" y="3876360"/>
                <a:ext cx="792000" cy="79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rot="19091617">
              <a:off x="1358215" y="531562"/>
              <a:ext cx="1449800" cy="144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2" name="矩形 31" descr="e7d195523061f1c0c30ee18c1b05f65d12b38e2533cb2ccdAE0CC34CB5CBEBFAEC353FED4DECE97C3E379FD1D933F5E4DC18EF8EA6B7A1130D5F6DE9DD2BE4B0A8C9126ACE5083D1F5A9E323B29CCFC77E4CC80EC5189371431F4671CBD48E6177643ABF6453FB67149B34E672388944E5774475C942B415C7D53F4BF56DFC119ED9B5EAFC66AB55"/>
          <p:cNvSpPr/>
          <p:nvPr/>
        </p:nvSpPr>
        <p:spPr>
          <a:xfrm>
            <a:off x="2747316" y="1608191"/>
            <a:ext cx="5684254" cy="923330"/>
          </a:xfrm>
          <a:prstGeom prst="rect">
            <a:avLst/>
          </a:prstGeom>
          <a:noFill/>
        </p:spPr>
        <p:txBody>
          <a:bodyPr wrap="square" anchor="ctr">
            <a:spAutoFit/>
          </a:bodyPr>
          <a:lstStyle/>
          <a:p>
            <a:r>
              <a:rPr lang="zh-CN" altLang="en-US" sz="5400" b="1" dirty="0" smtClean="0">
                <a:solidFill>
                  <a:schemeClr val="accent1">
                    <a:lumMod val="75000"/>
                  </a:schemeClr>
                </a:solidFill>
                <a:latin typeface="Century Gothic" panose="020B0502020202020204" pitchFamily="34" charset="0"/>
              </a:rPr>
              <a:t>第一章  总 论</a:t>
            </a:r>
            <a:endParaRPr lang="en-US" altLang="zh-CN" sz="5400" b="1" dirty="0">
              <a:solidFill>
                <a:schemeClr val="accent1">
                  <a:lumMod val="75000"/>
                </a:schemeClr>
              </a:solidFill>
              <a:latin typeface="Century Gothic" panose="020B0502020202020204" pitchFamily="34" charset="0"/>
            </a:endParaRPr>
          </a:p>
        </p:txBody>
      </p:sp>
      <p:sp>
        <p:nvSpPr>
          <p:cNvPr id="2" name="e7d195523061f1c0" descr="e7d195523061f1c0c30ee18c1b05f65d12b38e2533cb2ccdAE0CC34CB5CBEBFAEC353FED4DECE97C3E379FD1D933F5E4DC18EF8EA6B7A1130D5F6DE9DD2BE4B0A8C9126ACE5083D1F5A9E323B29CCFC77E4CC80EC5189371431F4671CBD48E6177643ABF6453FB67149B34E672388944E5774475C942B415C7D53F4BF56DFC119ED9B5EAFC66AB55" hidden="1">
            <a:extLst>
              <a:ext uri="{FF2B5EF4-FFF2-40B4-BE49-F238E27FC236}">
                <a16:creationId xmlns="" xmlns:a16="http://schemas.microsoft.com/office/drawing/2014/main" id="{34034C38-9FC8-4A00-9D5E-5FAC7A8455C9}"/>
              </a:ext>
            </a:extLst>
          </p:cNvPr>
          <p:cNvSpPr txBox="1"/>
          <p:nvPr/>
        </p:nvSpPr>
        <p:spPr>
          <a:xfrm>
            <a:off x="-355600" y="1803400"/>
            <a:ext cx="1016000" cy="1016000"/>
          </a:xfrm>
          <a:prstGeom prst="rect">
            <a:avLst/>
          </a:prstGeom>
          <a:noFill/>
        </p:spPr>
        <p:txBody>
          <a:bodyPr vert="wordArtVert" rtlCol="0">
            <a:spAutoFit/>
          </a:bodyPr>
          <a:lstStyle/>
          <a:p>
            <a:r>
              <a:rPr lang="en-US" altLang="zh-CN" sz="100"/>
              <a:t>e7d195523061f1c0c30ee18c1b05f65d12b38e2533cb2ccdAE0CC34CB5CBEBFAEC353FED4DECE97C3E379FD1D933F5E4DC18EF8EA6B7A1130D5F6DE9DD2BE4B0A8C9126ACE5083D1F5A9E323B29CCFC77E4CC80EC5189371431F4671CBD48E6177643ABF6453FB67149B34E672388944E5774475C942B415C7D53F4BF56DFC119ED9B5EAFC66AB55</a:t>
            </a:r>
            <a:endParaRPr lang="zh-CN" altLang="en-US" sz="100"/>
          </a:p>
        </p:txBody>
      </p:sp>
      <p:sp>
        <p:nvSpPr>
          <p:cNvPr id="21" name="TextBox 5"/>
          <p:cNvSpPr txBox="1"/>
          <p:nvPr/>
        </p:nvSpPr>
        <p:spPr>
          <a:xfrm>
            <a:off x="3808002" y="3113505"/>
            <a:ext cx="6268657"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 第一节  会计的概念与目标</a:t>
            </a:r>
            <a:endParaRPr lang="en-US" altLang="zh-CN" sz="2400" dirty="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 第二节  会计的职能与方法</a:t>
            </a:r>
            <a:endParaRPr lang="en-US" altLang="zh-CN" sz="2400" dirty="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 第三节  会计的基本假设与会计基础</a:t>
            </a:r>
            <a:endParaRPr lang="en-US" altLang="zh-CN" sz="2400" dirty="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 第四节  会计信息的使用者及其质量要求</a:t>
            </a:r>
          </a:p>
        </p:txBody>
      </p:sp>
      <p:sp>
        <p:nvSpPr>
          <p:cNvPr id="41" name="矩形 40"/>
          <p:cNvSpPr/>
          <p:nvPr/>
        </p:nvSpPr>
        <p:spPr>
          <a:xfrm>
            <a:off x="7090611" y="1909013"/>
            <a:ext cx="5101389" cy="3126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7871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2550693" y="431601"/>
            <a:ext cx="2495723" cy="1634983"/>
            <a:chOff x="226646" y="289169"/>
            <a:chExt cx="2581369" cy="1800000"/>
          </a:xfrm>
        </p:grpSpPr>
        <p:grpSp>
          <p:nvGrpSpPr>
            <p:cNvPr id="68" name="组合 67"/>
            <p:cNvGrpSpPr/>
            <p:nvPr/>
          </p:nvGrpSpPr>
          <p:grpSpPr>
            <a:xfrm>
              <a:off x="226646" y="289169"/>
              <a:ext cx="1800000" cy="1800000"/>
              <a:chOff x="4137587" y="3552360"/>
              <a:chExt cx="1440000" cy="1440000"/>
            </a:xfrm>
          </p:grpSpPr>
          <p:sp>
            <p:nvSpPr>
              <p:cNvPr id="70" name="椭圆 69"/>
              <p:cNvSpPr/>
              <p:nvPr/>
            </p:nvSpPr>
            <p:spPr>
              <a:xfrm>
                <a:off x="4137587" y="3552360"/>
                <a:ext cx="1440000" cy="1440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245587" y="3660360"/>
                <a:ext cx="1224000" cy="122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569587" y="3984360"/>
                <a:ext cx="576000" cy="576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353587" y="3768360"/>
                <a:ext cx="1008000" cy="10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461587" y="3876360"/>
                <a:ext cx="792000" cy="79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矩形 68"/>
            <p:cNvSpPr/>
            <p:nvPr/>
          </p:nvSpPr>
          <p:spPr>
            <a:xfrm rot="19091617">
              <a:off x="1358215" y="531562"/>
              <a:ext cx="1449800" cy="144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5" name="文本框 14"/>
          <p:cNvSpPr txBox="1"/>
          <p:nvPr/>
        </p:nvSpPr>
        <p:spPr>
          <a:xfrm>
            <a:off x="3908023" y="1126784"/>
            <a:ext cx="576817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第一节  会计</a:t>
            </a:r>
            <a:r>
              <a:rPr lang="zh-CN" altLang="en-US" sz="3200" b="1" dirty="0">
                <a:latin typeface="微软雅黑" panose="020B0503020204020204" pitchFamily="34" charset="-122"/>
                <a:ea typeface="微软雅黑" panose="020B0503020204020204" pitchFamily="34" charset="-122"/>
              </a:rPr>
              <a:t>的概念与基本目标    </a:t>
            </a:r>
          </a:p>
        </p:txBody>
      </p:sp>
      <p:sp>
        <p:nvSpPr>
          <p:cNvPr id="17" name="矩形 16"/>
          <p:cNvSpPr/>
          <p:nvPr/>
        </p:nvSpPr>
        <p:spPr>
          <a:xfrm>
            <a:off x="1683750" y="2153843"/>
            <a:ext cx="5441968" cy="1369606"/>
          </a:xfrm>
          <a:prstGeom prst="rect">
            <a:avLst/>
          </a:prstGeom>
        </p:spPr>
        <p:txBody>
          <a:bodyPr wrap="square">
            <a:spAutoFit/>
          </a:bodyPr>
          <a:lstStyle/>
          <a:p>
            <a:pPr>
              <a:lnSpc>
                <a:spcPct val="150000"/>
              </a:lnSpc>
              <a:spcBef>
                <a:spcPts val="600"/>
              </a:spcBef>
            </a:pPr>
            <a:r>
              <a:rPr lang="zh-CN" altLang="en-US" sz="2800" b="1" kern="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一</a:t>
            </a:r>
            <a:r>
              <a:rPr lang="zh-CN" altLang="en-US" sz="2800" b="1"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会计的概念与特征</a:t>
            </a:r>
            <a:endParaRPr lang="zh-CN" altLang="zh-CN" sz="2800" b="1" kern="100" dirty="0">
              <a:solidFill>
                <a:prstClr val="black"/>
              </a:solidFill>
              <a:latin typeface="微软雅黑" panose="020B0503020204020204" pitchFamily="34" charset="-122"/>
              <a:ea typeface="微软雅黑" panose="020B0503020204020204" pitchFamily="34" charset="-122"/>
              <a:cs typeface="黑体" panose="02010609060101010101" pitchFamily="49" charset="-122"/>
            </a:endParaRPr>
          </a:p>
          <a:p>
            <a:pPr algn="just">
              <a:lnSpc>
                <a:spcPct val="150000"/>
              </a:lnSpc>
              <a:spcBef>
                <a:spcPts val="600"/>
              </a:spcBef>
            </a:pPr>
            <a:r>
              <a:rPr lang="zh-CN" altLang="en-US" sz="2400" b="1" spc="75" dirty="0" smtClean="0">
                <a:solidFill>
                  <a:prstClr val="black"/>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400" b="1"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一）</a:t>
            </a:r>
            <a:r>
              <a:rPr lang="zh-CN" altLang="zh-CN" sz="2400" b="1"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会计的概念</a:t>
            </a:r>
            <a:endParaRPr lang="zh-CN" altLang="zh-CN"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矩形 17"/>
          <p:cNvSpPr/>
          <p:nvPr/>
        </p:nvSpPr>
        <p:spPr>
          <a:xfrm>
            <a:off x="1014992" y="3523449"/>
            <a:ext cx="10080000" cy="1754326"/>
          </a:xfrm>
          <a:prstGeom prst="rect">
            <a:avLst/>
          </a:prstGeom>
        </p:spPr>
        <p:txBody>
          <a:bodyPr wrap="square">
            <a:spAutoFit/>
          </a:bodyPr>
          <a:lstStyle/>
          <a:p>
            <a:pPr algn="just">
              <a:lnSpc>
                <a:spcPct val="150000"/>
              </a:lnSpc>
            </a:pPr>
            <a:r>
              <a:rPr lang="en-US" altLang="zh-CN" sz="2400" kern="0" spc="75" dirty="0" smtClean="0">
                <a:solidFill>
                  <a:prstClr val="black"/>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2400" kern="0" spc="75" dirty="0" smtClean="0">
                <a:solidFill>
                  <a:prstClr val="black"/>
                </a:solidFill>
                <a:latin typeface="微软雅黑" panose="020B0503020204020204" pitchFamily="34" charset="-122"/>
                <a:ea typeface="微软雅黑" panose="020B0503020204020204" pitchFamily="34" charset="-122"/>
                <a:cs typeface="宋体" panose="02010600030101010101" pitchFamily="2" charset="-122"/>
              </a:rPr>
              <a:t>会计</a:t>
            </a:r>
            <a:r>
              <a:rPr lang="zh-CN" altLang="zh-CN" sz="2400" kern="0"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是以</a:t>
            </a:r>
            <a:r>
              <a:rPr lang="zh-CN"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货币</a:t>
            </a:r>
            <a:r>
              <a:rPr lang="zh-CN" altLang="zh-CN" sz="2400" kern="0"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为主要计量单位，</a:t>
            </a:r>
            <a:r>
              <a:rPr lang="zh-CN"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采用专门方法和程</a:t>
            </a:r>
            <a:r>
              <a:rPr lang="zh-CN" altLang="zh-CN" sz="2400" b="1" kern="0" spc="75" dirty="0">
                <a:solidFill>
                  <a:srgbClr val="17406D">
                    <a:lumMod val="60000"/>
                    <a:lumOff val="40000"/>
                  </a:srgbClr>
                </a:solidFill>
                <a:latin typeface="微软雅黑" panose="020B0503020204020204" pitchFamily="34" charset="-122"/>
                <a:ea typeface="微软雅黑" panose="020B0503020204020204" pitchFamily="34" charset="-122"/>
                <a:cs typeface="宋体" panose="02010600030101010101" pitchFamily="2" charset="-122"/>
              </a:rPr>
              <a:t>序</a:t>
            </a:r>
            <a:r>
              <a:rPr lang="zh-CN" altLang="zh-CN" sz="2400" kern="0"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，对企业和行政、事业单位的经济活动进行完整的、连续的、系统的</a:t>
            </a:r>
            <a:r>
              <a:rPr lang="zh-CN"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核算和监督</a:t>
            </a:r>
            <a:r>
              <a:rPr lang="zh-CN" altLang="zh-CN" sz="2400" kern="0"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，以</a:t>
            </a:r>
            <a:r>
              <a:rPr lang="zh-CN"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提供经济信息和反映受托责任履行情况</a:t>
            </a:r>
            <a:r>
              <a:rPr lang="zh-CN" altLang="zh-CN" sz="2400" kern="0"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为主要目的的</a:t>
            </a:r>
            <a:r>
              <a:rPr lang="zh-CN"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经济管理活动</a:t>
            </a:r>
            <a:r>
              <a:rPr lang="zh-CN" altLang="en-US" sz="2400" kern="0" spc="75"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2400" kern="0" spc="75" dirty="0" smtClean="0">
                <a:solidFill>
                  <a:prstClr val="white"/>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2400" kern="100" dirty="0">
              <a:solidFill>
                <a:prstClr val="white"/>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9" name="椭圆 28"/>
          <p:cNvSpPr/>
          <p:nvPr/>
        </p:nvSpPr>
        <p:spPr>
          <a:xfrm>
            <a:off x="3469296" y="1096861"/>
            <a:ext cx="288668" cy="29405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08023" y="896907"/>
            <a:ext cx="195702" cy="199351"/>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3233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55999" y="2141154"/>
            <a:ext cx="10080000" cy="3621504"/>
          </a:xfrm>
          <a:prstGeom prst="rect">
            <a:avLst/>
          </a:prstGeom>
        </p:spPr>
        <p:txBody>
          <a:bodyPr wrap="square">
            <a:spAutoFit/>
          </a:bodyPr>
          <a:lstStyle/>
          <a:p>
            <a:pPr lvl="0" algn="just">
              <a:lnSpc>
                <a:spcPct val="150000"/>
              </a:lnSpc>
              <a:spcAft>
                <a:spcPts val="800"/>
              </a:spcAft>
            </a:pPr>
            <a:r>
              <a:rPr lang="zh-CN" altLang="en-US" sz="2400" b="1" spc="75"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r>
              <a:rPr lang="zh-CN" altLang="en-US" sz="2400" b="1" spc="75" dirty="0" smtClean="0">
                <a:latin typeface="微软雅黑" panose="020B0503020204020204" pitchFamily="34" charset="-122"/>
                <a:ea typeface="微软雅黑" panose="020B0503020204020204" pitchFamily="34" charset="-122"/>
                <a:cs typeface="宋体" panose="02010600030101010101" pitchFamily="2" charset="-122"/>
              </a:rPr>
              <a:t>（二）</a:t>
            </a:r>
            <a:r>
              <a:rPr lang="zh-CN" altLang="zh-CN" sz="2400" b="1" spc="75" dirty="0" smtClean="0">
                <a:latin typeface="微软雅黑" panose="020B0503020204020204" pitchFamily="34" charset="-122"/>
                <a:ea typeface="微软雅黑" panose="020B0503020204020204" pitchFamily="34" charset="-122"/>
                <a:cs typeface="宋体" panose="02010600030101010101" pitchFamily="2" charset="-122"/>
              </a:rPr>
              <a:t>会计</a:t>
            </a:r>
            <a:r>
              <a:rPr lang="zh-CN" altLang="zh-CN" sz="2400" b="1" spc="75" dirty="0">
                <a:latin typeface="微软雅黑" panose="020B0503020204020204" pitchFamily="34" charset="-122"/>
                <a:ea typeface="微软雅黑" panose="020B0503020204020204" pitchFamily="34" charset="-122"/>
                <a:cs typeface="宋体" panose="02010600030101010101" pitchFamily="2" charset="-122"/>
              </a:rPr>
              <a:t>的基本特征</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indent="304800" algn="just">
              <a:lnSpc>
                <a:spcPct val="150000"/>
              </a:lnSpc>
              <a:spcAft>
                <a:spcPts val="800"/>
              </a:spcAft>
            </a:pPr>
            <a:r>
              <a:rPr lang="en-US" altLang="zh-CN" sz="2400" kern="0" spc="75" dirty="0" smtClean="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sz="2400" b="1" kern="0" spc="75" dirty="0">
                <a:solidFill>
                  <a:schemeClr val="accent1">
                    <a:lumMod val="75000"/>
                  </a:schemeClr>
                </a:solidFill>
                <a:latin typeface="微软雅黑" panose="020B0503020204020204" pitchFamily="34" charset="-122"/>
                <a:ea typeface="微软雅黑" panose="020B0503020204020204" pitchFamily="34" charset="-122"/>
                <a:cs typeface="宋体" panose="02010600030101010101" pitchFamily="2" charset="-122"/>
              </a:rPr>
              <a:t>．会计是一种经济管理活动</a:t>
            </a:r>
          </a:p>
          <a:p>
            <a:pPr indent="720000" algn="just">
              <a:lnSpc>
                <a:spcPct val="150000"/>
              </a:lnSpc>
              <a:spcAft>
                <a:spcPts val="0"/>
              </a:spcAft>
            </a:pPr>
            <a:r>
              <a:rPr lang="zh-CN" altLang="zh-CN" sz="2400" kern="0" spc="75" dirty="0">
                <a:latin typeface="微软雅黑" panose="020B0503020204020204" pitchFamily="34" charset="-122"/>
                <a:ea typeface="微软雅黑" panose="020B0503020204020204" pitchFamily="34" charset="-122"/>
                <a:cs typeface="宋体" panose="02010600030101010101" pitchFamily="2" charset="-122"/>
              </a:rPr>
              <a:t>现代社会里，会计信息已不仅仅是一个单位自身的经营信息，更重要的是它是一个地区，一个国家在宏观经济管理中的重要信息基础和管理组成部分。因此，无论从自身职能看，还是从社会属性角度看，会计都是一种经济管理活动。</a:t>
            </a:r>
            <a:endParaRPr lang="zh-CN" altLang="zh-CN" sz="2400" kern="100" dirty="0">
              <a:latin typeface="微软雅黑" panose="020B0503020204020204" pitchFamily="34" charset="-122"/>
              <a:ea typeface="微软雅黑" panose="020B0503020204020204" pitchFamily="34" charset="-122"/>
              <a:cs typeface="黑体" panose="02010609060101010101" pitchFamily="49" charset="-122"/>
            </a:endParaRPr>
          </a:p>
        </p:txBody>
      </p:sp>
      <p:grpSp>
        <p:nvGrpSpPr>
          <p:cNvPr id="30" name="组合 29"/>
          <p:cNvGrpSpPr/>
          <p:nvPr/>
        </p:nvGrpSpPr>
        <p:grpSpPr>
          <a:xfrm>
            <a:off x="2550693" y="431601"/>
            <a:ext cx="2495723" cy="1634983"/>
            <a:chOff x="226646" y="289169"/>
            <a:chExt cx="2581369" cy="1800000"/>
          </a:xfrm>
        </p:grpSpPr>
        <p:grpSp>
          <p:nvGrpSpPr>
            <p:cNvPr id="31" name="组合 30"/>
            <p:cNvGrpSpPr/>
            <p:nvPr/>
          </p:nvGrpSpPr>
          <p:grpSpPr>
            <a:xfrm>
              <a:off x="226646" y="289169"/>
              <a:ext cx="1800000" cy="1800000"/>
              <a:chOff x="4137587" y="3552360"/>
              <a:chExt cx="1440000" cy="1440000"/>
            </a:xfrm>
          </p:grpSpPr>
          <p:sp>
            <p:nvSpPr>
              <p:cNvPr id="33" name="椭圆 32"/>
              <p:cNvSpPr/>
              <p:nvPr/>
            </p:nvSpPr>
            <p:spPr>
              <a:xfrm>
                <a:off x="4137587" y="3552360"/>
                <a:ext cx="1440000" cy="1440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45587" y="3660360"/>
                <a:ext cx="1224000" cy="122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69587" y="3984360"/>
                <a:ext cx="576000" cy="576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3587" y="3768360"/>
                <a:ext cx="1008000" cy="1008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461587" y="3876360"/>
                <a:ext cx="792000" cy="79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rot="19091617">
              <a:off x="1358215" y="531562"/>
              <a:ext cx="1449800" cy="144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8" name="文本框 37"/>
          <p:cNvSpPr txBox="1"/>
          <p:nvPr/>
        </p:nvSpPr>
        <p:spPr>
          <a:xfrm>
            <a:off x="3908023" y="1126784"/>
            <a:ext cx="576817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第一节  会计</a:t>
            </a:r>
            <a:r>
              <a:rPr lang="zh-CN" altLang="en-US" sz="3200" b="1" dirty="0">
                <a:latin typeface="微软雅黑" panose="020B0503020204020204" pitchFamily="34" charset="-122"/>
                <a:ea typeface="微软雅黑" panose="020B0503020204020204" pitchFamily="34" charset="-122"/>
              </a:rPr>
              <a:t>的概念与基本目标    </a:t>
            </a:r>
          </a:p>
        </p:txBody>
      </p:sp>
      <p:sp>
        <p:nvSpPr>
          <p:cNvPr id="39" name="椭圆 38"/>
          <p:cNvSpPr/>
          <p:nvPr/>
        </p:nvSpPr>
        <p:spPr>
          <a:xfrm>
            <a:off x="3469296" y="1096861"/>
            <a:ext cx="288668" cy="29405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908023" y="896907"/>
            <a:ext cx="195702" cy="199351"/>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6739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e7d195523061f1c0c30ee18c1b05f65d12b38e2533cb2ccdAE0CC34CB5CBEBFAEC353FED4DECE97C3E379FD1D933F5E4DC18EF8EA6B7A1130D5F6DE9DD2BE4B0A8C9126ACE5083D1F5A9E323B29CCFC77E4CC80EC5189371431F4671CBD48E6177643ABF6453FB67149B34E672388944E5774475C942B415C7D53F4BF56DFC119ED9B5EAFC66AB55</_7b1dac89e7d195523061f1c0316ecb71>
</e7d195523061f1c0>
</file>

<file path=customXml/itemProps1.xml><?xml version="1.0" encoding="utf-8"?>
<ds:datastoreItem xmlns:ds="http://schemas.openxmlformats.org/officeDocument/2006/customXml" ds:itemID="{21910902-39E7-42E5-97A8-C14C13D9146D}">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2424</TotalTime>
  <Words>480</Words>
  <Application>Microsoft Macintosh PowerPoint</Application>
  <PresentationFormat>宽屏</PresentationFormat>
  <Paragraphs>31</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 Black</vt:lpstr>
      <vt:lpstr>Century Gothic</vt:lpstr>
      <vt:lpstr>Times New Roman</vt:lpstr>
      <vt:lpstr>等线</vt:lpstr>
      <vt:lpstr>黑体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Microsoft Office 用户</cp:lastModifiedBy>
  <cp:revision>394</cp:revision>
  <dcterms:created xsi:type="dcterms:W3CDTF">2018-08-28T02:27:10Z</dcterms:created>
  <dcterms:modified xsi:type="dcterms:W3CDTF">2018-11-30T08:47:52Z</dcterms:modified>
</cp:coreProperties>
</file>