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503" r:id="rId3"/>
    <p:sldId id="1950" r:id="rId5"/>
    <p:sldId id="1920" r:id="rId6"/>
    <p:sldId id="1898" r:id="rId7"/>
    <p:sldId id="1928" r:id="rId8"/>
    <p:sldId id="1937" r:id="rId9"/>
    <p:sldId id="1938" r:id="rId10"/>
    <p:sldId id="1939" r:id="rId11"/>
    <p:sldId id="1940" r:id="rId12"/>
    <p:sldId id="1941" r:id="rId13"/>
    <p:sldId id="1942" r:id="rId14"/>
    <p:sldId id="1943" r:id="rId15"/>
    <p:sldId id="1944" r:id="rId16"/>
    <p:sldId id="1945" r:id="rId17"/>
    <p:sldId id="1946" r:id="rId18"/>
    <p:sldId id="1947" r:id="rId19"/>
    <p:sldId id="1948" r:id="rId20"/>
  </p:sldIdLst>
  <p:sldSz cx="10167620" cy="5719445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起始节" id="{1680D23E-2E69-5E4F-B383-6571773845B6}">
          <p14:sldIdLst>
            <p14:sldId id="503"/>
            <p14:sldId id="1950"/>
            <p14:sldId id="1920"/>
          </p14:sldIdLst>
        </p14:section>
        <p14:section name="内容节" id="{CC20E8B7-C7A4-F745-8799-5931364FEEEB}">
          <p14:sldIdLst>
            <p14:sldId id="1898"/>
            <p14:sldId id="1928"/>
            <p14:sldId id="1937"/>
            <p14:sldId id="1938"/>
            <p14:sldId id="1939"/>
            <p14:sldId id="1940"/>
            <p14:sldId id="1941"/>
            <p14:sldId id="1942"/>
            <p14:sldId id="1943"/>
            <p14:sldId id="1944"/>
            <p14:sldId id="1945"/>
            <p14:sldId id="1946"/>
            <p14:sldId id="1947"/>
            <p14:sldId id="1948"/>
          </p14:sldIdLst>
        </p14:section>
        <p14:section name="无标题节" id="{163564ba-db71-4842-b702-29b0ad28b52e}">
          <p14:sldIdLst/>
        </p14:section>
        <p14:section name="结束节" id="{AFDF9ECB-FBDF-944C-97A6-0376092CAD1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0" userDrawn="1">
          <p15:clr>
            <a:srgbClr val="A4A3A4"/>
          </p15:clr>
        </p15:guide>
        <p15:guide id="2" pos="139" userDrawn="1">
          <p15:clr>
            <a:srgbClr val="A4A3A4"/>
          </p15:clr>
        </p15:guide>
        <p15:guide id="3" orient="horz" pos="139" userDrawn="1">
          <p15:clr>
            <a:srgbClr val="A4A3A4"/>
          </p15:clr>
        </p15:guide>
        <p15:guide id="4" orient="horz" pos="804" userDrawn="1">
          <p15:clr>
            <a:srgbClr val="A4A3A4"/>
          </p15:clr>
        </p15:guide>
        <p15:guide id="5" pos="3185" userDrawn="1">
          <p15:clr>
            <a:srgbClr val="A4A3A4"/>
          </p15:clr>
        </p15:guide>
        <p15:guide id="6" orient="horz" pos="2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3FCFC"/>
    <a:srgbClr val="0078FF"/>
    <a:srgbClr val="002F43"/>
    <a:srgbClr val="20252D"/>
    <a:srgbClr val="81C5B8"/>
    <a:srgbClr val="BFBFBF"/>
    <a:srgbClr val="2663A7"/>
    <a:srgbClr val="40A693"/>
    <a:srgbClr val="F1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1" autoAdjust="0"/>
    <p:restoredTop sz="55100" autoAdjust="0"/>
  </p:normalViewPr>
  <p:slideViewPr>
    <p:cSldViewPr snapToGrid="0" showGuides="1">
      <p:cViewPr varScale="1">
        <p:scale>
          <a:sx n="58" d="100"/>
          <a:sy n="58" d="100"/>
        </p:scale>
        <p:origin x="1902" y="33"/>
      </p:cViewPr>
      <p:guideLst>
        <p:guide orient="horz" pos="320"/>
        <p:guide pos="139"/>
        <p:guide orient="horz" pos="139"/>
        <p:guide orient="horz" pos="804"/>
        <p:guide pos="3185"/>
        <p:guide orient="horz" pos="2294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7938" cy="57197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1" y="297544"/>
            <a:ext cx="4103850" cy="277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7938" cy="57197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53" y="297544"/>
            <a:ext cx="4103850" cy="277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579572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79573" y="617765"/>
            <a:ext cx="958836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414336" y="62150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8672" y="360359"/>
            <a:ext cx="9050597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58672" y="1081076"/>
            <a:ext cx="9050597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304800"/>
            <a:ext cx="8770938" cy="11049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195" y="0"/>
            <a:ext cx="3884399" cy="571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rcRect l="5241" t="4897" r="5241" b="4897"/>
          <a:stretch>
            <a:fillRect/>
          </a:stretch>
        </p:blipFill>
        <p:spPr>
          <a:xfrm>
            <a:off x="1620456" y="2061617"/>
            <a:ext cx="1864815" cy="1864815"/>
          </a:xfrm>
          <a:custGeom>
            <a:avLst/>
            <a:gdLst>
              <a:gd name="connsiteX0" fmla="*/ 853751 w 1707502"/>
              <a:gd name="connsiteY0" fmla="*/ 0 h 1707502"/>
              <a:gd name="connsiteX1" fmla="*/ 1707502 w 1707502"/>
              <a:gd name="connsiteY1" fmla="*/ 853751 h 1707502"/>
              <a:gd name="connsiteX2" fmla="*/ 853751 w 1707502"/>
              <a:gd name="connsiteY2" fmla="*/ 1707502 h 1707502"/>
              <a:gd name="connsiteX3" fmla="*/ 0 w 1707502"/>
              <a:gd name="connsiteY3" fmla="*/ 853751 h 1707502"/>
              <a:gd name="connsiteX4" fmla="*/ 853751 w 1707502"/>
              <a:gd name="connsiteY4" fmla="*/ 0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502" h="1707502">
                <a:moveTo>
                  <a:pt x="853751" y="0"/>
                </a:moveTo>
                <a:cubicBezTo>
                  <a:pt x="1325265" y="0"/>
                  <a:pt x="1707502" y="382237"/>
                  <a:pt x="1707502" y="853751"/>
                </a:cubicBezTo>
                <a:cubicBezTo>
                  <a:pt x="1707502" y="1325265"/>
                  <a:pt x="1325265" y="1707502"/>
                  <a:pt x="853751" y="1707502"/>
                </a:cubicBezTo>
                <a:cubicBezTo>
                  <a:pt x="382237" y="1707502"/>
                  <a:pt x="0" y="1325265"/>
                  <a:pt x="0" y="853751"/>
                </a:cubicBezTo>
                <a:cubicBezTo>
                  <a:pt x="0" y="382237"/>
                  <a:pt x="382237" y="0"/>
                  <a:pt x="853751" y="0"/>
                </a:cubicBezTo>
                <a:close/>
              </a:path>
            </a:pathLst>
          </a:custGeom>
        </p:spPr>
      </p:pic>
      <p:pic>
        <p:nvPicPr>
          <p:cNvPr id="22" name="图片 21" descr="背景图案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5"/>
            <a:ext cx="10171863" cy="5717557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3816350" y="3635375"/>
            <a:ext cx="2534285" cy="500380"/>
          </a:xfrm>
          <a:prstGeom prst="roundRect">
            <a:avLst/>
          </a:prstGeom>
          <a:gradFill>
            <a:gsLst>
              <a:gs pos="0">
                <a:srgbClr val="53FCFC"/>
              </a:gs>
              <a:gs pos="100000">
                <a:srgbClr val="007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Project members: LI </a:t>
            </a:r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ZONGZE</a:t>
            </a:r>
            <a:endParaRPr lang="en-US" altLang="zh-CN" sz="1200" dirty="0" smtClean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Study group: 19 group</a:t>
            </a:r>
            <a:endParaRPr lang="en-US" altLang="zh-CN" sz="12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4" y="672920"/>
            <a:ext cx="4627418" cy="3133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0035" y="1922780"/>
            <a:ext cx="7067550" cy="1476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600" b="1" spc="300" dirty="0" smtClean="0">
                <a:solidFill>
                  <a:schemeClr val="bg1"/>
                </a:solidFill>
                <a:latin typeface="Source Han Sans SC Bold" panose="020B0500000000000000" pitchFamily="34" charset="-128"/>
                <a:ea typeface="Source Han Sans SC Bold" panose="020B0500000000000000" pitchFamily="34" charset="-128"/>
                <a:sym typeface="+mn-ea"/>
              </a:rPr>
              <a:t>Resume  Interview Question based </a:t>
            </a:r>
            <a:r>
              <a:rPr kumimoji="1" lang="en-US" altLang="zh-CN" sz="3600" b="1" spc="300" dirty="0" smtClean="0">
                <a:solidFill>
                  <a:schemeClr val="bg1"/>
                </a:solidFill>
                <a:latin typeface="Source Han Sans SC Bold" panose="020B0500000000000000" pitchFamily="34" charset="-128"/>
                <a:ea typeface="Source Han Sans SC Bold" panose="020B0500000000000000" pitchFamily="34" charset="-128"/>
                <a:sym typeface="+mn-ea"/>
              </a:rPr>
              <a:t>AI-Finetuned </a:t>
            </a:r>
            <a:r>
              <a:rPr kumimoji="1" lang="en-US" altLang="zh-CN" sz="3600" b="1" spc="300" dirty="0" smtClean="0">
                <a:solidFill>
                  <a:schemeClr val="bg1"/>
                </a:solidFill>
                <a:latin typeface="Source Han Sans SC Bold" panose="020B0500000000000000" pitchFamily="34" charset="-128"/>
                <a:ea typeface="Source Han Sans SC Bold" panose="020B0500000000000000" pitchFamily="34" charset="-128"/>
                <a:sym typeface="+mn-ea"/>
              </a:rPr>
              <a:t>Model</a:t>
            </a:r>
            <a:endParaRPr kumimoji="1" lang="en-US" altLang="zh-CN" sz="3600" b="1" spc="300" dirty="0" smtClean="0">
              <a:solidFill>
                <a:schemeClr val="bg1"/>
              </a:solidFill>
              <a:latin typeface="Source Han Sans SC Bold" panose="020B0500000000000000" pitchFamily="34" charset="-128"/>
              <a:ea typeface="Source Han Sans SC Bold" panose="020B0500000000000000" pitchFamily="34" charset="-128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951" y="1171129"/>
            <a:ext cx="9249700" cy="4246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Data Collection and Construction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We assemble a representative dataset of anonymized resumes from multiple industries to capture a wide range of skill sets and job roles.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Data Processing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Through OCR, we convert documents into machine-readable text. We then preprocess this text—tokenization, normalization, and filtering—before extracting relevant keywords. The curated dataset is enriched with domain-specific terms and categorized to ensure comprehensive coverage.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23890" y="216084"/>
            <a:ext cx="2840398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Data Solutions</a:t>
            </a:r>
            <a:endParaRPr lang="en-US" altLang="zh-CN" sz="2800" b="1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46885" y="2629535"/>
            <a:ext cx="508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951" y="1171129"/>
            <a:ext cx="9249700" cy="397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OCR Accuracy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We fine-tune OCR tools to handle varied resume formats and templates, ensuring minimal data loss or distortion.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Keyword Extraction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We implement advanced natural language processing techniques—like part-of-speech tagging, named entity recognition, and domain-specific lexicons—to accurately identify critical skill sets and industry-specific tools.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Use of iFLYTEK Xingchen MaaS Platform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Our entire pipeline—from data preprocessing to model fine-tuning and deployment—leverages the iFLYTEK Xingchen MaaS platform. 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322580" y="423545"/>
            <a:ext cx="3357880" cy="322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Technical Challenges and Innovations</a:t>
            </a:r>
            <a:endParaRPr lang="en-US" altLang="zh-CN" sz="1400" b="1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094951"/>
            <a:ext cx="4680585" cy="10883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5400" b="1" dirty="0">
                <a:solidFill>
                  <a:srgbClr val="FFFFFF"/>
                </a:solidFill>
              </a:rPr>
              <a:t>Model Quality</a:t>
            </a:r>
            <a:endParaRPr lang="en-US" altLang="zh-CN" sz="54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04</a:t>
              </a:r>
              <a:endParaRPr lang="en-US" altLang="zh-CN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951" y="1171129"/>
            <a:ext cx="9249700" cy="4708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Model Selection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We choose a large language model architecture known for its strong capabilities in understanding context and generating coherent, domain-tailored text.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Training Process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Using the iFLYTEK Xingchen MaaS platform, we apply domain-specific fine-tuning strategies, incorporating a mix of supervised and semi-supervised techniques. We periodically evaluate the model’s performance on validation sets and refine the hyperparameters to optimize quality.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Model Architecture and Strategy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Our approach may involve prompt-tuning, LoRA (Low-Rank Adaptation) fine-tuning, or instruction-based refinement, ensuring the model learns to generate highly relevant, skill-specific interview questions.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44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Fine-tuning Scheme</a:t>
            </a:r>
            <a:endParaRPr lang="en-US" altLang="zh-CN" sz="24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261003"/>
            <a:ext cx="457581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000" b="1" dirty="0">
                <a:solidFill>
                  <a:srgbClr val="FFFFFF"/>
                </a:solidFill>
              </a:rPr>
              <a:t>Team introduction</a:t>
            </a:r>
            <a:endParaRPr lang="en-US" altLang="zh-CN" sz="40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05</a:t>
              </a:r>
              <a:endParaRPr lang="en-US" altLang="zh-CN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951" y="1171129"/>
            <a:ext cx="9249700" cy="4154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LI ZONGZE</a:t>
            </a:r>
            <a:endParaRPr lang="en-US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Master's degree in Computer Control and Automation 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Nanyang Technological University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Bachelor's degree in Software Engineering 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the University of Electronic Science and Technology of China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 have a solid programming foundation and am proficient in machine learning, artificial intelligence research, and full-stack development.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44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Team introduction</a:t>
            </a:r>
            <a:endParaRPr lang="en-US" altLang="zh-CN" sz="24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094951"/>
            <a:ext cx="3764915" cy="10883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5400" b="1" dirty="0">
                <a:solidFill>
                  <a:srgbClr val="FFFFFF"/>
                </a:solidFill>
              </a:rPr>
              <a:t>Github link</a:t>
            </a:r>
            <a:endParaRPr lang="en-US" altLang="zh-CN" sz="54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06</a:t>
              </a:r>
              <a:endParaRPr lang="en-US" altLang="zh-CN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Github link</a:t>
            </a:r>
            <a:endParaRPr lang="en-US" altLang="zh-CN" sz="2800" b="1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38225" y="1680845"/>
            <a:ext cx="7711440" cy="16637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2400" b="1" u="sng" dirty="0" smtClean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https://github.com/freshman2233/Resume--Interview-Question-based-AI-Finetuned-Model</a:t>
            </a:r>
            <a:endParaRPr lang="en-US" altLang="zh-CN" sz="2400" b="1" u="sng" dirty="0" smtClean="0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195" y="0"/>
            <a:ext cx="3884399" cy="571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rcRect l="5241" t="4897" r="5241" b="4897"/>
          <a:stretch>
            <a:fillRect/>
          </a:stretch>
        </p:blipFill>
        <p:spPr>
          <a:xfrm>
            <a:off x="1620456" y="2061617"/>
            <a:ext cx="1864815" cy="1864815"/>
          </a:xfrm>
          <a:custGeom>
            <a:avLst/>
            <a:gdLst>
              <a:gd name="connsiteX0" fmla="*/ 853751 w 1707502"/>
              <a:gd name="connsiteY0" fmla="*/ 0 h 1707502"/>
              <a:gd name="connsiteX1" fmla="*/ 1707502 w 1707502"/>
              <a:gd name="connsiteY1" fmla="*/ 853751 h 1707502"/>
              <a:gd name="connsiteX2" fmla="*/ 853751 w 1707502"/>
              <a:gd name="connsiteY2" fmla="*/ 1707502 h 1707502"/>
              <a:gd name="connsiteX3" fmla="*/ 0 w 1707502"/>
              <a:gd name="connsiteY3" fmla="*/ 853751 h 1707502"/>
              <a:gd name="connsiteX4" fmla="*/ 853751 w 1707502"/>
              <a:gd name="connsiteY4" fmla="*/ 0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502" h="1707502">
                <a:moveTo>
                  <a:pt x="853751" y="0"/>
                </a:moveTo>
                <a:cubicBezTo>
                  <a:pt x="1325265" y="0"/>
                  <a:pt x="1707502" y="382237"/>
                  <a:pt x="1707502" y="853751"/>
                </a:cubicBezTo>
                <a:cubicBezTo>
                  <a:pt x="1707502" y="1325265"/>
                  <a:pt x="1325265" y="1707502"/>
                  <a:pt x="853751" y="1707502"/>
                </a:cubicBezTo>
                <a:cubicBezTo>
                  <a:pt x="382237" y="1707502"/>
                  <a:pt x="0" y="1325265"/>
                  <a:pt x="0" y="853751"/>
                </a:cubicBezTo>
                <a:cubicBezTo>
                  <a:pt x="0" y="382237"/>
                  <a:pt x="382237" y="0"/>
                  <a:pt x="853751" y="0"/>
                </a:cubicBezTo>
                <a:close/>
              </a:path>
            </a:pathLst>
          </a:custGeom>
        </p:spPr>
      </p:pic>
      <p:pic>
        <p:nvPicPr>
          <p:cNvPr id="22" name="图片 21" descr="背景图案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5"/>
            <a:ext cx="10171863" cy="57175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4" y="672920"/>
            <a:ext cx="4627418" cy="3133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7965" y="1229043"/>
            <a:ext cx="7067550" cy="39001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spc="300" dirty="0" smtClean="0">
                <a:solidFill>
                  <a:schemeClr val="bg1"/>
                </a:solidFill>
                <a:latin typeface="Source Han Sans SC Bold" panose="020B0500000000000000" pitchFamily="34" charset="-128"/>
                <a:ea typeface="Source Han Sans SC Bold" panose="020B0500000000000000" pitchFamily="34" charset="-128"/>
                <a:sym typeface="+mn-ea"/>
              </a:rPr>
              <a:t>Our model is designed to analyze resumes and generate context-specific interview questions automatically. </a:t>
            </a:r>
            <a:endParaRPr kumimoji="1" lang="en-US" altLang="zh-CN" b="1" spc="300" dirty="0" smtClean="0">
              <a:solidFill>
                <a:schemeClr val="bg1"/>
              </a:solidFill>
              <a:latin typeface="Source Han Sans SC Bold" panose="020B0500000000000000" pitchFamily="34" charset="-128"/>
              <a:ea typeface="Source Han Sans SC Bold" panose="020B0500000000000000" pitchFamily="34" charset="-128"/>
              <a:sym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b="1" spc="300" dirty="0" smtClean="0">
              <a:solidFill>
                <a:schemeClr val="bg1"/>
              </a:solidFill>
              <a:latin typeface="Source Han Sans SC Bold" panose="020B0500000000000000" pitchFamily="34" charset="-128"/>
              <a:ea typeface="Source Han Sans SC Bold" panose="020B0500000000000000" pitchFamily="34" charset="-128"/>
              <a:sym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spc="300" dirty="0" smtClean="0">
                <a:solidFill>
                  <a:schemeClr val="bg1"/>
                </a:solidFill>
                <a:latin typeface="Source Han Sans SC Bold" panose="020B0500000000000000" pitchFamily="34" charset="-128"/>
                <a:ea typeface="Source Han Sans SC Bold" panose="020B0500000000000000" pitchFamily="34" charset="-128"/>
                <a:sym typeface="+mn-ea"/>
              </a:rPr>
              <a:t>By utilizing OCR to convert resume content into structured data, followed by keyword extraction (e.g., technical skills, programming languages, tools, industry expertise), we leverage a large language model—fine-tuned on domain-specific data—to dynamically pose tailored questions that reflect a candidate’s background.</a:t>
            </a:r>
            <a:endParaRPr kumimoji="1" lang="en-US" altLang="zh-CN" b="1" spc="300" dirty="0" smtClean="0">
              <a:solidFill>
                <a:schemeClr val="bg1"/>
              </a:solidFill>
              <a:latin typeface="Source Han Sans SC Bold" panose="020B0500000000000000" pitchFamily="34" charset="-128"/>
              <a:ea typeface="Source Han Sans SC Bold" panose="020B0500000000000000" pitchFamily="34" charset="-128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865505" y="2079625"/>
            <a:ext cx="3554095" cy="8667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007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2340" y="2197100"/>
            <a:ext cx="3416300" cy="6623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dist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rgbClr val="FFFFFF"/>
                </a:solidFill>
                <a:latin typeface="Source Han Sans SC Heavy" panose="020B0500000000000000" pitchFamily="34" charset="-128"/>
                <a:ea typeface="Source Han Sans SC Heavy" panose="020B0500000000000000" pitchFamily="34" charset="-128"/>
                <a:cs typeface="+mn-ea"/>
                <a:sym typeface="+mn-lt"/>
              </a:rPr>
              <a:t>CONTENTS</a:t>
            </a:r>
            <a:endParaRPr lang="zh-CN" altLang="en-US" sz="4400" b="1" dirty="0">
              <a:solidFill>
                <a:srgbClr val="FFFFFF"/>
              </a:solidFill>
              <a:latin typeface="Source Han Sans SC Heavy" panose="020B0500000000000000" pitchFamily="34" charset="-128"/>
              <a:ea typeface="Source Han Sans SC Heavy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39502" y="1506723"/>
            <a:ext cx="35063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Times New Roman" panose="02020603050405020304" charset="0"/>
                <a:ea typeface="阿里巴巴普惠体 B" panose="00020600040101010101" pitchFamily="18" charset="-122"/>
                <a:cs typeface="Times New Roman" panose="02020603050405020304" charset="0"/>
              </a:rPr>
              <a:t>Project background</a:t>
            </a:r>
            <a:endParaRPr lang="en-US" altLang="zh-CN" b="1" dirty="0">
              <a:solidFill>
                <a:srgbClr val="FFFFFF"/>
              </a:solidFill>
              <a:latin typeface="Times New Roman" panose="02020603050405020304" charset="0"/>
              <a:ea typeface="阿里巴巴普惠体 B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69062" y="3242492"/>
            <a:ext cx="35063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Times New Roman" panose="02020603050405020304" charset="0"/>
                <a:ea typeface="Source Han Sans SC Bold" panose="020B0500000000000000" pitchFamily="34" charset="-128"/>
                <a:cs typeface="Times New Roman" panose="02020603050405020304" charset="0"/>
              </a:rPr>
              <a:t>Technical Solution</a:t>
            </a:r>
            <a:endParaRPr lang="en-US" altLang="zh-CN" b="1" dirty="0">
              <a:solidFill>
                <a:srgbClr val="FFFFFF"/>
              </a:solidFill>
              <a:latin typeface="Times New Roman" panose="02020603050405020304" charset="0"/>
              <a:ea typeface="Source Han Sans SC Bold" panose="020B0500000000000000" pitchFamily="34" charset="-128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44582" y="2334736"/>
            <a:ext cx="3506388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Application Value</a:t>
            </a:r>
            <a:endParaRPr lang="en-US" altLang="zh-CN" b="1" dirty="0">
              <a:solidFill>
                <a:srgbClr val="FFFFFF"/>
              </a:solidFill>
              <a:latin typeface="Times New Roman" panose="02020603050405020304" charset="0"/>
              <a:ea typeface="阿里巴巴普惠体 B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69062" y="4007192"/>
            <a:ext cx="35063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Times New Roman" panose="02020603050405020304" charset="0"/>
                <a:ea typeface="Source Han Sans SC Bold" panose="020B0500000000000000" pitchFamily="34" charset="-128"/>
                <a:cs typeface="Times New Roman" panose="02020603050405020304" charset="0"/>
              </a:rPr>
              <a:t>Model Quality</a:t>
            </a:r>
            <a:endParaRPr lang="en-US" altLang="zh-CN" b="1" dirty="0">
              <a:solidFill>
                <a:srgbClr val="FFFFFF"/>
              </a:solidFill>
              <a:latin typeface="Times New Roman" panose="02020603050405020304" charset="0"/>
              <a:ea typeface="Source Han Sans SC Bold" panose="020B0500000000000000" pitchFamily="34" charset="-128"/>
              <a:cs typeface="Times New Roman" panose="0202060305040502030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635726" y="1400539"/>
            <a:ext cx="608788" cy="519427"/>
            <a:chOff x="5144929" y="1400539"/>
            <a:chExt cx="608788" cy="519427"/>
          </a:xfrm>
        </p:grpSpPr>
        <p:sp>
          <p:nvSpPr>
            <p:cNvPr id="27" name="圆角矩形 26"/>
            <p:cNvSpPr/>
            <p:nvPr/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144929" y="1442885"/>
              <a:ext cx="60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01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30540" y="2249646"/>
            <a:ext cx="608788" cy="519427"/>
            <a:chOff x="5144929" y="1400539"/>
            <a:chExt cx="608788" cy="519427"/>
          </a:xfrm>
        </p:grpSpPr>
        <p:sp>
          <p:nvSpPr>
            <p:cNvPr id="36" name="圆角矩形 35"/>
            <p:cNvSpPr/>
            <p:nvPr/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144929" y="1442885"/>
              <a:ext cx="60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02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30540" y="3109546"/>
            <a:ext cx="608788" cy="519427"/>
            <a:chOff x="5144929" y="1400539"/>
            <a:chExt cx="608788" cy="519427"/>
          </a:xfrm>
        </p:grpSpPr>
        <p:sp>
          <p:nvSpPr>
            <p:cNvPr id="39" name="圆角矩形 38"/>
            <p:cNvSpPr/>
            <p:nvPr/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144929" y="1442885"/>
              <a:ext cx="60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03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30540" y="3969445"/>
            <a:ext cx="608788" cy="519427"/>
            <a:chOff x="5144929" y="1400539"/>
            <a:chExt cx="608788" cy="519427"/>
          </a:xfrm>
        </p:grpSpPr>
        <p:sp>
          <p:nvSpPr>
            <p:cNvPr id="43" name="圆角矩形 42"/>
            <p:cNvSpPr/>
            <p:nvPr/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144929" y="1442885"/>
              <a:ext cx="60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04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99551" y="1412604"/>
            <a:ext cx="608788" cy="519427"/>
            <a:chOff x="5144929" y="1400539"/>
            <a:chExt cx="608788" cy="519427"/>
          </a:xfrm>
        </p:grpSpPr>
        <p:sp>
          <p:nvSpPr>
            <p:cNvPr id="3" name="圆角矩形 2"/>
            <p:cNvSpPr/>
            <p:nvPr>
              <p:custDataLst>
                <p:tags r:id="rId1"/>
              </p:custDataLst>
            </p:nvPr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5144929" y="1442885"/>
              <a:ext cx="608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05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94365" y="2261711"/>
            <a:ext cx="608788" cy="519427"/>
            <a:chOff x="5144929" y="1400539"/>
            <a:chExt cx="608788" cy="519427"/>
          </a:xfrm>
        </p:grpSpPr>
        <p:sp>
          <p:nvSpPr>
            <p:cNvPr id="6" name="圆角矩形 5"/>
            <p:cNvSpPr/>
            <p:nvPr>
              <p:custDataLst>
                <p:tags r:id="rId3"/>
              </p:custDataLst>
            </p:nvPr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5144929" y="1442885"/>
              <a:ext cx="608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06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908407" y="1454653"/>
            <a:ext cx="3506388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introduction</a:t>
            </a:r>
            <a:endParaRPr lang="en-US" altLang="zh-CN" b="1" dirty="0">
              <a:solidFill>
                <a:srgbClr val="FFFFFF"/>
              </a:solidFill>
              <a:latin typeface="Times New Roman" panose="02020603050405020304" charset="0"/>
              <a:ea typeface="阿里巴巴普惠体 B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7979527" y="2334763"/>
            <a:ext cx="35063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rgbClr val="FFFFFF"/>
                </a:solidFill>
                <a:latin typeface="Times New Roman" panose="02020603050405020304" charset="0"/>
                <a:ea typeface="阿里巴巴普惠体 B" panose="00020600040101010101" pitchFamily="18" charset="-122"/>
                <a:cs typeface="Times New Roman" panose="02020603050405020304" charset="0"/>
              </a:rPr>
              <a:t>Github link</a:t>
            </a:r>
            <a:endParaRPr lang="en-US" altLang="zh-CN" b="1" dirty="0">
              <a:solidFill>
                <a:srgbClr val="FFFFFF"/>
              </a:solidFill>
              <a:latin typeface="Times New Roman" panose="02020603050405020304" charset="0"/>
              <a:ea typeface="阿里巴巴普惠体 B" panose="00020600040101010101" pitchFamily="18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4213" y="2333393"/>
            <a:ext cx="495427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000" b="1" dirty="0">
                <a:solidFill>
                  <a:srgbClr val="FFFFFF"/>
                </a:solidFill>
              </a:rPr>
              <a:t>Project background</a:t>
            </a:r>
            <a:endParaRPr lang="en-US" altLang="zh-CN" sz="40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01</a:t>
              </a:r>
              <a:endParaRPr lang="zh-CN" altLang="en-US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245401" y="1279079"/>
            <a:ext cx="9249700" cy="3138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Market Development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there is a growing need for interview preparation process.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User Need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Candidates also benefit by facing more relevant 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and personalized questions, potentially improving the quality of their interviews.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Project background</a:t>
            </a:r>
            <a:endParaRPr lang="en-US" altLang="zh-CN" sz="2000" b="1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224173"/>
            <a:ext cx="453898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000" b="1" dirty="0">
                <a:solidFill>
                  <a:srgbClr val="FFFFFF"/>
                </a:solidFill>
              </a:rPr>
              <a:t> Application Value</a:t>
            </a:r>
            <a:endParaRPr lang="en-US" altLang="zh-CN" sz="40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02</a:t>
              </a:r>
              <a:endParaRPr lang="zh-CN" altLang="en-US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348906" y="1171129"/>
            <a:ext cx="9249700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Accurate OCR: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Extracting textual information from diverse resume formats.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Intelligent Keyword Extraction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Identifying key technical terms, tools, and experience.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Dynamic Question Generation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Creating context-specific interview questions that reflect a candidate’s unique background and skill set.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16905" y="271964"/>
            <a:ext cx="2840398" cy="589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Functional Capabilities </a:t>
            </a:r>
            <a:endParaRPr lang="en-US" altLang="zh-CN" sz="16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of the Fine-tuned Model</a:t>
            </a:r>
            <a:endParaRPr lang="en-US" altLang="zh-CN" sz="16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951" y="1171129"/>
            <a:ext cx="9249700" cy="1200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For Candidates</a:t>
            </a:r>
            <a:endParaRPr lang="en-US" altLang="zh-CN" sz="20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Offers a data-driven basis for candidates on how to strengthen their preparation.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303530" y="325120"/>
            <a:ext cx="3344545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 Application Value</a:t>
            </a:r>
            <a:endParaRPr lang="en-US" altLang="zh-CN" sz="2800" b="1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224173"/>
            <a:ext cx="4661535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000" b="1" dirty="0">
                <a:solidFill>
                  <a:srgbClr val="FFFFFF"/>
                </a:solidFill>
              </a:rPr>
              <a:t>Technical Solution</a:t>
            </a:r>
            <a:endParaRPr lang="en-US" altLang="zh-CN" sz="40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03</a:t>
              </a:r>
              <a:endParaRPr lang="zh-CN" altLang="en-US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7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8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9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21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22.xml><?xml version="1.0" encoding="utf-8"?>
<p:tagLst xmlns:p="http://schemas.openxmlformats.org/presentationml/2006/main">
  <p:tag name="COMMONDATA" val="eyJoZGlkIjoiMjk3ODU2NTkzODRjNWFlMjU0YWE4NTZjYzY0Njk5Y2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heme/theme1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0</TotalTime>
  <Words>3613</Words>
  <Application>WPS 演示</Application>
  <PresentationFormat>自定义</PresentationFormat>
  <Paragraphs>132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Source Han Sans SC Bold</vt:lpstr>
      <vt:lpstr>Yu Gothic UI</vt:lpstr>
      <vt:lpstr>Source Han Sans SC</vt:lpstr>
      <vt:lpstr>Source Han Sans SC Heavy</vt:lpstr>
      <vt:lpstr>Times New Roman</vt:lpstr>
      <vt:lpstr>阿里巴巴普惠体 B</vt:lpstr>
      <vt:lpstr>Arial Bold</vt:lpstr>
      <vt:lpstr>Arial Unicode MS</vt:lpstr>
      <vt:lpstr>等线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freshman2233</cp:lastModifiedBy>
  <cp:revision>872</cp:revision>
  <cp:lastPrinted>2024-12-14T17:30:00Z</cp:lastPrinted>
  <dcterms:created xsi:type="dcterms:W3CDTF">2024-12-14T17:30:00Z</dcterms:created>
  <dcterms:modified xsi:type="dcterms:W3CDTF">2024-12-15T13:47:46Z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15C6C508C8334CA6E1A05D6715C1F75C_43</vt:lpwstr>
  </property>
</Properties>
</file>