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84" r:id="rId4"/>
    <p:sldId id="280" r:id="rId5"/>
    <p:sldId id="279" r:id="rId6"/>
    <p:sldId id="281" r:id="rId7"/>
    <p:sldId id="282" r:id="rId8"/>
    <p:sldId id="287" r:id="rId9"/>
    <p:sldId id="285" r:id="rId10"/>
    <p:sldId id="283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527" autoAdjust="0"/>
  </p:normalViewPr>
  <p:slideViewPr>
    <p:cSldViewPr snapToGrid="0">
      <p:cViewPr varScale="1">
        <p:scale>
          <a:sx n="69" d="100"/>
          <a:sy n="69" d="100"/>
        </p:scale>
        <p:origin x="16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data\&#31227;&#21160;&#31471;PV&#39029;&#38754;&#20449;&#24687;&#25253;&#34920;---20160617-20160816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2015&#29579;&#26195;&#27874;&#27719;&#24635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2015&#29579;&#26195;&#27874;&#27719;&#24635;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2015&#29579;&#26195;&#27874;&#27719;&#24635;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2015&#24180;&#25968;&#25454;&#27719;&#24635;&#32467;&#2652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00Inbox\2016WOT\2015&#29579;&#26195;&#27874;&#27719;&#24635;&#32467;&#2652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4046579330422126E-2"/>
          <c:y val="0.23592755751346065"/>
          <c:w val="0.93595342066957787"/>
          <c:h val="0.6472094071941447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'移动端PV页面信息报表---20160617-20160816'!$J$8:$K$8</c:f>
              <c:strCache>
                <c:ptCount val="2"/>
                <c:pt idx="0">
                  <c:v>移动</c:v>
                </c:pt>
                <c:pt idx="1">
                  <c:v>PC</c:v>
                </c:pt>
              </c:strCache>
            </c:strRef>
          </c:cat>
          <c:val>
            <c:numRef>
              <c:f>'移动端PV页面信息报表---20160617-20160816'!$J$9:$K$9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16392113710075"/>
          <c:y val="0.87671204972360206"/>
          <c:w val="0.27148063331756733"/>
          <c:h val="0.123287950276397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2015</a:t>
            </a:r>
            <a:r>
              <a:rPr lang="zh-CN" altLang="en-US"/>
              <a:t>移动推荐点击量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991426071741033"/>
          <c:y val="0.17685185185185184"/>
          <c:w val="0.83953018372703414"/>
          <c:h val="0.5781794983960338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Sheet4!$I$4:$I$15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Sheet4!$J$4:$J$15</c:f>
              <c:numCache>
                <c:formatCode>General</c:formatCode>
                <c:ptCount val="12"/>
                <c:pt idx="0">
                  <c:v>4622919</c:v>
                </c:pt>
                <c:pt idx="1">
                  <c:v>3578742</c:v>
                </c:pt>
                <c:pt idx="2">
                  <c:v>3864128</c:v>
                </c:pt>
                <c:pt idx="3">
                  <c:v>3254292</c:v>
                </c:pt>
                <c:pt idx="4">
                  <c:v>2422109</c:v>
                </c:pt>
                <c:pt idx="5">
                  <c:v>2725616</c:v>
                </c:pt>
                <c:pt idx="6">
                  <c:v>2466166</c:v>
                </c:pt>
                <c:pt idx="7">
                  <c:v>2592795</c:v>
                </c:pt>
                <c:pt idx="8">
                  <c:v>2524974</c:v>
                </c:pt>
                <c:pt idx="9">
                  <c:v>2809066</c:v>
                </c:pt>
                <c:pt idx="10">
                  <c:v>3404095</c:v>
                </c:pt>
                <c:pt idx="11">
                  <c:v>468782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005112"/>
        <c:axId val="342005960"/>
      </c:lineChart>
      <c:catAx>
        <c:axId val="34200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005960"/>
        <c:crosses val="autoZero"/>
        <c:auto val="1"/>
        <c:lblAlgn val="ctr"/>
        <c:lblOffset val="100"/>
        <c:noMultiLvlLbl val="0"/>
      </c:catAx>
      <c:valAx>
        <c:axId val="3420059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00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2015</a:t>
            </a:r>
            <a:r>
              <a:rPr lang="zh-CN" altLang="en-US"/>
              <a:t>移动推荐点击率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553149606299214E-2"/>
          <c:y val="0.17685185185185184"/>
          <c:w val="0.88389129483814521"/>
          <c:h val="0.4902165354330708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Sheet4!$I$4:$I$15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Sheet4!$M$4:$M$15</c:f>
              <c:numCache>
                <c:formatCode>General</c:formatCode>
                <c:ptCount val="12"/>
                <c:pt idx="0">
                  <c:v>7.4192675897458635E-2</c:v>
                </c:pt>
                <c:pt idx="1">
                  <c:v>6.9239115223993078E-2</c:v>
                </c:pt>
                <c:pt idx="2">
                  <c:v>4.4852543673659616E-2</c:v>
                </c:pt>
                <c:pt idx="3">
                  <c:v>4.4748171801060936E-2</c:v>
                </c:pt>
                <c:pt idx="4">
                  <c:v>3.7466949705234842E-2</c:v>
                </c:pt>
                <c:pt idx="5">
                  <c:v>3.5309691093058343E-2</c:v>
                </c:pt>
                <c:pt idx="6">
                  <c:v>3.1193443948768534E-2</c:v>
                </c:pt>
                <c:pt idx="7">
                  <c:v>3.7538156977468332E-2</c:v>
                </c:pt>
                <c:pt idx="8">
                  <c:v>3.503563938251221E-2</c:v>
                </c:pt>
                <c:pt idx="9">
                  <c:v>3.3750985456959162E-2</c:v>
                </c:pt>
                <c:pt idx="10">
                  <c:v>3.183727863584622E-2</c:v>
                </c:pt>
                <c:pt idx="11">
                  <c:v>3.2298530353550889E-2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004688"/>
        <c:axId val="221359520"/>
      </c:lineChart>
      <c:catAx>
        <c:axId val="3420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59520"/>
        <c:crosses val="autoZero"/>
        <c:auto val="1"/>
        <c:lblAlgn val="ctr"/>
        <c:lblOffset val="100"/>
        <c:noMultiLvlLbl val="0"/>
      </c:catAx>
      <c:valAx>
        <c:axId val="221359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0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2015</a:t>
            </a:r>
            <a:r>
              <a:rPr lang="zh-CN" altLang="en-US"/>
              <a:t>移动推荐订单占比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'2015移动端订单占比'!$H$4:$H$15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'2015移动端订单占比'!$K$4:$K$15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2.044419347164898E-2</c:v>
                </c:pt>
                <c:pt idx="3">
                  <c:v>2.0393982082479029E-2</c:v>
                </c:pt>
                <c:pt idx="4">
                  <c:v>1.8584676810938172E-2</c:v>
                </c:pt>
                <c:pt idx="5">
                  <c:v>2.3504895842569908E-2</c:v>
                </c:pt>
                <c:pt idx="6">
                  <c:v>2.2908346079506692E-2</c:v>
                </c:pt>
                <c:pt idx="7">
                  <c:v>2.9164976150202589E-2</c:v>
                </c:pt>
                <c:pt idx="8">
                  <c:v>2.9278883488586274E-2</c:v>
                </c:pt>
                <c:pt idx="9">
                  <c:v>3.3184113853830279E-2</c:v>
                </c:pt>
                <c:pt idx="10">
                  <c:v>2.917764843716383E-2</c:v>
                </c:pt>
                <c:pt idx="11">
                  <c:v>2.6744587560020589E-2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362064"/>
        <c:axId val="221362488"/>
      </c:lineChart>
      <c:catAx>
        <c:axId val="22136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62488"/>
        <c:crosses val="autoZero"/>
        <c:auto val="1"/>
        <c:lblAlgn val="ctr"/>
        <c:lblOffset val="100"/>
        <c:noMultiLvlLbl val="0"/>
      </c:catAx>
      <c:valAx>
        <c:axId val="221362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136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2015</a:t>
            </a:r>
            <a:r>
              <a:rPr lang="zh-CN" altLang="en-US" dirty="0"/>
              <a:t>年单品页</a:t>
            </a:r>
            <a:r>
              <a:rPr lang="zh-CN" altLang="en-US" dirty="0" smtClean="0"/>
              <a:t>推荐点击</a:t>
            </a:r>
            <a:endParaRPr lang="zh-CN" altLang="en-US" dirty="0"/>
          </a:p>
        </c:rich>
      </c:tx>
      <c:layout>
        <c:manualLayout>
          <c:xMode val="edge"/>
          <c:yMode val="edge"/>
          <c:x val="0.25780030042069596"/>
          <c:y val="3.4365354199374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700391829840007"/>
          <c:y val="9.0642767304136007E-2"/>
          <c:w val="0.86336631546311293"/>
          <c:h val="0.55035532409019716"/>
        </c:manualLayout>
      </c:layout>
      <c:lineChart>
        <c:grouping val="standard"/>
        <c:varyColors val="0"/>
        <c:ser>
          <c:idx val="0"/>
          <c:order val="0"/>
          <c:tx>
            <c:strRef>
              <c:f>'D:\Documents\00Inbox\2016WOT\[半年数据盘点.xlsx]全部'!$AR$8</c:f>
              <c:strCache>
                <c:ptCount val="1"/>
                <c:pt idx="0">
                  <c:v>推荐点击量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'D:\Documents\00Inbox\2016WOT\[半年数据盘点.xlsx]全部'!$AP$9:$AP$21</c:f>
              <c:strCache>
                <c:ptCount val="13"/>
                <c:pt idx="1">
                  <c:v>1月</c:v>
                </c:pt>
                <c:pt idx="2">
                  <c:v>2月</c:v>
                </c:pt>
                <c:pt idx="3">
                  <c:v>3月</c:v>
                </c:pt>
                <c:pt idx="4">
                  <c:v>4月</c:v>
                </c:pt>
                <c:pt idx="5">
                  <c:v>5月</c:v>
                </c:pt>
                <c:pt idx="6">
                  <c:v>6月</c:v>
                </c:pt>
                <c:pt idx="7">
                  <c:v>7月</c:v>
                </c:pt>
                <c:pt idx="8">
                  <c:v>8月</c:v>
                </c:pt>
                <c:pt idx="9">
                  <c:v>9月</c:v>
                </c:pt>
                <c:pt idx="10">
                  <c:v>10月</c:v>
                </c:pt>
                <c:pt idx="11">
                  <c:v>11月</c:v>
                </c:pt>
                <c:pt idx="12">
                  <c:v>12月</c:v>
                </c:pt>
              </c:strCache>
            </c:strRef>
          </c:cat>
          <c:val>
            <c:numRef>
              <c:f>'D:\Documents\00Inbox\2016WOT\[半年数据盘点.xlsx]全部'!$AR$9:$AR$21</c:f>
              <c:numCache>
                <c:formatCode>General</c:formatCode>
                <c:ptCount val="13"/>
                <c:pt idx="1">
                  <c:v>367650.41899999999</c:v>
                </c:pt>
                <c:pt idx="2">
                  <c:v>300110.53600000002</c:v>
                </c:pt>
                <c:pt idx="3">
                  <c:v>439819.7</c:v>
                </c:pt>
                <c:pt idx="4">
                  <c:v>359409.16700000002</c:v>
                </c:pt>
                <c:pt idx="5">
                  <c:v>315557.74200000003</c:v>
                </c:pt>
                <c:pt idx="6">
                  <c:v>282226.56699999998</c:v>
                </c:pt>
                <c:pt idx="7">
                  <c:v>306471.87099999998</c:v>
                </c:pt>
                <c:pt idx="8">
                  <c:v>246595.742</c:v>
                </c:pt>
                <c:pt idx="9">
                  <c:v>272440.56699999998</c:v>
                </c:pt>
                <c:pt idx="10">
                  <c:v>191177.677</c:v>
                </c:pt>
                <c:pt idx="11">
                  <c:v>228144.56700000001</c:v>
                </c:pt>
                <c:pt idx="12">
                  <c:v>186151.54800000001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357400"/>
        <c:axId val="221357824"/>
      </c:lineChart>
      <c:catAx>
        <c:axId val="22135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57824"/>
        <c:crosses val="autoZero"/>
        <c:auto val="1"/>
        <c:lblAlgn val="ctr"/>
        <c:lblOffset val="100"/>
        <c:noMultiLvlLbl val="0"/>
      </c:catAx>
      <c:valAx>
        <c:axId val="221357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135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 dirty="0">
                <a:effectLst/>
              </a:rPr>
              <a:t>2015</a:t>
            </a:r>
            <a:r>
              <a:rPr lang="zh-CN" altLang="zh-CN" sz="1400" b="0" i="0" u="none" strike="noStrike" baseline="0" dirty="0">
                <a:effectLst/>
              </a:rPr>
              <a:t>年单品页</a:t>
            </a:r>
            <a:r>
              <a:rPr lang="zh-CN" altLang="zh-CN" sz="1400" b="0" i="0" u="none" strike="noStrike" baseline="0" dirty="0" smtClean="0">
                <a:effectLst/>
              </a:rPr>
              <a:t>推荐</a:t>
            </a:r>
            <a:r>
              <a:rPr lang="zh-CN" altLang="en-US" dirty="0" smtClean="0"/>
              <a:t>点击率</a:t>
            </a:r>
            <a:endParaRPr lang="zh-CN" altLang="en-US" dirty="0"/>
          </a:p>
        </c:rich>
      </c:tx>
      <c:layout>
        <c:manualLayout>
          <c:xMode val="edge"/>
          <c:yMode val="edge"/>
          <c:x val="0.26743143459915614"/>
          <c:y val="6.19246646781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73645303830692"/>
          <c:y val="0.19047619047619047"/>
          <c:w val="0.88977021661849232"/>
          <c:h val="0.5459875964497708"/>
        </c:manualLayout>
      </c:layout>
      <c:lineChart>
        <c:grouping val="standard"/>
        <c:varyColors val="0"/>
        <c:ser>
          <c:idx val="0"/>
          <c:order val="0"/>
          <c:tx>
            <c:strRef>
              <c:f>'D:\Documents\00Inbox\2016WOT\[半年数据盘点.xlsx]全部'!$AX$8</c:f>
              <c:strCache>
                <c:ptCount val="1"/>
                <c:pt idx="0">
                  <c:v>点击率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'D:\Documents\00Inbox\2016WOT\[半年数据盘点.xlsx]全部'!$AP$9:$AP$21</c:f>
              <c:strCache>
                <c:ptCount val="13"/>
                <c:pt idx="1">
                  <c:v>1月</c:v>
                </c:pt>
                <c:pt idx="2">
                  <c:v>2月</c:v>
                </c:pt>
                <c:pt idx="3">
                  <c:v>3月</c:v>
                </c:pt>
                <c:pt idx="4">
                  <c:v>4月</c:v>
                </c:pt>
                <c:pt idx="5">
                  <c:v>5月</c:v>
                </c:pt>
                <c:pt idx="6">
                  <c:v>6月</c:v>
                </c:pt>
                <c:pt idx="7">
                  <c:v>7月</c:v>
                </c:pt>
                <c:pt idx="8">
                  <c:v>8月</c:v>
                </c:pt>
                <c:pt idx="9">
                  <c:v>9月</c:v>
                </c:pt>
                <c:pt idx="10">
                  <c:v>10月</c:v>
                </c:pt>
                <c:pt idx="11">
                  <c:v>11月</c:v>
                </c:pt>
                <c:pt idx="12">
                  <c:v>12月</c:v>
                </c:pt>
              </c:strCache>
            </c:strRef>
          </c:cat>
          <c:val>
            <c:numRef>
              <c:f>'D:\Documents\00Inbox\2016WOT\[半年数据盘点.xlsx]全部'!$AX$9:$AX$21</c:f>
              <c:numCache>
                <c:formatCode>General</c:formatCode>
                <c:ptCount val="13"/>
                <c:pt idx="1">
                  <c:v>9.0291405809632269E-2</c:v>
                </c:pt>
                <c:pt idx="2">
                  <c:v>9.8936734800178561E-2</c:v>
                </c:pt>
                <c:pt idx="3">
                  <c:v>9.8645366130552192E-2</c:v>
                </c:pt>
                <c:pt idx="4">
                  <c:v>9.630431574288402E-2</c:v>
                </c:pt>
                <c:pt idx="5">
                  <c:v>9.2341510709017569E-2</c:v>
                </c:pt>
                <c:pt idx="6">
                  <c:v>8.7925903542573999E-2</c:v>
                </c:pt>
                <c:pt idx="7">
                  <c:v>9.2757446233779614E-2</c:v>
                </c:pt>
                <c:pt idx="8">
                  <c:v>9.6277043314148367E-2</c:v>
                </c:pt>
                <c:pt idx="9">
                  <c:v>9.2372631735085198E-2</c:v>
                </c:pt>
                <c:pt idx="10">
                  <c:v>7.9692925163598521E-2</c:v>
                </c:pt>
                <c:pt idx="11">
                  <c:v>7.0858973047373028E-2</c:v>
                </c:pt>
                <c:pt idx="12">
                  <c:v>7.5184111544716339E-2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358248"/>
        <c:axId val="221358672"/>
      </c:lineChart>
      <c:catAx>
        <c:axId val="22135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58672"/>
        <c:crosses val="autoZero"/>
        <c:auto val="1"/>
        <c:lblAlgn val="ctr"/>
        <c:lblOffset val="100"/>
        <c:noMultiLvlLbl val="0"/>
      </c:catAx>
      <c:valAx>
        <c:axId val="221358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135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2015</a:t>
            </a:r>
            <a:r>
              <a:rPr lang="zh-CN" altLang="en-US" dirty="0"/>
              <a:t>推荐订单占比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1664260717410319E-2"/>
          <c:y val="0.23118623828395923"/>
          <c:w val="0.88389129483814521"/>
          <c:h val="0.4439202391367746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'2015按月推荐订单'!$I$5:$I$16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'2015按月推荐订单'!$L$5:$L$16</c:f>
              <c:numCache>
                <c:formatCode>General</c:formatCode>
                <c:ptCount val="12"/>
                <c:pt idx="0">
                  <c:v>8.7601625849021023E-2</c:v>
                </c:pt>
                <c:pt idx="1">
                  <c:v>8.8971079989276253E-2</c:v>
                </c:pt>
                <c:pt idx="2">
                  <c:v>8.4217619308181849E-2</c:v>
                </c:pt>
                <c:pt idx="3">
                  <c:v>8.6069660359655367E-2</c:v>
                </c:pt>
                <c:pt idx="4">
                  <c:v>8.1193457786970374E-2</c:v>
                </c:pt>
                <c:pt idx="5">
                  <c:v>7.60196843550794E-2</c:v>
                </c:pt>
                <c:pt idx="6">
                  <c:v>7.8512063275385943E-2</c:v>
                </c:pt>
                <c:pt idx="7">
                  <c:v>8.1841408270541149E-2</c:v>
                </c:pt>
                <c:pt idx="8">
                  <c:v>7.139671831444519E-2</c:v>
                </c:pt>
                <c:pt idx="9">
                  <c:v>6.5397925539153287E-2</c:v>
                </c:pt>
                <c:pt idx="10">
                  <c:v>5.978454796362017E-2</c:v>
                </c:pt>
                <c:pt idx="11">
                  <c:v>5.4810601028392969E-2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653456"/>
        <c:axId val="314651760"/>
      </c:lineChart>
      <c:catAx>
        <c:axId val="3146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651760"/>
        <c:crosses val="autoZero"/>
        <c:auto val="1"/>
        <c:lblAlgn val="ctr"/>
        <c:lblOffset val="100"/>
        <c:noMultiLvlLbl val="0"/>
      </c:catAx>
      <c:valAx>
        <c:axId val="3146517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465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移动端流量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1473533619456366E-2"/>
          <c:y val="0.18216482939632545"/>
          <c:w val="0.93705293276108725"/>
          <c:h val="0.6084252343993481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Sheet5!$G$4:$G$15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Sheet5!$H$4:$H$15</c:f>
              <c:numCache>
                <c:formatCode>General</c:formatCode>
                <c:ptCount val="12"/>
                <c:pt idx="0">
                  <c:v>62309641</c:v>
                </c:pt>
                <c:pt idx="1">
                  <c:v>51686709</c:v>
                </c:pt>
                <c:pt idx="2">
                  <c:v>66151814</c:v>
                </c:pt>
                <c:pt idx="3">
                  <c:v>72724580</c:v>
                </c:pt>
                <c:pt idx="4">
                  <c:v>64646549</c:v>
                </c:pt>
                <c:pt idx="5">
                  <c:v>77191726</c:v>
                </c:pt>
                <c:pt idx="6">
                  <c:v>79060395</c:v>
                </c:pt>
                <c:pt idx="7">
                  <c:v>69070919</c:v>
                </c:pt>
                <c:pt idx="8">
                  <c:v>72068729</c:v>
                </c:pt>
                <c:pt idx="9">
                  <c:v>83229155</c:v>
                </c:pt>
                <c:pt idx="10">
                  <c:v>106921670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653032"/>
        <c:axId val="314648792"/>
      </c:lineChart>
      <c:catAx>
        <c:axId val="314653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648792"/>
        <c:crosses val="autoZero"/>
        <c:auto val="1"/>
        <c:lblAlgn val="ctr"/>
        <c:lblOffset val="100"/>
        <c:noMultiLvlLbl val="0"/>
      </c:catAx>
      <c:valAx>
        <c:axId val="314648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4653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E44C-8EBE-44B6-AC82-E38E3C3B9F7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40B38-059C-4458-B851-C1D1E210B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3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数据分析的目标与现状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新趋势反映出了什么问题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用户为什么离我们远去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如何选择应对策略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在电商行业整体上升趋势减缓的情况下，对推荐模块的商品数据与用户数据进行分析实践，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研究新形势下用户与商品之间呈现的关系，以及这些关系反映出的问题、技术问题、算法策略问题、产品形态问题、平台策略问题 等，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面对这样的问题如何去思考并做出应对策略。本文结合对实际中项目中的分析过程，对用户群的分析：用户性别、用户年龄、孕妇、婴童等；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对商品的分析：纸质图书、电子图书、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图书、多媒体图书等；总结当前的应对策略、基本路线、发展目标，希望能对大家有一定的启发。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0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如何面对？如何分析？对于用户</a:t>
            </a:r>
            <a:endParaRPr lang="en-US" altLang="zh-CN" dirty="0" smtClean="0"/>
          </a:p>
          <a:p>
            <a:r>
              <a:rPr lang="zh-CN" altLang="en-US" dirty="0" smtClean="0"/>
              <a:t>找出重点用户，逐个分析找到原因，进行回访</a:t>
            </a:r>
          </a:p>
          <a:p>
            <a:r>
              <a:rPr lang="zh-CN" altLang="en-US" dirty="0" smtClean="0"/>
              <a:t>我们如何来找回这些成果，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）选择重点用户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）人工分析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）预测与验证</a:t>
            </a:r>
            <a:endParaRPr lang="en-US" altLang="zh-CN" dirty="0" smtClean="0"/>
          </a:p>
          <a:p>
            <a:r>
              <a:rPr lang="zh-CN" altLang="en-US" dirty="0" smtClean="0"/>
              <a:t>举例说明：打包购买的成绩是什么，评论的成果是什么。难道是评论造成的么，评论为什么重要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1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三、新趋势反映出了什么问题</a:t>
            </a:r>
            <a:endParaRPr lang="en-US" altLang="zh-CN" dirty="0" smtClean="0"/>
          </a:p>
          <a:p>
            <a:r>
              <a:rPr lang="zh-CN" altLang="en-US" dirty="0" smtClean="0"/>
              <a:t>如何面对？如何分析？对于商品</a:t>
            </a:r>
            <a:endParaRPr lang="en-US" altLang="zh-CN" dirty="0" smtClean="0"/>
          </a:p>
          <a:p>
            <a:r>
              <a:rPr lang="zh-CN" altLang="en-US" dirty="0" smtClean="0"/>
              <a:t>书是用于消费内容的，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端可以做的更多</a:t>
            </a:r>
            <a:endParaRPr lang="en-US" altLang="zh-CN" dirty="0" smtClean="0"/>
          </a:p>
          <a:p>
            <a:r>
              <a:rPr lang="zh-CN" altLang="en-US" dirty="0" smtClean="0"/>
              <a:t>赠送电子书，书籍预售，个性化判定</a:t>
            </a:r>
            <a:endParaRPr lang="en-US" altLang="zh-CN" dirty="0" smtClean="0"/>
          </a:p>
          <a:p>
            <a:r>
              <a:rPr lang="zh-CN" altLang="en-US" dirty="0" smtClean="0"/>
              <a:t>多媒体图书，样品多分类等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反映在技术层面</a:t>
            </a:r>
            <a:endParaRPr lang="en-US" altLang="zh-CN" dirty="0" smtClean="0"/>
          </a:p>
          <a:p>
            <a:r>
              <a:rPr lang="zh-CN" altLang="en-US" dirty="0" smtClean="0"/>
              <a:t>算法做</a:t>
            </a:r>
            <a:r>
              <a:rPr lang="en-US" altLang="zh-CN" dirty="0" smtClean="0"/>
              <a:t>AB</a:t>
            </a:r>
            <a:r>
              <a:rPr lang="zh-CN" altLang="en-US" dirty="0" smtClean="0"/>
              <a:t>测试过于复杂，作业流程过长，数据延迟。</a:t>
            </a:r>
            <a:endParaRPr lang="zh-CN" altLang="en-US" b="1" dirty="0" smtClean="0"/>
          </a:p>
          <a:p>
            <a:r>
              <a:rPr lang="zh-CN" altLang="en-US" dirty="0" smtClean="0"/>
              <a:t>数据误差，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的误差，数据埋点的误差，不要把服务端的请求数据当做曝光数据这样会有问题的。</a:t>
            </a:r>
            <a:endParaRPr lang="zh-CN" altLang="en-US" b="1" dirty="0" smtClean="0"/>
          </a:p>
          <a:p>
            <a:r>
              <a:rPr lang="zh-CN" altLang="en-US" dirty="0" smtClean="0"/>
              <a:t>推荐是靠数据活着的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4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修改公式（实例：协同过滤），进行优化，算法的峰值拐点在哪里</a:t>
            </a:r>
            <a:endParaRPr lang="zh-CN" altLang="en-US" b="1" dirty="0" smtClean="0"/>
          </a:p>
          <a:p>
            <a:r>
              <a:rPr lang="zh-CN" altLang="en-US" dirty="0" smtClean="0"/>
              <a:t> 有没有顶峰，能预测么？能减少成本么？</a:t>
            </a:r>
            <a:endParaRPr lang="zh-CN" altLang="en-US" b="1" dirty="0" smtClean="0"/>
          </a:p>
          <a:p>
            <a:r>
              <a:rPr lang="zh-CN" altLang="en-US" dirty="0" smtClean="0"/>
              <a:t>如果到了顶峰怎么办？改变产品形态</a:t>
            </a:r>
            <a:endParaRPr lang="zh-CN" altLang="en-US" b="1" dirty="0" smtClean="0"/>
          </a:p>
          <a:p>
            <a:r>
              <a:rPr lang="zh-CN" altLang="en-US" dirty="0" smtClean="0"/>
              <a:t>实例说明：做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的同时，其实流量和数据一直在发生变化，公式本身也在变化，这个举一个例子吧，那个公式的例子</a:t>
            </a:r>
            <a:endParaRPr lang="en-US" altLang="zh-CN" dirty="0" smtClean="0"/>
          </a:p>
          <a:p>
            <a:r>
              <a:rPr lang="zh-CN" altLang="en-US" b="1" dirty="0" smtClean="0"/>
              <a:t>实例说明：上公式与图片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7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需要个性化，方向精准，</a:t>
            </a:r>
            <a:endParaRPr lang="zh-CN" altLang="en-US" b="1" dirty="0" smtClean="0"/>
          </a:p>
          <a:p>
            <a:r>
              <a:rPr lang="zh-CN" altLang="en-US" dirty="0" smtClean="0"/>
              <a:t>用户的购书历程，学习里程，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视频教程配套教材。。。等新的形势</a:t>
            </a:r>
            <a:endParaRPr lang="zh-CN" altLang="en-US" b="1" dirty="0" smtClean="0"/>
          </a:p>
          <a:p>
            <a:r>
              <a:rPr lang="en-US" altLang="zh-CN" dirty="0" smtClean="0"/>
              <a:t>XX</a:t>
            </a:r>
            <a:r>
              <a:rPr lang="zh-CN" altLang="en-US" dirty="0" smtClean="0"/>
              <a:t>大牛的书单。。</a:t>
            </a:r>
            <a:endParaRPr lang="zh-CN" altLang="en-US" b="1" dirty="0" smtClean="0"/>
          </a:p>
          <a:p>
            <a:r>
              <a:rPr lang="zh-CN" altLang="en-US" dirty="0" smtClean="0"/>
              <a:t>育儿主题，国学主题，青少年国学主题，等需要改变的产品形态</a:t>
            </a:r>
            <a:endParaRPr lang="zh-CN" altLang="en-US" b="1" dirty="0" smtClean="0"/>
          </a:p>
          <a:p>
            <a:r>
              <a:rPr lang="zh-CN" altLang="en-US" dirty="0" smtClean="0"/>
              <a:t>赠送电子书啊，用户买的是内容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9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四、用户为什么离我们远去</a:t>
            </a:r>
            <a:endParaRPr lang="en-US" altLang="zh-CN" dirty="0" smtClean="0"/>
          </a:p>
          <a:p>
            <a:r>
              <a:rPr lang="zh-CN" altLang="en-US" dirty="0" smtClean="0"/>
              <a:t>用户不爱读书了，喜欢看视频了</a:t>
            </a:r>
            <a:endParaRPr lang="en-US" altLang="zh-CN" dirty="0" smtClean="0"/>
          </a:p>
          <a:p>
            <a:r>
              <a:rPr lang="zh-CN" altLang="en-US" dirty="0" smtClean="0"/>
              <a:t>对用户需要个性化分析，打标签</a:t>
            </a:r>
            <a:endParaRPr lang="en-US" altLang="zh-CN" dirty="0" smtClean="0"/>
          </a:p>
          <a:p>
            <a:r>
              <a:rPr lang="zh-CN" altLang="en-US" dirty="0" smtClean="0"/>
              <a:t>视频与书的关系</a:t>
            </a:r>
            <a:endParaRPr lang="en-US" altLang="zh-CN" dirty="0" smtClean="0"/>
          </a:p>
          <a:p>
            <a:r>
              <a:rPr lang="zh-CN" altLang="en-US" dirty="0" smtClean="0"/>
              <a:t>用户属性与精准匹配</a:t>
            </a:r>
            <a:endParaRPr lang="zh-CN" altLang="en-US" b="1" dirty="0" smtClean="0"/>
          </a:p>
          <a:p>
            <a:r>
              <a:rPr lang="zh-CN" altLang="en-US" dirty="0" smtClean="0"/>
              <a:t>比如性别：家庭性别，家庭年龄，用户性别，小孩，婴儿等</a:t>
            </a:r>
            <a:endParaRPr lang="zh-CN" altLang="en-US" b="1" dirty="0" smtClean="0"/>
          </a:p>
          <a:p>
            <a:r>
              <a:rPr lang="zh-CN" altLang="en-US" dirty="0" smtClean="0"/>
              <a:t>孕期，妇女，学生，老师等。</a:t>
            </a:r>
            <a:endParaRPr lang="en-US" altLang="zh-CN" dirty="0" smtClean="0"/>
          </a:p>
          <a:p>
            <a:r>
              <a:rPr lang="zh-CN" altLang="en-US" dirty="0" smtClean="0"/>
              <a:t>我们面临的问题是，大学老师这种用户群也在流失，一聊天你在当当啊，哦我已经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年没在当当买过书了。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7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守住已有的成果，要比创新要重要</a:t>
            </a:r>
            <a:endParaRPr lang="en-US" altLang="zh-CN" dirty="0" smtClean="0"/>
          </a:p>
          <a:p>
            <a:r>
              <a:rPr lang="zh-CN" altLang="en-US" dirty="0" smtClean="0"/>
              <a:t>拓展已有成果与技术</a:t>
            </a:r>
            <a:endParaRPr lang="en-US" altLang="zh-CN" dirty="0" smtClean="0"/>
          </a:p>
          <a:p>
            <a:r>
              <a:rPr lang="zh-CN" altLang="en-US" dirty="0" smtClean="0"/>
              <a:t>在产品形态上，</a:t>
            </a:r>
            <a:endParaRPr lang="en-US" altLang="zh-CN" dirty="0" smtClean="0"/>
          </a:p>
          <a:p>
            <a:r>
              <a:rPr lang="zh-CN" altLang="en-US" dirty="0" smtClean="0"/>
              <a:t>提取知识图谱</a:t>
            </a:r>
            <a:endParaRPr lang="en-US" altLang="zh-CN" dirty="0" smtClean="0"/>
          </a:p>
          <a:p>
            <a:r>
              <a:rPr lang="zh-CN" altLang="en-US" dirty="0" smtClean="0"/>
              <a:t>竞争越来越激烈了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9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为什么下降</a:t>
            </a:r>
            <a:endParaRPr lang="en-US" altLang="zh-CN" dirty="0" smtClean="0"/>
          </a:p>
          <a:p>
            <a:r>
              <a:rPr lang="zh-CN" altLang="en-US" dirty="0" smtClean="0"/>
              <a:t>有什么样的背景与原因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9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二、数据分析的本质与现状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了解整体情况、数字、图表、模型、方程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辅助做出判断和决策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数据变现或者提高变现能力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数据变现的原理图展示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本质：流量变现与数据变现</a:t>
            </a:r>
          </a:p>
          <a:p>
            <a:r>
              <a:rPr lang="zh-CN" altLang="en-US" dirty="0" smtClean="0"/>
              <a:t>二、数据分析的本质与现状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了解整体情况、数字、图表、模型、方程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辅助做出判断和决策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数据变现或者提高变现能力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数据变现的原理图展示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1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7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二、现状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电商正在变成传统行业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网购增速自然下降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流量红利消失，成本变高，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移动购物变成主流，移动端流量开始大幅增长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三、新趋势反映出了什么问题</a:t>
            </a:r>
            <a:endParaRPr lang="en-US" altLang="zh-CN" dirty="0" smtClean="0"/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端的各种数据都不好看，陷入困境，因为大量的流量被移动端抢走</a:t>
            </a:r>
            <a:endParaRPr lang="en-US" altLang="zh-CN" dirty="0" smtClean="0"/>
          </a:p>
          <a:p>
            <a:r>
              <a:rPr lang="en-US" altLang="zh-CN" dirty="0" smtClean="0"/>
              <a:t>KPI</a:t>
            </a:r>
            <a:r>
              <a:rPr lang="zh-CN" altLang="en-US" dirty="0" smtClean="0"/>
              <a:t>指标持续走低，如何应对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数据与图表</a:t>
            </a:r>
            <a:r>
              <a:rPr lang="en-US" altLang="zh-CN" dirty="0" smtClean="0"/>
              <a:t>]2014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我们在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端投入的人力资源（默认指的是推荐）</a:t>
            </a:r>
            <a:endParaRPr lang="en-US" altLang="zh-CN" dirty="0" smtClean="0"/>
          </a:p>
          <a:p>
            <a:r>
              <a:rPr lang="zh-CN" altLang="en-US" dirty="0" smtClean="0"/>
              <a:t>抓住移动电商这个趋势，但是也不能把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端丢掉（当然对于团队来说，在移动端开展业务，业绩与</a:t>
            </a:r>
            <a:r>
              <a:rPr lang="en-US" altLang="zh-CN" dirty="0" smtClean="0"/>
              <a:t>KPI</a:t>
            </a:r>
            <a:r>
              <a:rPr lang="zh-CN" altLang="en-US" dirty="0" smtClean="0"/>
              <a:t>会好看一些）</a:t>
            </a:r>
            <a:endParaRPr lang="en-US" altLang="zh-CN" dirty="0" smtClean="0"/>
          </a:p>
          <a:p>
            <a:r>
              <a:rPr lang="zh-CN" altLang="en-US" dirty="0" smtClean="0"/>
              <a:t>怎么处理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端的用户流失，变现能力下降这样的问题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图展示平台影响与团队影响之间的关系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0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三、新趋势反映出了什么问题</a:t>
            </a:r>
            <a:endParaRPr lang="en-US" altLang="zh-CN" dirty="0" smtClean="0"/>
          </a:p>
          <a:p>
            <a:r>
              <a:rPr lang="zh-CN" altLang="en-US" dirty="0" smtClean="0"/>
              <a:t>已经从物以类聚（扩展大量的商品品类百货服装） 发展到 人以群分，大致情况是这样，</a:t>
            </a:r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的人群分析，老年人，还有一些习惯使用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的人</a:t>
            </a:r>
          </a:p>
          <a:p>
            <a:r>
              <a:rPr lang="zh-CN" altLang="en-US" dirty="0" smtClean="0"/>
              <a:t>反映在数据分析上</a:t>
            </a:r>
            <a:endParaRPr lang="en-US" altLang="zh-CN" dirty="0" smtClean="0"/>
          </a:p>
          <a:p>
            <a:r>
              <a:rPr lang="zh-CN" altLang="en-US" dirty="0" smtClean="0"/>
              <a:t>技术上</a:t>
            </a:r>
            <a:endParaRPr lang="en-US" altLang="zh-CN" dirty="0" smtClean="0"/>
          </a:p>
          <a:p>
            <a:r>
              <a:rPr lang="zh-CN" altLang="en-US" dirty="0" smtClean="0"/>
              <a:t>算法上</a:t>
            </a:r>
            <a:endParaRPr lang="en-US" altLang="zh-CN" dirty="0" smtClean="0"/>
          </a:p>
          <a:p>
            <a:r>
              <a:rPr lang="zh-CN" altLang="en-US" dirty="0" smtClean="0"/>
              <a:t>产品形态</a:t>
            </a:r>
            <a:endParaRPr lang="en-US" altLang="zh-CN" dirty="0" smtClean="0"/>
          </a:p>
          <a:p>
            <a:r>
              <a:rPr lang="zh-CN" altLang="en-US" dirty="0" smtClean="0"/>
              <a:t>平台上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1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三、新趋势反映出了什么问题</a:t>
            </a:r>
            <a:endParaRPr lang="en-US" altLang="zh-CN" dirty="0" smtClean="0"/>
          </a:p>
          <a:p>
            <a:r>
              <a:rPr lang="zh-CN" altLang="en-US" dirty="0" smtClean="0"/>
              <a:t>反映在数据层面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）商品数据</a:t>
            </a:r>
            <a:endParaRPr lang="en-US" altLang="zh-CN" dirty="0" smtClean="0"/>
          </a:p>
          <a:p>
            <a:r>
              <a:rPr lang="zh-CN" altLang="en-US" dirty="0" smtClean="0"/>
              <a:t>商品数据的变化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数据与种类变多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多媒体化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电子化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）用户数据</a:t>
            </a:r>
            <a:endParaRPr lang="en-US" altLang="zh-CN" dirty="0" smtClean="0"/>
          </a:p>
          <a:p>
            <a:r>
              <a:rPr lang="zh-CN" altLang="en-US" dirty="0" smtClean="0"/>
              <a:t>用户数据的变化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年龄增长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移动化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消费方向、童书、育儿、用户流失、用户新增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）如何面对？如何分析？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0B38-059C-4458-B851-C1D1E210B2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7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22B0-FF10-46A5-9A9A-0BF6AB4C9A9C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45E1-3FAF-4816-ABE3-B5589A57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chart" Target="../charts/chart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hart" Target="../charts/chart6.xml"/><Relationship Id="rId4" Type="http://schemas.openxmlformats.org/officeDocument/2006/relationships/chart" Target="../charts/chart5.xml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4"/>
          <p:cNvSpPr txBox="1"/>
          <p:nvPr/>
        </p:nvSpPr>
        <p:spPr>
          <a:xfrm>
            <a:off x="1311788" y="2871432"/>
            <a:ext cx="634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电商新趋势下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的数据分析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反映出的问题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端的流量流失，各数据指标走低，如何应对？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端的成本投入？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抓住移动电商这个趋势，但是也不能把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端丢掉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怎么处理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端的用户流失，变现能力下降这样的问题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6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反映的问题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技术层面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算法层面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产品形态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平台层面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3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反映在数据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）商品数据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商品数据的变化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数据与种类变多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多媒体化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用户数据的变化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年龄增长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消费方向、童书、育儿、用户流失、用户新增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用户，如何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重点用户，逐个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分析原因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，进行回访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这些成果，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选择重点用户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）人工分析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）预测与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6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商品，如何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书是用于消费内容的，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端可以做的更多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赠送电子书，书籍预售，个性化判定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多媒体图书，样品多分类等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1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反映在技术层面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过于复杂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数据延迟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数据误差，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的误差，数据埋点的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反映在算法层面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算法优化的峰值在哪里？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到了顶峰怎么办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3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反映在产品形态上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人为准的个性精准推荐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用户的购书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学习里程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教程配套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名人书单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主题图书、育儿、国学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买纸书、赠送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吸引力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商正在变成传统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运营成本，宣传成本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在其他方面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4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用户为什么离我们远去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用户不爱读书了，喜欢看视频了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用户需要个性化分析，需要重新打标签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视频与书的关系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匹配，年龄、性别、家庭属性等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孕期，学生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，老师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8358" y="1594624"/>
            <a:ext cx="7991242" cy="465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电商整体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上升趋势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移动电商崛起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端流量减少，指标下降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新形势下用户与商品之间的关系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产品形态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上推荐数据分析，总结出合理的应对策略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ea1JpnChsDb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5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如何选择应对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住已有的成果，要比创新要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拓展已有成果与技术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在数据与用户上，精准分析与个性化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在产品形态上，需要体现多样化主题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在技术上，减少误差与延时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算法层面，突破难度大，需要慎重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平台层面，作为技术团队体现的影响力较小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4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05859" y="2828379"/>
            <a:ext cx="3132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1" y="1346887"/>
            <a:ext cx="8433835" cy="2266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1" y="4213008"/>
            <a:ext cx="6656401" cy="1756300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875636"/>
              </p:ext>
            </p:extLst>
          </p:nvPr>
        </p:nvGraphicFramePr>
        <p:xfrm>
          <a:off x="5736142" y="3034815"/>
          <a:ext cx="3820453" cy="235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03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8617" y="746175"/>
            <a:ext cx="7096539" cy="5487347"/>
            <a:chOff x="778617" y="746175"/>
            <a:chExt cx="7096539" cy="54873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3066" y="1133425"/>
              <a:ext cx="681089" cy="108723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618" y="2928404"/>
              <a:ext cx="1154608" cy="122233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17" y="4858484"/>
              <a:ext cx="1284339" cy="1357433"/>
            </a:xfrm>
            <a:prstGeom prst="rect">
              <a:avLst/>
            </a:prstGeom>
          </p:spPr>
        </p:pic>
        <p:graphicFrame>
          <p:nvGraphicFramePr>
            <p:cNvPr id="12" name="图表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5100596"/>
                </p:ext>
              </p:extLst>
            </p:nvPr>
          </p:nvGraphicFramePr>
          <p:xfrm>
            <a:off x="3163334" y="746175"/>
            <a:ext cx="4711822" cy="20224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0598114"/>
                </p:ext>
              </p:extLst>
            </p:nvPr>
          </p:nvGraphicFramePr>
          <p:xfrm>
            <a:off x="3163333" y="2559922"/>
            <a:ext cx="4711822" cy="25072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4" name="图表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0533858"/>
                </p:ext>
              </p:extLst>
            </p:nvPr>
          </p:nvGraphicFramePr>
          <p:xfrm>
            <a:off x="3163333" y="4582347"/>
            <a:ext cx="4711822" cy="16511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73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163" y="1878990"/>
            <a:ext cx="2747010" cy="3102037"/>
          </a:xfrm>
          <a:prstGeom prst="rect">
            <a:avLst/>
          </a:prstGeom>
        </p:spPr>
      </p:pic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422936"/>
              </p:ext>
            </p:extLst>
          </p:nvPr>
        </p:nvGraphicFramePr>
        <p:xfrm>
          <a:off x="2494157" y="560062"/>
          <a:ext cx="4676775" cy="206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360623"/>
              </p:ext>
            </p:extLst>
          </p:nvPr>
        </p:nvGraphicFramePr>
        <p:xfrm>
          <a:off x="2372237" y="2403810"/>
          <a:ext cx="4815840" cy="225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158" y="1061957"/>
            <a:ext cx="935250" cy="8170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83" y="2622488"/>
            <a:ext cx="1793100" cy="127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00" y="4503213"/>
            <a:ext cx="1760850" cy="1280233"/>
          </a:xfrm>
          <a:prstGeom prst="rect">
            <a:avLst/>
          </a:prstGeom>
        </p:spPr>
      </p:pic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019195"/>
              </p:ext>
            </p:extLst>
          </p:nvPr>
        </p:nvGraphicFramePr>
        <p:xfrm>
          <a:off x="2616077" y="4466236"/>
          <a:ext cx="4572000" cy="210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1888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8" y="935230"/>
            <a:ext cx="2677309" cy="267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367" y="910204"/>
            <a:ext cx="3003366" cy="25019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22" y="3896886"/>
            <a:ext cx="3181908" cy="21229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458" y="3936096"/>
            <a:ext cx="4664331" cy="22922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823" y="3145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33323" y="30896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7622" y="4257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16790" y="4958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7832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464732"/>
            <a:ext cx="9050867" cy="430106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76199" y="4004732"/>
            <a:ext cx="8949267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6266" y="787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68" y="1347375"/>
            <a:ext cx="7488280" cy="205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0" y="4086857"/>
            <a:ext cx="5598090" cy="1535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19" y="1887779"/>
            <a:ext cx="606055" cy="9729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18" y="4525897"/>
            <a:ext cx="935250" cy="8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商正在变成传统行业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网购增速自然下降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流量红利消失，成本变高，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移动购物变成主流，移动端流量开始大幅增长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955522"/>
              </p:ext>
            </p:extLst>
          </p:nvPr>
        </p:nvGraphicFramePr>
        <p:xfrm>
          <a:off x="1768475" y="3930649"/>
          <a:ext cx="5081058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11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10625</TotalTime>
  <Words>1483</Words>
  <Application>Microsoft Office PowerPoint</Application>
  <PresentationFormat>全屏显示(4:3)</PresentationFormat>
  <Paragraphs>203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议题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现状</vt:lpstr>
      <vt:lpstr>反映出的问题 </vt:lpstr>
      <vt:lpstr>反映的问题</vt:lpstr>
      <vt:lpstr>反映在数据层面</vt:lpstr>
      <vt:lpstr>对于用户，如何分析？</vt:lpstr>
      <vt:lpstr>对于商品，如何分析？</vt:lpstr>
      <vt:lpstr>反映在技术层面</vt:lpstr>
      <vt:lpstr>反映在算法层面</vt:lpstr>
      <vt:lpstr>反映在产品形态上</vt:lpstr>
      <vt:lpstr>平台问题</vt:lpstr>
      <vt:lpstr>用户为什么离我们远去</vt:lpstr>
      <vt:lpstr>如何选择应对策略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董四辈</cp:lastModifiedBy>
  <cp:revision>217</cp:revision>
  <dcterms:created xsi:type="dcterms:W3CDTF">2016-07-08T02:31:05Z</dcterms:created>
  <dcterms:modified xsi:type="dcterms:W3CDTF">2016-11-18T05:23:33Z</dcterms:modified>
</cp:coreProperties>
</file>