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68" r:id="rId2"/>
    <p:sldId id="291" r:id="rId3"/>
    <p:sldId id="334" r:id="rId4"/>
    <p:sldId id="340" r:id="rId5"/>
    <p:sldId id="326" r:id="rId6"/>
    <p:sldId id="331" r:id="rId7"/>
    <p:sldId id="332" r:id="rId8"/>
    <p:sldId id="329" r:id="rId9"/>
    <p:sldId id="330" r:id="rId10"/>
    <p:sldId id="318" r:id="rId11"/>
    <p:sldId id="335" r:id="rId12"/>
    <p:sldId id="321" r:id="rId13"/>
    <p:sldId id="336" r:id="rId14"/>
    <p:sldId id="327" r:id="rId15"/>
    <p:sldId id="337" r:id="rId16"/>
    <p:sldId id="328" r:id="rId17"/>
    <p:sldId id="324" r:id="rId18"/>
    <p:sldId id="338" r:id="rId19"/>
    <p:sldId id="319" r:id="rId20"/>
    <p:sldId id="339" r:id="rId21"/>
    <p:sldId id="298" r:id="rId2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50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1-10T15:48:59.215" idx="1">
    <p:pos x="10" y="10"/>
    <p:text>合约广告一般是扣数，效果广告是真的扣钱</p:text>
    <p:extLst>
      <p:ext uri="{C676402C-5697-4E1C-873F-D02D1690AC5C}">
        <p15:threadingInfo xmlns:p15="http://schemas.microsoft.com/office/powerpoint/2012/main" timeZoneBias="-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6B2D8B-2CE9-40E7-9444-C91B506200FE}" type="datetimeFigureOut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F4A93C-F1DA-4D74-85D2-DF82FB48D2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41182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2DC3E-83D4-456A-A9A4-4048E42A478E}" type="datetimeFigureOut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CD502B-C269-48D8-8EAB-FDB538328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86858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46097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9600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63638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32707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95830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26984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83041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42308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17900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79846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035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46097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64574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4609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2421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7005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5383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6819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8756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3246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9819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990E0-E05B-4241-A27B-4EE6105E4924}" type="datetime1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1F916-C8B7-4F16-8BA1-A7313D19F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404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53F39-0EBB-4B92-9F9F-E7A02FAC9435}" type="datetime1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1F916-C8B7-4F16-8BA1-A7313D19F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115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88AE-04F6-4313-928A-0FB51C770902}" type="datetime1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1F916-C8B7-4F16-8BA1-A7313D19F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056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2D10A-DBA8-4D7A-8FB8-2D6AC02D44D3}" type="datetime1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1F916-C8B7-4F16-8BA1-A7313D19F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040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B5E0C-E657-4590-9C1D-80C0CC8CB02C}" type="datetime1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1F916-C8B7-4F16-8BA1-A7313D19F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737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3F5D-0A84-4E26-8CA1-FF41213B5D0D}" type="datetime1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1F916-C8B7-4F16-8BA1-A7313D19F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565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AA1E8-0DA0-4F8E-80E1-A67758F8F25C}" type="datetime1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1F916-C8B7-4F16-8BA1-A7313D19F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46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0CF78-43B1-460A-93D2-7A9CDAA02B86}" type="datetime1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1F916-C8B7-4F16-8BA1-A7313D19F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479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FEE39-599D-4A60-B6E9-BB3655457D37}" type="datetime1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1F916-C8B7-4F16-8BA1-A7313D19F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887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8F800-490A-4B44-AEBF-3A1518874B2B}" type="datetime1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1F916-C8B7-4F16-8BA1-A7313D19F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285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94986-CF89-4300-B6CB-0887CAD7C007}" type="datetime1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1F916-C8B7-4F16-8BA1-A7313D19F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99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1F9D4-BEA0-489E-A03A-398B5C6A2607}" type="datetime1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1F916-C8B7-4F16-8BA1-A7313D19F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319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636415"/>
            <a:ext cx="9144000" cy="1368152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DSP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投放引擎设计与实现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唐端荣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577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流程图: 过程 10"/>
          <p:cNvSpPr/>
          <p:nvPr/>
        </p:nvSpPr>
        <p:spPr>
          <a:xfrm>
            <a:off x="4355976" y="1275606"/>
            <a:ext cx="4032448" cy="2923877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267494"/>
            <a:ext cx="9144000" cy="338554"/>
          </a:xfrm>
          <a:prstGeom prst="rect">
            <a:avLst/>
          </a:prstGeom>
          <a:gradFill flip="none" rotWithShape="1">
            <a:gsLst>
              <a:gs pos="0">
                <a:srgbClr val="03D4A8">
                  <a:alpha val="0"/>
                </a:srgbClr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节点去中心化</a:t>
            </a: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3568" y="1081069"/>
            <a:ext cx="4032448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adcenter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	VIP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	</a:t>
            </a:r>
            <a:r>
              <a:rPr lang="zh-CN" altLang="en-US" sz="1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主辅运行时互</a:t>
            </a:r>
            <a:r>
              <a:rPr lang="zh-CN" altLang="en-US" sz="1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备</a:t>
            </a:r>
            <a:endParaRPr lang="en-US" altLang="zh-CN" sz="1400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	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无状态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adserver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	LVS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负载均衡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	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多机同时提供服务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	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心跳监控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	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无状态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/>
          </a:p>
        </p:txBody>
      </p:sp>
      <p:sp>
        <p:nvSpPr>
          <p:cNvPr id="9" name="文本框 8"/>
          <p:cNvSpPr txBox="1"/>
          <p:nvPr/>
        </p:nvSpPr>
        <p:spPr>
          <a:xfrm>
            <a:off x="4355976" y="1275606"/>
            <a:ext cx="4104456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rgbClr val="00B050"/>
                </a:solidFill>
              </a:rPr>
              <a:t>** </a:t>
            </a:r>
            <a:r>
              <a:rPr lang="zh-CN" altLang="en-US" sz="1400" dirty="0" smtClean="0">
                <a:solidFill>
                  <a:srgbClr val="00B050"/>
                </a:solidFill>
              </a:rPr>
              <a:t>主辅运行时互备</a:t>
            </a:r>
            <a:r>
              <a:rPr lang="en-US" altLang="zh-CN" sz="1400" dirty="0" smtClean="0">
                <a:solidFill>
                  <a:srgbClr val="00B050"/>
                </a:solidFill>
              </a:rPr>
              <a:t>**</a:t>
            </a:r>
            <a:r>
              <a:rPr lang="zh-CN" altLang="en-US" sz="1400" dirty="0" smtClean="0">
                <a:solidFill>
                  <a:srgbClr val="00B050"/>
                </a:solidFill>
              </a:rPr>
              <a:t>：</a:t>
            </a:r>
            <a:endParaRPr lang="en-US" altLang="zh-CN" sz="1400" dirty="0" smtClean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rgbClr val="00B050"/>
                </a:solidFill>
              </a:rPr>
              <a:t>利用</a:t>
            </a:r>
            <a:r>
              <a:rPr lang="en-US" altLang="zh-CN" sz="1400" dirty="0" err="1">
                <a:solidFill>
                  <a:srgbClr val="00B050"/>
                </a:solidFill>
              </a:rPr>
              <a:t>Redis</a:t>
            </a:r>
            <a:r>
              <a:rPr lang="en-US" altLang="zh-CN" sz="1400" dirty="0">
                <a:solidFill>
                  <a:srgbClr val="00B050"/>
                </a:solidFill>
              </a:rPr>
              <a:t> </a:t>
            </a:r>
            <a:r>
              <a:rPr lang="en-US" altLang="zh-CN" sz="1400" b="1" dirty="0">
                <a:solidFill>
                  <a:srgbClr val="00B050"/>
                </a:solidFill>
              </a:rPr>
              <a:t>SET key value EX seconds NX </a:t>
            </a:r>
            <a:r>
              <a:rPr lang="zh-CN" altLang="en-US" sz="1400" dirty="0">
                <a:solidFill>
                  <a:srgbClr val="00B050"/>
                </a:solidFill>
              </a:rPr>
              <a:t>实现</a:t>
            </a:r>
            <a:endParaRPr lang="en-US" altLang="zh-CN" sz="1400" dirty="0">
              <a:solidFill>
                <a:srgbClr val="00B05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sz="1400" dirty="0">
                <a:solidFill>
                  <a:srgbClr val="00B050"/>
                </a:solidFill>
              </a:rPr>
              <a:t>Key</a:t>
            </a:r>
            <a:r>
              <a:rPr lang="zh-CN" altLang="en-US" sz="1400" dirty="0">
                <a:solidFill>
                  <a:srgbClr val="00B050"/>
                </a:solidFill>
              </a:rPr>
              <a:t>为锁名</a:t>
            </a:r>
            <a:r>
              <a:rPr lang="zh-CN" altLang="en-US" sz="1400" dirty="0" smtClean="0">
                <a:solidFill>
                  <a:srgbClr val="00B050"/>
                </a:solidFill>
              </a:rPr>
              <a:t>，</a:t>
            </a:r>
            <a:endParaRPr lang="en-US" altLang="zh-CN" sz="1400" dirty="0" smtClean="0">
              <a:solidFill>
                <a:srgbClr val="00B05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sz="1400" dirty="0" smtClean="0">
                <a:solidFill>
                  <a:srgbClr val="00B050"/>
                </a:solidFill>
              </a:rPr>
              <a:t>value</a:t>
            </a:r>
            <a:r>
              <a:rPr lang="zh-CN" altLang="en-US" sz="1400" dirty="0">
                <a:solidFill>
                  <a:srgbClr val="00B050"/>
                </a:solidFill>
              </a:rPr>
              <a:t>建议是本机</a:t>
            </a:r>
            <a:r>
              <a:rPr lang="en-US" altLang="zh-CN" sz="1400" dirty="0">
                <a:solidFill>
                  <a:srgbClr val="00B050"/>
                </a:solidFill>
              </a:rPr>
              <a:t>IP</a:t>
            </a:r>
            <a:r>
              <a:rPr lang="zh-CN" altLang="en-US" sz="1400" dirty="0">
                <a:solidFill>
                  <a:srgbClr val="00B050"/>
                </a:solidFill>
              </a:rPr>
              <a:t>（如果单机多实例需要使用</a:t>
            </a:r>
            <a:r>
              <a:rPr lang="en-US" altLang="zh-CN" sz="1400" dirty="0" err="1">
                <a:solidFill>
                  <a:srgbClr val="00B050"/>
                </a:solidFill>
              </a:rPr>
              <a:t>ip:port</a:t>
            </a:r>
            <a:r>
              <a:rPr lang="zh-CN" altLang="en-US" sz="1400" dirty="0">
                <a:solidFill>
                  <a:srgbClr val="00B050"/>
                </a:solidFill>
              </a:rPr>
              <a:t>作为</a:t>
            </a:r>
            <a:r>
              <a:rPr lang="en-US" altLang="zh-CN" sz="1400" dirty="0">
                <a:solidFill>
                  <a:srgbClr val="00B050"/>
                </a:solidFill>
              </a:rPr>
              <a:t>value</a:t>
            </a:r>
            <a:r>
              <a:rPr lang="zh-CN" altLang="en-US" sz="1400" dirty="0">
                <a:solidFill>
                  <a:srgbClr val="00B050"/>
                </a:solidFill>
              </a:rPr>
              <a:t>）</a:t>
            </a:r>
            <a:endParaRPr lang="en-US" altLang="zh-CN" sz="1400" dirty="0">
              <a:solidFill>
                <a:srgbClr val="00B05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sz="1400" dirty="0">
                <a:solidFill>
                  <a:srgbClr val="00B050"/>
                </a:solidFill>
              </a:rPr>
              <a:t>EX seconds</a:t>
            </a:r>
            <a:r>
              <a:rPr lang="zh-CN" altLang="en-US" sz="1400" dirty="0">
                <a:solidFill>
                  <a:srgbClr val="00B050"/>
                </a:solidFill>
              </a:rPr>
              <a:t>：租约锁的失效时长，失效后锁自动删除</a:t>
            </a:r>
            <a:endParaRPr lang="en-US" altLang="zh-CN" sz="1400" dirty="0">
              <a:solidFill>
                <a:srgbClr val="00B05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sz="1400" dirty="0">
                <a:solidFill>
                  <a:srgbClr val="00B050"/>
                </a:solidFill>
              </a:rPr>
              <a:t>NX</a:t>
            </a:r>
            <a:r>
              <a:rPr lang="zh-CN" altLang="en-US" sz="1400" dirty="0">
                <a:solidFill>
                  <a:srgbClr val="00B050"/>
                </a:solidFill>
              </a:rPr>
              <a:t>：只有</a:t>
            </a:r>
            <a:r>
              <a:rPr lang="en-US" altLang="zh-CN" sz="1400" dirty="0">
                <a:solidFill>
                  <a:srgbClr val="00B050"/>
                </a:solidFill>
              </a:rPr>
              <a:t>key</a:t>
            </a:r>
            <a:r>
              <a:rPr lang="zh-CN" altLang="en-US" sz="1400" dirty="0">
                <a:solidFill>
                  <a:srgbClr val="00B050"/>
                </a:solidFill>
              </a:rPr>
              <a:t>不存在时才能</a:t>
            </a:r>
            <a:r>
              <a:rPr lang="en-US" altLang="zh-CN" sz="1400" dirty="0">
                <a:solidFill>
                  <a:srgbClr val="00B050"/>
                </a:solidFill>
              </a:rPr>
              <a:t>set</a:t>
            </a:r>
            <a:r>
              <a:rPr lang="zh-CN" altLang="en-US" sz="1400" dirty="0">
                <a:solidFill>
                  <a:srgbClr val="00B050"/>
                </a:solidFill>
              </a:rPr>
              <a:t>成功</a:t>
            </a:r>
            <a:endParaRPr lang="en-US" altLang="zh-CN" sz="1400" dirty="0">
              <a:solidFill>
                <a:srgbClr val="00B050"/>
              </a:solidFill>
            </a:endParaRPr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196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267494"/>
            <a:ext cx="9144000" cy="338554"/>
          </a:xfrm>
          <a:prstGeom prst="rect">
            <a:avLst/>
          </a:prstGeom>
          <a:gradFill flip="none" rotWithShape="1">
            <a:gsLst>
              <a:gs pos="0">
                <a:srgbClr val="03D4A8">
                  <a:alpha val="0"/>
                </a:srgbClr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广告的投放过程</a:t>
            </a: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331640" y="84355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11064" y="821518"/>
            <a:ext cx="2593852" cy="7888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新增广告分钟内可见</a:t>
            </a:r>
            <a:endParaRPr lang="en-US" altLang="zh-CN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使用</a:t>
            </a:r>
            <a:r>
              <a:rPr lang="en-US" altLang="zh-CN" sz="1600" dirty="0" smtClean="0"/>
              <a:t>cache</a:t>
            </a:r>
            <a:r>
              <a:rPr lang="zh-CN" altLang="en-US" sz="1600" dirty="0" smtClean="0"/>
              <a:t>隔离离线计算</a:t>
            </a:r>
            <a:endParaRPr lang="zh-CN" altLang="en-US" sz="16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980590"/>
            <a:ext cx="6916051" cy="239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12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267494"/>
            <a:ext cx="9144000" cy="338554"/>
          </a:xfrm>
          <a:prstGeom prst="rect">
            <a:avLst/>
          </a:prstGeom>
          <a:gradFill flip="none" rotWithShape="1">
            <a:gsLst>
              <a:gs pos="0">
                <a:srgbClr val="03D4A8">
                  <a:alpha val="0"/>
                </a:srgbClr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广告筛选</a:t>
            </a: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331640" y="84355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347614"/>
            <a:ext cx="8542054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80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267494"/>
            <a:ext cx="9144000" cy="338554"/>
          </a:xfrm>
          <a:prstGeom prst="rect">
            <a:avLst/>
          </a:prstGeom>
          <a:gradFill flip="none" rotWithShape="1">
            <a:gsLst>
              <a:gs pos="0">
                <a:srgbClr val="03D4A8">
                  <a:alpha val="0"/>
                </a:srgbClr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广告筛选</a:t>
            </a: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331640" y="84355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928728" y="867073"/>
            <a:ext cx="7128792" cy="349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+mn-ea"/>
              </a:rPr>
              <a:t>AUC</a:t>
            </a:r>
            <a:r>
              <a:rPr lang="zh-CN" altLang="en-US" sz="1600" b="1" dirty="0">
                <a:latin typeface="+mn-ea"/>
              </a:rPr>
              <a:t>匹配</a:t>
            </a:r>
            <a:r>
              <a:rPr lang="zh-CN" altLang="en-US" sz="1600" b="1" dirty="0" smtClean="0">
                <a:latin typeface="+mn-ea"/>
              </a:rPr>
              <a:t>计算：</a:t>
            </a:r>
            <a:endParaRPr lang="en-US" altLang="zh-CN" sz="1600" b="1" dirty="0" smtClean="0">
              <a:latin typeface="+mn-ea"/>
            </a:endParaRPr>
          </a:p>
          <a:p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+mn-ea"/>
              </a:rPr>
              <a:t>A-</a:t>
            </a:r>
            <a:r>
              <a:rPr lang="zh-CN" altLang="en-US" dirty="0" smtClean="0">
                <a:latin typeface="+mn-ea"/>
              </a:rPr>
              <a:t>广告    </a:t>
            </a:r>
            <a:r>
              <a:rPr lang="en-US" altLang="zh-CN" dirty="0" smtClean="0">
                <a:latin typeface="+mn-ea"/>
              </a:rPr>
              <a:t>C-</a:t>
            </a:r>
            <a:r>
              <a:rPr lang="zh-CN" altLang="en-US" dirty="0" smtClean="0">
                <a:latin typeface="+mn-ea"/>
              </a:rPr>
              <a:t>媒体内容     </a:t>
            </a:r>
            <a:r>
              <a:rPr lang="en-US" altLang="zh-CN" dirty="0">
                <a:latin typeface="+mn-ea"/>
              </a:rPr>
              <a:t>U-</a:t>
            </a:r>
            <a:r>
              <a:rPr lang="zh-CN" altLang="en-US" dirty="0" smtClean="0">
                <a:latin typeface="+mn-ea"/>
              </a:rPr>
              <a:t>用户</a:t>
            </a:r>
            <a:endParaRPr lang="en-US" altLang="zh-CN" dirty="0" smtClean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r>
              <a:rPr lang="zh-CN" altLang="en-US" dirty="0" smtClean="0"/>
              <a:t>媒体属性与广告要求的</a:t>
            </a:r>
            <a:r>
              <a:rPr lang="zh-CN" altLang="en-US" dirty="0"/>
              <a:t>匹配</a:t>
            </a:r>
          </a:p>
          <a:p>
            <a:r>
              <a:rPr lang="zh-CN" altLang="en-US" dirty="0" smtClean="0"/>
              <a:t>用户</a:t>
            </a:r>
            <a:r>
              <a:rPr lang="zh-CN" altLang="en-US" dirty="0"/>
              <a:t>特征与广告要求的</a:t>
            </a:r>
            <a:r>
              <a:rPr lang="zh-CN" altLang="en-US" dirty="0" smtClean="0"/>
              <a:t>匹配</a:t>
            </a:r>
            <a:endParaRPr lang="en-US" altLang="zh-CN" dirty="0" smtClean="0"/>
          </a:p>
          <a:p>
            <a:endParaRPr lang="zh-CN" altLang="en-US" dirty="0"/>
          </a:p>
          <a:p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+mn-ea"/>
              </a:rPr>
              <a:t>广告要求： 时间</a:t>
            </a:r>
            <a:r>
              <a:rPr lang="zh-CN" altLang="en-US" dirty="0">
                <a:latin typeface="+mn-ea"/>
              </a:rPr>
              <a:t>、地域、关键字、人群</a:t>
            </a:r>
            <a:r>
              <a:rPr lang="zh-CN" altLang="en-US" dirty="0" smtClean="0">
                <a:latin typeface="+mn-ea"/>
              </a:rPr>
              <a:t>等等</a:t>
            </a:r>
            <a:r>
              <a:rPr lang="en-US" altLang="zh-CN" dirty="0" smtClean="0">
                <a:latin typeface="+mn-ea"/>
              </a:rPr>
              <a:t>……</a:t>
            </a:r>
            <a:endParaRPr lang="zh-CN" altLang="en-US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+mn-ea"/>
              </a:rPr>
              <a:t>媒体属性： 广告位、</a:t>
            </a:r>
            <a:r>
              <a:rPr lang="zh-CN" altLang="en-US" dirty="0">
                <a:latin typeface="+mn-ea"/>
              </a:rPr>
              <a:t>女性、动漫、房产、</a:t>
            </a:r>
            <a:r>
              <a:rPr lang="zh-CN" altLang="en-US" dirty="0" smtClean="0">
                <a:latin typeface="+mn-ea"/>
              </a:rPr>
              <a:t>教育</a:t>
            </a:r>
            <a:r>
              <a:rPr lang="en-US" altLang="zh-CN" dirty="0" smtClean="0">
                <a:latin typeface="+mn-ea"/>
              </a:rPr>
              <a:t>……</a:t>
            </a:r>
            <a:endParaRPr lang="zh-CN" altLang="en-US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+mn-ea"/>
              </a:rPr>
              <a:t>用户特征： </a:t>
            </a:r>
            <a:r>
              <a:rPr lang="zh-CN" altLang="en-US" dirty="0">
                <a:latin typeface="+mn-ea"/>
              </a:rPr>
              <a:t>地域、性别、年龄、兴趣</a:t>
            </a:r>
            <a:r>
              <a:rPr lang="zh-CN" altLang="en-US" dirty="0" smtClean="0">
                <a:latin typeface="+mn-ea"/>
              </a:rPr>
              <a:t>标签</a:t>
            </a:r>
            <a:r>
              <a:rPr lang="en-US" altLang="zh-CN" dirty="0" smtClean="0">
                <a:latin typeface="+mn-ea"/>
              </a:rPr>
              <a:t>……</a:t>
            </a:r>
            <a:endParaRPr lang="en-US" altLang="zh-CN" dirty="0">
              <a:latin typeface="+mn-ea"/>
            </a:endParaRPr>
          </a:p>
        </p:txBody>
      </p:sp>
      <p:sp>
        <p:nvSpPr>
          <p:cNvPr id="7" name="燕尾形 6"/>
          <p:cNvSpPr/>
          <p:nvPr/>
        </p:nvSpPr>
        <p:spPr>
          <a:xfrm>
            <a:off x="3953896" y="1928324"/>
            <a:ext cx="320637" cy="504056"/>
          </a:xfrm>
          <a:prstGeom prst="chevron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519027" y="1995686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流量特征与广告要求进行匹配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116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267494"/>
            <a:ext cx="9144000" cy="338554"/>
          </a:xfrm>
          <a:prstGeom prst="rect">
            <a:avLst/>
          </a:prstGeom>
          <a:gradFill flip="none" rotWithShape="1">
            <a:gsLst>
              <a:gs pos="0">
                <a:srgbClr val="03D4A8">
                  <a:alpha val="0"/>
                </a:srgbClr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广告筛选 </a:t>
            </a: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12164" y="688799"/>
            <a:ext cx="8064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 smtClean="0"/>
              <a:t>广告检索</a:t>
            </a:r>
            <a:r>
              <a:rPr lang="zh-CN" altLang="en-US" sz="1600" dirty="0" smtClean="0"/>
              <a:t>：索引构建和查找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      倒排索引 </a:t>
            </a:r>
            <a:r>
              <a:rPr lang="en-US" altLang="zh-CN" sz="1600" dirty="0" smtClean="0"/>
              <a:t>– </a:t>
            </a:r>
            <a:r>
              <a:rPr lang="en-US" altLang="zh-CN" sz="1600" dirty="0" err="1" smtClean="0"/>
              <a:t>BitMap</a:t>
            </a:r>
            <a:endParaRPr lang="en-US" altLang="zh-CN" sz="1600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5796136" y="1954411"/>
            <a:ext cx="20848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Key : 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定向维度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维度值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BitSet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059" y="3755506"/>
            <a:ext cx="5735881" cy="110664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37607" y="3558577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Search: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3405" y="1596524"/>
            <a:ext cx="4022731" cy="1908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32692" y="1602547"/>
            <a:ext cx="1291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Build Index: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796136" y="2815527"/>
            <a:ext cx="372616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+mn-ea"/>
              </a:rPr>
              <a:t>索引同步：</a:t>
            </a:r>
            <a:endParaRPr lang="en-US" altLang="zh-CN" sz="1400" dirty="0">
              <a:latin typeface="+mn-ea"/>
            </a:endParaRPr>
          </a:p>
          <a:p>
            <a:r>
              <a:rPr lang="zh-CN" altLang="en-US" sz="1400" dirty="0">
                <a:latin typeface="+mn-ea"/>
              </a:rPr>
              <a:t>倒排索引：定时全量同步，分钟</a:t>
            </a:r>
            <a:r>
              <a:rPr lang="zh-CN" altLang="en-US" sz="1400" dirty="0" smtClean="0">
                <a:latin typeface="+mn-ea"/>
              </a:rPr>
              <a:t>生效</a:t>
            </a:r>
            <a:endParaRPr lang="en-US" altLang="zh-CN" sz="1400" dirty="0" smtClean="0">
              <a:latin typeface="+mn-ea"/>
            </a:endParaRPr>
          </a:p>
          <a:p>
            <a:r>
              <a:rPr lang="zh-CN" altLang="en-US" sz="1400" dirty="0" smtClean="0">
                <a:latin typeface="+mn-ea"/>
              </a:rPr>
              <a:t>正</a:t>
            </a:r>
            <a:r>
              <a:rPr lang="zh-CN" altLang="en-US" sz="1400" dirty="0">
                <a:latin typeface="+mn-ea"/>
              </a:rPr>
              <a:t>排索引：实时增量同步，秒级生效</a:t>
            </a:r>
            <a:endParaRPr lang="en-US" altLang="zh-CN" sz="1400" dirty="0">
              <a:latin typeface="+mn-ea"/>
            </a:endParaRPr>
          </a:p>
        </p:txBody>
      </p:sp>
      <p:sp>
        <p:nvSpPr>
          <p:cNvPr id="4" name="云形 3"/>
          <p:cNvSpPr/>
          <p:nvPr/>
        </p:nvSpPr>
        <p:spPr>
          <a:xfrm>
            <a:off x="6372200" y="771550"/>
            <a:ext cx="1440160" cy="824974"/>
          </a:xfrm>
          <a:prstGeom prst="cloud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效率担当！</a:t>
            </a:r>
            <a:endParaRPr lang="zh-CN" altLang="en-US" sz="14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5997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267494"/>
            <a:ext cx="9144000" cy="338554"/>
          </a:xfrm>
          <a:prstGeom prst="rect">
            <a:avLst/>
          </a:prstGeom>
          <a:gradFill flip="none" rotWithShape="1">
            <a:gsLst>
              <a:gs pos="0">
                <a:srgbClr val="03D4A8">
                  <a:alpha val="0"/>
                </a:srgbClr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通用过滤器</a:t>
            </a: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331640" y="84355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331640" y="1081069"/>
            <a:ext cx="712879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+mn-ea"/>
              </a:rPr>
              <a:t>按状态过滤</a:t>
            </a:r>
            <a:endParaRPr lang="en-US" altLang="zh-CN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+mn-ea"/>
              </a:rPr>
              <a:t>按预算过滤</a:t>
            </a:r>
            <a:endParaRPr lang="en-US" altLang="zh-CN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+mn-ea"/>
              </a:rPr>
              <a:t>按尺寸过滤</a:t>
            </a:r>
            <a:endParaRPr lang="en-US" altLang="zh-CN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+mn-ea"/>
              </a:rPr>
              <a:t>按素材类型过滤</a:t>
            </a:r>
            <a:endParaRPr lang="en-US" altLang="zh-CN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+mn-ea"/>
              </a:rPr>
              <a:t>按频次过滤</a:t>
            </a:r>
            <a:endParaRPr lang="en-US" altLang="zh-CN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+mn-ea"/>
              </a:rPr>
              <a:t>按行业类别过滤</a:t>
            </a:r>
            <a:endParaRPr lang="en-US" altLang="zh-CN" dirty="0">
              <a:latin typeface="+mn-ea"/>
            </a:endParaRPr>
          </a:p>
        </p:txBody>
      </p:sp>
      <p:sp>
        <p:nvSpPr>
          <p:cNvPr id="7" name="流程图: 手动操作 6"/>
          <p:cNvSpPr/>
          <p:nvPr/>
        </p:nvSpPr>
        <p:spPr>
          <a:xfrm>
            <a:off x="5436096" y="1286349"/>
            <a:ext cx="2088232" cy="2174762"/>
          </a:xfrm>
          <a:prstGeom prst="flowChartManualOperation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减号 7"/>
          <p:cNvSpPr/>
          <p:nvPr/>
        </p:nvSpPr>
        <p:spPr>
          <a:xfrm>
            <a:off x="4896036" y="1707654"/>
            <a:ext cx="3168352" cy="288032"/>
          </a:xfrm>
          <a:prstGeom prst="mathMin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</a:t>
            </a:r>
            <a:endParaRPr lang="zh-CN" altLang="en-US" dirty="0"/>
          </a:p>
        </p:txBody>
      </p:sp>
      <p:sp>
        <p:nvSpPr>
          <p:cNvPr id="9" name="减号 8"/>
          <p:cNvSpPr/>
          <p:nvPr/>
        </p:nvSpPr>
        <p:spPr>
          <a:xfrm>
            <a:off x="5004048" y="2194116"/>
            <a:ext cx="3168352" cy="288032"/>
          </a:xfrm>
          <a:prstGeom prst="mathMin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</a:t>
            </a:r>
            <a:endParaRPr lang="zh-CN" altLang="en-US" dirty="0"/>
          </a:p>
        </p:txBody>
      </p:sp>
      <p:sp>
        <p:nvSpPr>
          <p:cNvPr id="10" name="减号 9"/>
          <p:cNvSpPr/>
          <p:nvPr/>
        </p:nvSpPr>
        <p:spPr>
          <a:xfrm>
            <a:off x="4974320" y="2687023"/>
            <a:ext cx="3168352" cy="288032"/>
          </a:xfrm>
          <a:prstGeom prst="mathMin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    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904784" y="1350230"/>
            <a:ext cx="1260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Status filter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928067" y="1913458"/>
            <a:ext cx="1347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budget filter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966128" y="2394562"/>
            <a:ext cx="1028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size filter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5983112" y="2924996"/>
            <a:ext cx="1015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…… filter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266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267494"/>
            <a:ext cx="9144000" cy="338554"/>
          </a:xfrm>
          <a:prstGeom prst="rect">
            <a:avLst/>
          </a:prstGeom>
          <a:gradFill flip="none" rotWithShape="1">
            <a:gsLst>
              <a:gs pos="0">
                <a:srgbClr val="03D4A8">
                  <a:alpha val="0"/>
                </a:srgbClr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实时扣费 </a:t>
            </a: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2" y="768140"/>
            <a:ext cx="4572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扣费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扣数和扣费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单线程异步队列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Failover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异步队列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流水落本地磁盘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本地数据库扣费原子操作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无状态多机运行时互备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止损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投放与点击之间的时差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设置最小投放余额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流控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预算平滑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771550"/>
            <a:ext cx="3984661" cy="309096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6136" y="606048"/>
            <a:ext cx="1890810" cy="11829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2941" y="3862511"/>
            <a:ext cx="1890810" cy="105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21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771550"/>
            <a:ext cx="8229600" cy="388843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Dubbo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CTR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预估：优化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ROI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出价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ECPM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公式：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zh-CN" sz="1400" dirty="0" smtClean="0"/>
              <a:t>竞价</a:t>
            </a:r>
            <a:r>
              <a:rPr lang="en-US" altLang="zh-CN" sz="1400" dirty="0" smtClean="0"/>
              <a:t>ECPM</a:t>
            </a:r>
            <a:r>
              <a:rPr lang="zh-CN" altLang="zh-CN" sz="1400" dirty="0" smtClean="0"/>
              <a:t>（</a:t>
            </a:r>
            <a:r>
              <a:rPr lang="en-US" altLang="zh-CN" sz="1400" dirty="0" err="1" smtClean="0"/>
              <a:t>cpm</a:t>
            </a:r>
            <a:r>
              <a:rPr lang="zh-CN" altLang="zh-CN" sz="1400" dirty="0" smtClean="0"/>
              <a:t>）</a:t>
            </a:r>
            <a:r>
              <a:rPr lang="zh-CN" altLang="zh-CN" sz="1400" b="1" dirty="0" smtClean="0"/>
              <a:t> </a:t>
            </a:r>
            <a:r>
              <a:rPr lang="en-US" altLang="zh-CN" sz="1400" dirty="0" smtClean="0"/>
              <a:t>=  </a:t>
            </a:r>
            <a:r>
              <a:rPr lang="en-US" altLang="zh-CN" sz="1400" dirty="0" err="1" smtClean="0"/>
              <a:t>cpm</a:t>
            </a:r>
            <a:r>
              <a:rPr lang="en-US" altLang="zh-CN" sz="1400" dirty="0" smtClean="0"/>
              <a:t> </a:t>
            </a:r>
            <a:r>
              <a:rPr lang="zh-CN" altLang="zh-CN" sz="1400" dirty="0" smtClean="0"/>
              <a:t>出价</a:t>
            </a:r>
          </a:p>
          <a:p>
            <a:pPr marL="0" indent="0">
              <a:buNone/>
            </a:pPr>
            <a:r>
              <a:rPr lang="en-US" altLang="zh-CN" sz="1400" dirty="0" smtClean="0"/>
              <a:t>                 </a:t>
            </a:r>
            <a:r>
              <a:rPr lang="zh-CN" altLang="zh-CN" sz="1400" dirty="0" smtClean="0"/>
              <a:t>竞价</a:t>
            </a:r>
            <a:r>
              <a:rPr lang="en-US" altLang="zh-CN" sz="1400" dirty="0"/>
              <a:t>ECPM</a:t>
            </a:r>
            <a:r>
              <a:rPr lang="zh-CN" altLang="zh-CN" sz="1400" dirty="0"/>
              <a:t>（</a:t>
            </a:r>
            <a:r>
              <a:rPr lang="en-US" altLang="zh-CN" sz="1400" dirty="0" err="1"/>
              <a:t>cpc</a:t>
            </a:r>
            <a:r>
              <a:rPr lang="zh-CN" altLang="zh-CN" sz="1400" dirty="0"/>
              <a:t>）  </a:t>
            </a:r>
            <a:r>
              <a:rPr lang="en-US" altLang="zh-CN" sz="1400" dirty="0"/>
              <a:t>=  </a:t>
            </a:r>
            <a:r>
              <a:rPr lang="en-US" altLang="zh-CN" sz="1400" dirty="0" err="1"/>
              <a:t>cpc</a:t>
            </a:r>
            <a:r>
              <a:rPr lang="zh-CN" altLang="zh-CN" sz="1400" dirty="0"/>
              <a:t>出价 </a:t>
            </a:r>
            <a:r>
              <a:rPr lang="en-US" altLang="zh-CN" sz="1400" dirty="0"/>
              <a:t>× 1000 × </a:t>
            </a:r>
            <a:r>
              <a:rPr lang="en-US" altLang="zh-CN" sz="1400" dirty="0" err="1"/>
              <a:t>ctr</a:t>
            </a:r>
            <a:r>
              <a:rPr lang="zh-CN" altLang="zh-CN" sz="1400" dirty="0"/>
              <a:t>（预估）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扣费计算：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400" dirty="0" smtClean="0"/>
              <a:t>扣费</a:t>
            </a:r>
            <a:r>
              <a:rPr lang="zh-CN" altLang="zh-CN" sz="1400" dirty="0" smtClean="0"/>
              <a:t>（</a:t>
            </a:r>
            <a:r>
              <a:rPr lang="en-US" altLang="zh-CN" sz="1400" dirty="0" err="1"/>
              <a:t>cpm</a:t>
            </a:r>
            <a:r>
              <a:rPr lang="zh-CN" altLang="zh-CN" sz="1400" dirty="0"/>
              <a:t>）</a:t>
            </a:r>
            <a:r>
              <a:rPr lang="zh-CN" altLang="zh-CN" sz="1400" b="1" dirty="0"/>
              <a:t> </a:t>
            </a:r>
            <a:r>
              <a:rPr lang="en-US" altLang="zh-CN" sz="1400" dirty="0"/>
              <a:t>=  </a:t>
            </a:r>
            <a:r>
              <a:rPr lang="en-US" altLang="zh-CN" sz="1400" dirty="0" smtClean="0"/>
              <a:t>ecpm2 (</a:t>
            </a:r>
            <a:r>
              <a:rPr lang="zh-CN" altLang="en-US" sz="1400" dirty="0" smtClean="0"/>
              <a:t>第二高价</a:t>
            </a:r>
            <a:r>
              <a:rPr lang="en-US" altLang="zh-CN" sz="1400" dirty="0" smtClean="0"/>
              <a:t>) / 1000 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                 </a:t>
            </a:r>
            <a:r>
              <a:rPr lang="zh-CN" altLang="en-US" sz="1400" dirty="0" smtClean="0"/>
              <a:t>扣费</a:t>
            </a:r>
            <a:r>
              <a:rPr lang="zh-CN" altLang="zh-CN" sz="1400" dirty="0" smtClean="0"/>
              <a:t>（</a:t>
            </a:r>
            <a:r>
              <a:rPr lang="en-US" altLang="zh-CN" sz="1400" dirty="0" err="1"/>
              <a:t>cpc</a:t>
            </a:r>
            <a:r>
              <a:rPr lang="zh-CN" altLang="zh-CN" sz="1400" dirty="0"/>
              <a:t>）  </a:t>
            </a:r>
            <a:r>
              <a:rPr lang="en-US" altLang="zh-CN" sz="1400" dirty="0"/>
              <a:t>=  </a:t>
            </a:r>
            <a:r>
              <a:rPr lang="en-US" altLang="zh-CN" sz="1400" dirty="0" smtClean="0"/>
              <a:t>ecpm2 (</a:t>
            </a:r>
            <a:r>
              <a:rPr lang="zh-CN" altLang="en-US" sz="1400" dirty="0" smtClean="0"/>
              <a:t>第二高价</a:t>
            </a:r>
            <a:r>
              <a:rPr lang="en-US" altLang="zh-CN" sz="1400" dirty="0" smtClean="0"/>
              <a:t>)  </a:t>
            </a:r>
            <a:r>
              <a:rPr lang="en-US" altLang="zh-CN" sz="1400" dirty="0"/>
              <a:t>/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1000 </a:t>
            </a:r>
            <a:r>
              <a:rPr lang="en-US" altLang="zh-CN" sz="1400" dirty="0" smtClean="0"/>
              <a:t>/ </a:t>
            </a:r>
            <a:r>
              <a:rPr lang="en-US" altLang="zh-CN" sz="1400" dirty="0" err="1" smtClean="0"/>
              <a:t>ctr</a:t>
            </a:r>
            <a:r>
              <a:rPr lang="zh-CN" altLang="zh-CN" sz="1400" dirty="0"/>
              <a:t>（预估）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**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小贴士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**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1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、按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CPM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售卖一般是通过服务费盈利，需要把流量采买的损耗考虑进去。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2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、如果按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CPC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卖，预估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CTR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高于实际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CTR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DSP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会赔钱；反之估的过于低了有可能会买不到流量。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　 ３、只有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adx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知道真正的第二高价是多少。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用户画像：打标签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2D10A-DBA8-4D7A-8FB8-2D6AC02D44D3}" type="datetime1">
              <a:rPr lang="zh-CN" altLang="en-US" smtClean="0"/>
              <a:t>2016/11/16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267494"/>
            <a:ext cx="9144000" cy="338554"/>
          </a:xfrm>
          <a:prstGeom prst="rect">
            <a:avLst/>
          </a:prstGeom>
          <a:gradFill flip="none" rotWithShape="1">
            <a:gsLst>
              <a:gs pos="0">
                <a:srgbClr val="03D4A8">
                  <a:alpha val="0"/>
                </a:srgbClr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算法支持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3852433"/>
            <a:ext cx="4098871" cy="118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69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3562" y="2362654"/>
            <a:ext cx="5383238" cy="2417674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43558"/>
            <a:ext cx="8229600" cy="33944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内存数据可视化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硬件监控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：监控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、内存使用率、连接数、网卡流量，服务器负载等。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软件监控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：监控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qps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、队列大小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业务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监控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上问题快速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响应，跟踪每只广告的投放情况。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2D10A-DBA8-4D7A-8FB8-2D6AC02D44D3}" type="datetime1">
              <a:rPr lang="zh-CN" altLang="en-US" smtClean="0"/>
              <a:t>2016/11/16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267494"/>
            <a:ext cx="9144000" cy="338554"/>
          </a:xfrm>
          <a:prstGeom prst="rect">
            <a:avLst/>
          </a:prstGeom>
          <a:gradFill flip="none" rotWithShape="1">
            <a:gsLst>
              <a:gs pos="0">
                <a:srgbClr val="03D4A8">
                  <a:alpha val="0"/>
                </a:srgbClr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监控手段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674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267494"/>
            <a:ext cx="9144000" cy="338554"/>
          </a:xfrm>
          <a:prstGeom prst="rect">
            <a:avLst/>
          </a:prstGeom>
          <a:gradFill flip="none" rotWithShape="1">
            <a:gsLst>
              <a:gs pos="0">
                <a:srgbClr val="03D4A8">
                  <a:alpha val="0"/>
                </a:srgbClr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系统优化 </a:t>
            </a: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5576" y="843558"/>
            <a:ext cx="8064896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 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长连接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多级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缓存，就近访问：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按数据重要程度和时效要求设计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级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选型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在我们的业务场景中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Jackson  &gt; 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Gson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约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倍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Ranking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耗时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控制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代码质量控制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>
              <a:lnSpc>
                <a:spcPct val="20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生产环境性能：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 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P99.998&lt;50ms;  P99.81 &lt; 10ms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qps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 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10000+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069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267494"/>
            <a:ext cx="9144000" cy="338554"/>
          </a:xfrm>
          <a:prstGeom prst="rect">
            <a:avLst/>
          </a:prstGeom>
          <a:gradFill flip="none" rotWithShape="1">
            <a:gsLst>
              <a:gs pos="0">
                <a:srgbClr val="03D4A8">
                  <a:alpha val="0"/>
                </a:srgbClr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背景介绍 </a:t>
            </a: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9552" y="915566"/>
            <a:ext cx="806489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+mn-ea"/>
              </a:rPr>
              <a:t> </a:t>
            </a:r>
            <a:r>
              <a:rPr lang="zh-CN" altLang="en-US" sz="1600" dirty="0" smtClean="0">
                <a:latin typeface="+mn-ea"/>
              </a:rPr>
              <a:t>   广告</a:t>
            </a:r>
            <a:r>
              <a:rPr lang="zh-CN" altLang="en-US" sz="1600" dirty="0">
                <a:latin typeface="+mn-ea"/>
              </a:rPr>
              <a:t>是目前大部分互联网公司的主要变现手段，根据其目的可分为合约（品牌）广告和效果广告，合约广告</a:t>
            </a:r>
            <a:r>
              <a:rPr lang="zh-CN" altLang="en-US" sz="1600" dirty="0" smtClean="0">
                <a:latin typeface="+mn-ea"/>
              </a:rPr>
              <a:t>主要是</a:t>
            </a:r>
            <a:r>
              <a:rPr lang="zh-CN" altLang="en-US" sz="1600" dirty="0">
                <a:latin typeface="+mn-ea"/>
              </a:rPr>
              <a:t>让更多的人知晓品牌</a:t>
            </a:r>
            <a:r>
              <a:rPr lang="zh-CN" altLang="en-US" sz="1600" dirty="0" smtClean="0">
                <a:latin typeface="+mn-ea"/>
              </a:rPr>
              <a:t>、以创造</a:t>
            </a:r>
            <a:r>
              <a:rPr lang="zh-CN" altLang="en-US" sz="1600" dirty="0">
                <a:latin typeface="+mn-ea"/>
              </a:rPr>
              <a:t>良好的品牌</a:t>
            </a:r>
            <a:r>
              <a:rPr lang="zh-CN" altLang="en-US" sz="1600" dirty="0" smtClean="0">
                <a:latin typeface="+mn-ea"/>
              </a:rPr>
              <a:t>形象为目的。</a:t>
            </a:r>
            <a:r>
              <a:rPr lang="zh-CN" altLang="en-US" sz="1600" dirty="0">
                <a:latin typeface="+mn-ea"/>
              </a:rPr>
              <a:t>效果广告的主要目的短时间内有明显的</a:t>
            </a:r>
            <a:r>
              <a:rPr lang="en-US" altLang="zh-CN" sz="1600" dirty="0">
                <a:latin typeface="+mn-ea"/>
              </a:rPr>
              <a:t>ROI</a:t>
            </a:r>
            <a:r>
              <a:rPr lang="zh-CN" altLang="en-US" sz="1600" dirty="0">
                <a:latin typeface="+mn-ea"/>
              </a:rPr>
              <a:t>，比如电商后续产生的购买行为，游戏后续产生的下载激活等行为</a:t>
            </a:r>
            <a:r>
              <a:rPr lang="zh-CN" altLang="en-US" sz="1600" dirty="0" smtClean="0">
                <a:latin typeface="+mn-ea"/>
              </a:rPr>
              <a:t>。</a:t>
            </a:r>
            <a:endParaRPr lang="en-US" altLang="zh-CN" sz="16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+mn-ea"/>
              </a:rPr>
              <a:t> </a:t>
            </a:r>
            <a:r>
              <a:rPr lang="en-US" altLang="zh-CN" sz="1600" dirty="0" smtClean="0">
                <a:latin typeface="+mn-ea"/>
              </a:rPr>
              <a:t>   </a:t>
            </a:r>
            <a:r>
              <a:rPr lang="zh-CN" altLang="en-US" sz="1600" dirty="0" smtClean="0">
                <a:latin typeface="+mn-ea"/>
              </a:rPr>
              <a:t>本文中介绍的</a:t>
            </a:r>
            <a:r>
              <a:rPr lang="en-US" altLang="zh-CN" sz="1600" dirty="0" smtClean="0">
                <a:latin typeface="+mn-ea"/>
              </a:rPr>
              <a:t>DSP</a:t>
            </a:r>
            <a:r>
              <a:rPr lang="zh-CN" altLang="en-US" sz="1600" dirty="0" smtClean="0">
                <a:latin typeface="+mn-ea"/>
              </a:rPr>
              <a:t>是直接面向广告主的效果广告平台，它的全称是“</a:t>
            </a:r>
            <a:r>
              <a:rPr lang="en-US" altLang="zh-CN" sz="1600" dirty="0" smtClean="0">
                <a:latin typeface="+mn-ea"/>
              </a:rPr>
              <a:t>Demand Side Platform</a:t>
            </a:r>
            <a:r>
              <a:rPr lang="zh-CN" altLang="en-US" sz="1600" dirty="0" smtClean="0">
                <a:latin typeface="+mn-ea"/>
              </a:rPr>
              <a:t>”，它是以定价或竞价的方式，实现广告的受众购买和程序化</a:t>
            </a:r>
            <a:r>
              <a:rPr lang="zh-CN" altLang="en-US" sz="1600" dirty="0">
                <a:latin typeface="+mn-ea"/>
              </a:rPr>
              <a:t>购买。支持实时竞价和人群定向，同时具备对投放效果的监测、分析和优化能力</a:t>
            </a:r>
            <a:r>
              <a:rPr lang="zh-CN" altLang="en-US" sz="1600" dirty="0" smtClean="0">
                <a:latin typeface="+mn-ea"/>
              </a:rPr>
              <a:t>。本文主要介绍</a:t>
            </a:r>
            <a:r>
              <a:rPr lang="en-US" altLang="zh-CN" sz="1600" dirty="0" smtClean="0">
                <a:latin typeface="+mn-ea"/>
              </a:rPr>
              <a:t>DSP</a:t>
            </a:r>
            <a:r>
              <a:rPr lang="zh-CN" altLang="en-US" sz="1600" dirty="0" smtClean="0">
                <a:latin typeface="+mn-ea"/>
              </a:rPr>
              <a:t>系统</a:t>
            </a:r>
            <a:r>
              <a:rPr lang="zh-CN" altLang="en-US" sz="1600" dirty="0">
                <a:latin typeface="+mn-ea"/>
              </a:rPr>
              <a:t>的架构设计</a:t>
            </a:r>
            <a:r>
              <a:rPr lang="zh-CN" altLang="en-US" sz="1600" dirty="0" smtClean="0">
                <a:latin typeface="+mn-ea"/>
              </a:rPr>
              <a:t>和核心功能</a:t>
            </a:r>
            <a:r>
              <a:rPr lang="zh-CN" altLang="en-US" sz="1600" dirty="0">
                <a:latin typeface="+mn-ea"/>
              </a:rPr>
              <a:t>的</a:t>
            </a:r>
            <a:r>
              <a:rPr lang="zh-CN" altLang="en-US" sz="1600" dirty="0" smtClean="0">
                <a:latin typeface="+mn-ea"/>
              </a:rPr>
              <a:t>实现。    </a:t>
            </a:r>
            <a:endParaRPr lang="zh-CN" altLang="en-US" sz="1600" dirty="0">
              <a:latin typeface="+mn-ea"/>
            </a:endParaRPr>
          </a:p>
          <a:p>
            <a:r>
              <a:rPr lang="zh-CN" altLang="en-US" sz="1600" dirty="0">
                <a:latin typeface="+mn-ea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95772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267494"/>
            <a:ext cx="9144000" cy="338554"/>
          </a:xfrm>
          <a:prstGeom prst="rect">
            <a:avLst/>
          </a:prstGeom>
          <a:gradFill flip="none" rotWithShape="1">
            <a:gsLst>
              <a:gs pos="0">
                <a:srgbClr val="03D4A8">
                  <a:alpha val="0"/>
                </a:srgbClr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研发总结 </a:t>
            </a: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5576" y="1059582"/>
            <a:ext cx="80648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单元测试、交叉编码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协同开发中必须统一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Code Style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较大变更需要过压测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关键策略必须形成文档，所有人理解一致后再编码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允许有多个方案，按实验结果择优选用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信息透明，互为备份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064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267494"/>
            <a:ext cx="9144000" cy="338554"/>
          </a:xfrm>
          <a:prstGeom prst="rect">
            <a:avLst/>
          </a:prstGeom>
          <a:gradFill flip="none" rotWithShape="1">
            <a:gsLst>
              <a:gs pos="0">
                <a:srgbClr val="03D4A8">
                  <a:alpha val="0"/>
                </a:srgbClr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 &amp; A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75856" y="2067694"/>
            <a:ext cx="23871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Thanks!</a:t>
            </a:r>
            <a:endParaRPr lang="zh-CN" alt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4818625" y="2067694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zh-CN" altLang="en-US" sz="5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7612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267494"/>
            <a:ext cx="9144000" cy="338554"/>
          </a:xfrm>
          <a:prstGeom prst="rect">
            <a:avLst/>
          </a:prstGeom>
          <a:gradFill flip="none" rotWithShape="1">
            <a:gsLst>
              <a:gs pos="0">
                <a:srgbClr val="03D4A8">
                  <a:alpha val="0"/>
                </a:srgbClr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背景介绍 </a:t>
            </a: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13" y="606048"/>
            <a:ext cx="8931974" cy="446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38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267494"/>
            <a:ext cx="9144000" cy="338554"/>
          </a:xfrm>
          <a:prstGeom prst="rect">
            <a:avLst/>
          </a:prstGeom>
          <a:gradFill flip="none" rotWithShape="1">
            <a:gsLst>
              <a:gs pos="0">
                <a:srgbClr val="03D4A8">
                  <a:alpha val="0"/>
                </a:srgbClr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背景介绍 </a:t>
            </a: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979712" y="1221778"/>
            <a:ext cx="654067" cy="65406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endParaRPr lang="zh-CN" altLang="en-US" sz="1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椭圆 6"/>
          <p:cNvSpPr/>
          <p:nvPr/>
        </p:nvSpPr>
        <p:spPr>
          <a:xfrm>
            <a:off x="4100713" y="1231357"/>
            <a:ext cx="654067" cy="65406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endParaRPr lang="zh-CN" altLang="en-US" sz="1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椭圆 7"/>
          <p:cNvSpPr/>
          <p:nvPr/>
        </p:nvSpPr>
        <p:spPr>
          <a:xfrm>
            <a:off x="6260954" y="1231358"/>
            <a:ext cx="654067" cy="65406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endParaRPr lang="zh-CN" altLang="en-US" sz="1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796458" y="2311479"/>
            <a:ext cx="1008112" cy="3600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Ad net1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3923690" y="2308915"/>
            <a:ext cx="1008112" cy="3600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Adx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6083931" y="2308915"/>
            <a:ext cx="1008112" cy="3600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SSP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3923690" y="3175575"/>
            <a:ext cx="1008112" cy="3600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Ad net2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6083931" y="3967663"/>
            <a:ext cx="1008112" cy="3600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DSP1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1796458" y="3967663"/>
            <a:ext cx="1008112" cy="3600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DSP2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3940194" y="3967663"/>
            <a:ext cx="1008112" cy="3600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ATD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1796458" y="4621535"/>
            <a:ext cx="1008112" cy="3600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Agency1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3952318" y="4622664"/>
            <a:ext cx="1008112" cy="3600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Agency1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5972922" y="4621535"/>
            <a:ext cx="1224135" cy="3600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Advertiser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stCxn id="5" idx="4"/>
            <a:endCxn id="9" idx="0"/>
          </p:cNvCxnSpPr>
          <p:nvPr/>
        </p:nvCxnSpPr>
        <p:spPr>
          <a:xfrm flipH="1">
            <a:off x="2300514" y="1875845"/>
            <a:ext cx="6232" cy="435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7" idx="4"/>
            <a:endCxn id="10" idx="0"/>
          </p:cNvCxnSpPr>
          <p:nvPr/>
        </p:nvCxnSpPr>
        <p:spPr>
          <a:xfrm flipH="1">
            <a:off x="4427746" y="1885424"/>
            <a:ext cx="1" cy="423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8" idx="4"/>
            <a:endCxn id="11" idx="0"/>
          </p:cNvCxnSpPr>
          <p:nvPr/>
        </p:nvCxnSpPr>
        <p:spPr>
          <a:xfrm flipH="1">
            <a:off x="6587987" y="1885425"/>
            <a:ext cx="1" cy="42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9" idx="3"/>
            <a:endCxn id="10" idx="1"/>
          </p:cNvCxnSpPr>
          <p:nvPr/>
        </p:nvCxnSpPr>
        <p:spPr>
          <a:xfrm flipV="1">
            <a:off x="2804570" y="2488935"/>
            <a:ext cx="1119120" cy="2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15" idx="1"/>
          </p:cNvCxnSpPr>
          <p:nvPr/>
        </p:nvCxnSpPr>
        <p:spPr>
          <a:xfrm>
            <a:off x="2804570" y="2631333"/>
            <a:ext cx="1135624" cy="151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0" idx="2"/>
            <a:endCxn id="12" idx="0"/>
          </p:cNvCxnSpPr>
          <p:nvPr/>
        </p:nvCxnSpPr>
        <p:spPr>
          <a:xfrm>
            <a:off x="4427746" y="2668955"/>
            <a:ext cx="0" cy="506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1" idx="1"/>
            <a:endCxn id="10" idx="3"/>
          </p:cNvCxnSpPr>
          <p:nvPr/>
        </p:nvCxnSpPr>
        <p:spPr>
          <a:xfrm flipH="1">
            <a:off x="4931802" y="2488935"/>
            <a:ext cx="11521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1" idx="2"/>
            <a:endCxn id="13" idx="0"/>
          </p:cNvCxnSpPr>
          <p:nvPr/>
        </p:nvCxnSpPr>
        <p:spPr>
          <a:xfrm>
            <a:off x="6587987" y="2668955"/>
            <a:ext cx="0" cy="1298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1" idx="2"/>
            <a:endCxn id="12" idx="3"/>
          </p:cNvCxnSpPr>
          <p:nvPr/>
        </p:nvCxnSpPr>
        <p:spPr>
          <a:xfrm flipH="1">
            <a:off x="4931802" y="2668955"/>
            <a:ext cx="1656185" cy="686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2" idx="2"/>
            <a:endCxn id="15" idx="0"/>
          </p:cNvCxnSpPr>
          <p:nvPr/>
        </p:nvCxnSpPr>
        <p:spPr>
          <a:xfrm>
            <a:off x="4427746" y="3535615"/>
            <a:ext cx="16504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3" idx="2"/>
            <a:endCxn id="18" idx="0"/>
          </p:cNvCxnSpPr>
          <p:nvPr/>
        </p:nvCxnSpPr>
        <p:spPr>
          <a:xfrm flipH="1">
            <a:off x="6584990" y="4327703"/>
            <a:ext cx="2997" cy="293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5" idx="2"/>
            <a:endCxn id="17" idx="0"/>
          </p:cNvCxnSpPr>
          <p:nvPr/>
        </p:nvCxnSpPr>
        <p:spPr>
          <a:xfrm>
            <a:off x="4444250" y="4327703"/>
            <a:ext cx="12124" cy="294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>
            <a:off x="2804570" y="2614950"/>
            <a:ext cx="1119120" cy="1352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4" idx="2"/>
            <a:endCxn id="16" idx="0"/>
          </p:cNvCxnSpPr>
          <p:nvPr/>
        </p:nvCxnSpPr>
        <p:spPr>
          <a:xfrm>
            <a:off x="2300514" y="4327703"/>
            <a:ext cx="0" cy="293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5" idx="1"/>
            <a:endCxn id="16" idx="3"/>
          </p:cNvCxnSpPr>
          <p:nvPr/>
        </p:nvCxnSpPr>
        <p:spPr>
          <a:xfrm flipH="1">
            <a:off x="2804570" y="4147683"/>
            <a:ext cx="1135624" cy="653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0" idx="3"/>
            <a:endCxn id="13" idx="1"/>
          </p:cNvCxnSpPr>
          <p:nvPr/>
        </p:nvCxnSpPr>
        <p:spPr>
          <a:xfrm>
            <a:off x="4931802" y="2488935"/>
            <a:ext cx="1152129" cy="1658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8" idx="2"/>
            <a:endCxn id="12" idx="3"/>
          </p:cNvCxnSpPr>
          <p:nvPr/>
        </p:nvCxnSpPr>
        <p:spPr>
          <a:xfrm flipH="1">
            <a:off x="4931802" y="1558392"/>
            <a:ext cx="1329152" cy="1797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2" idx="3"/>
            <a:endCxn id="18" idx="1"/>
          </p:cNvCxnSpPr>
          <p:nvPr/>
        </p:nvCxnSpPr>
        <p:spPr>
          <a:xfrm>
            <a:off x="4931802" y="3355595"/>
            <a:ext cx="1041120" cy="1445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832830" y="758472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程序化售卖生态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链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619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267494"/>
            <a:ext cx="9144000" cy="338554"/>
          </a:xfrm>
          <a:prstGeom prst="rect">
            <a:avLst/>
          </a:prstGeom>
          <a:gradFill flip="none" rotWithShape="1">
            <a:gsLst>
              <a:gs pos="0">
                <a:srgbClr val="03D4A8">
                  <a:alpha val="0"/>
                </a:srgbClr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背景介绍 </a:t>
            </a: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83568" y="1059582"/>
            <a:ext cx="8064896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+mn-ea"/>
              </a:rPr>
              <a:t>广告投放技术经历了由静态页面纯手工的替换，</a:t>
            </a:r>
            <a:r>
              <a:rPr lang="zh-CN" altLang="en-US" sz="1600" dirty="0" smtClean="0">
                <a:latin typeface="+mn-ea"/>
              </a:rPr>
              <a:t>到系统自动</a:t>
            </a:r>
            <a:r>
              <a:rPr lang="zh-CN" altLang="en-US" sz="1600" dirty="0">
                <a:latin typeface="+mn-ea"/>
              </a:rPr>
              <a:t>按排期投放，再到现在的</a:t>
            </a:r>
            <a:r>
              <a:rPr lang="en-US" altLang="zh-CN" sz="1600" dirty="0">
                <a:latin typeface="+mn-ea"/>
              </a:rPr>
              <a:t>RTB</a:t>
            </a:r>
            <a:r>
              <a:rPr lang="zh-CN" altLang="en-US" sz="1600" dirty="0">
                <a:latin typeface="+mn-ea"/>
              </a:rPr>
              <a:t>实时交易等三个阶段</a:t>
            </a:r>
            <a:r>
              <a:rPr lang="zh-CN" altLang="en-US" sz="1600" dirty="0" smtClean="0">
                <a:latin typeface="+mn-ea"/>
              </a:rPr>
              <a:t>；</a:t>
            </a:r>
            <a:endParaRPr lang="en-US" altLang="zh-CN" sz="16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+mn-ea"/>
              </a:rPr>
              <a:t>计费方式：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+mn-ea"/>
              </a:rPr>
              <a:t>             </a:t>
            </a:r>
            <a:r>
              <a:rPr lang="en-US" altLang="zh-CN" sz="1600" dirty="0">
                <a:latin typeface="+mn-ea"/>
              </a:rPr>
              <a:t>CPT   </a:t>
            </a:r>
            <a:r>
              <a:rPr lang="zh-CN" altLang="en-US" sz="1600" dirty="0" smtClean="0">
                <a:latin typeface="+mn-ea"/>
              </a:rPr>
              <a:t>按时</a:t>
            </a:r>
            <a:r>
              <a:rPr lang="zh-CN" altLang="en-US" sz="1600" dirty="0">
                <a:latin typeface="+mn-ea"/>
              </a:rPr>
              <a:t>段</a:t>
            </a:r>
            <a:r>
              <a:rPr lang="zh-CN" altLang="en-US" sz="1600" dirty="0" smtClean="0">
                <a:latin typeface="+mn-ea"/>
              </a:rPr>
              <a:t>付费</a:t>
            </a:r>
            <a:endParaRPr lang="en-US" altLang="zh-CN" sz="16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+mn-ea"/>
              </a:rPr>
              <a:t>             CPM   </a:t>
            </a:r>
            <a:r>
              <a:rPr lang="zh-CN" altLang="en-US" sz="1600" dirty="0">
                <a:latin typeface="+mn-ea"/>
              </a:rPr>
              <a:t>按千次曝光付费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+mn-ea"/>
              </a:rPr>
              <a:t>             CPC   </a:t>
            </a:r>
            <a:r>
              <a:rPr lang="zh-CN" altLang="en-US" sz="1600" dirty="0" smtClean="0">
                <a:latin typeface="+mn-ea"/>
              </a:rPr>
              <a:t>按</a:t>
            </a:r>
            <a:r>
              <a:rPr lang="zh-CN" altLang="en-US" sz="1600" dirty="0">
                <a:latin typeface="+mn-ea"/>
              </a:rPr>
              <a:t>点击付</a:t>
            </a:r>
            <a:r>
              <a:rPr lang="zh-CN" altLang="en-US" sz="1600" dirty="0" smtClean="0">
                <a:latin typeface="+mn-ea"/>
              </a:rPr>
              <a:t>费</a:t>
            </a:r>
            <a:endParaRPr lang="en-US" altLang="zh-CN" sz="1600" dirty="0" smtClean="0">
              <a:latin typeface="+mn-ea"/>
            </a:endParaRPr>
          </a:p>
          <a:p>
            <a:r>
              <a:rPr lang="en-US" altLang="zh-CN" sz="1600" dirty="0" smtClean="0">
                <a:latin typeface="+mn-ea"/>
              </a:rPr>
              <a:t>             CPA</a:t>
            </a:r>
            <a:r>
              <a:rPr lang="zh-CN" altLang="en-US" sz="1600" dirty="0" smtClean="0">
                <a:latin typeface="+mn-ea"/>
              </a:rPr>
              <a:t>　　按转化行为付费</a:t>
            </a:r>
            <a:endParaRPr lang="zh-CN" altLang="en-US" sz="1600" dirty="0"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138630" y="2077128"/>
            <a:ext cx="2379728" cy="178479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148064" y="4267716"/>
            <a:ext cx="2608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+mj-lt"/>
                <a:ea typeface="华文楷体" panose="02010600040101010101" pitchFamily="2" charset="-122"/>
              </a:rPr>
              <a:t>电梯厢内的纯人工</a:t>
            </a: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CPT</a:t>
            </a:r>
            <a:r>
              <a:rPr lang="zh-CN" altLang="en-US" sz="1600" dirty="0" smtClean="0">
                <a:latin typeface="+mj-lt"/>
                <a:ea typeface="华文楷体" panose="02010600040101010101" pitchFamily="2" charset="-122"/>
              </a:rPr>
              <a:t>广告</a:t>
            </a:r>
            <a:endParaRPr lang="zh-CN" altLang="en-US" sz="1600" dirty="0">
              <a:latin typeface="+mj-lt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033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267494"/>
            <a:ext cx="9144000" cy="338554"/>
          </a:xfrm>
          <a:prstGeom prst="rect">
            <a:avLst/>
          </a:prstGeom>
          <a:gradFill flip="none" rotWithShape="1">
            <a:gsLst>
              <a:gs pos="0">
                <a:srgbClr val="03D4A8">
                  <a:alpha val="0"/>
                </a:srgbClr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业务特点</a:t>
            </a: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83894" y="748724"/>
            <a:ext cx="80648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+mn-ea"/>
              </a:rPr>
              <a:t>DSP</a:t>
            </a:r>
            <a:r>
              <a:rPr lang="zh-CN" altLang="en-US" sz="1600" dirty="0" smtClean="0">
                <a:latin typeface="+mn-ea"/>
              </a:rPr>
              <a:t>业务特点：</a:t>
            </a:r>
            <a:endParaRPr lang="en-US" altLang="zh-CN" sz="16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+mn-ea"/>
              </a:rPr>
              <a:t>　</a:t>
            </a:r>
            <a:r>
              <a:rPr lang="zh-CN" altLang="en-US" sz="1600" dirty="0" smtClean="0">
                <a:latin typeface="+mn-ea"/>
              </a:rPr>
              <a:t>　高并发：广告请求量</a:t>
            </a:r>
            <a:r>
              <a:rPr lang="zh-CN" altLang="en-US" sz="1600" dirty="0">
                <a:latin typeface="+mn-ea"/>
              </a:rPr>
              <a:t>大</a:t>
            </a:r>
            <a:endParaRPr lang="en-US" altLang="zh-CN" sz="16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+mn-ea"/>
              </a:rPr>
              <a:t>　</a:t>
            </a:r>
            <a:r>
              <a:rPr lang="zh-CN" altLang="en-US" sz="1600" dirty="0" smtClean="0">
                <a:latin typeface="+mn-ea"/>
              </a:rPr>
              <a:t>　低延迟</a:t>
            </a:r>
            <a:r>
              <a:rPr lang="zh-CN" altLang="en-US" sz="1600" dirty="0">
                <a:latin typeface="+mn-ea"/>
              </a:rPr>
              <a:t>：</a:t>
            </a:r>
            <a:r>
              <a:rPr lang="en-US" altLang="zh-CN" sz="1600" dirty="0" err="1" smtClean="0">
                <a:latin typeface="+mn-ea"/>
              </a:rPr>
              <a:t>adx</a:t>
            </a:r>
            <a:r>
              <a:rPr lang="zh-CN" altLang="en-US" sz="1600" dirty="0" smtClean="0">
                <a:latin typeface="+mn-ea"/>
              </a:rPr>
              <a:t>对广告返回有限制，页面渲染时间制限</a:t>
            </a:r>
            <a:endParaRPr lang="en-US" altLang="zh-CN" sz="16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+mn-ea"/>
              </a:rPr>
              <a:t> </a:t>
            </a:r>
            <a:r>
              <a:rPr lang="en-US" altLang="zh-CN" sz="1600" dirty="0" smtClean="0">
                <a:latin typeface="+mn-ea"/>
              </a:rPr>
              <a:t>   </a:t>
            </a:r>
            <a:r>
              <a:rPr lang="zh-CN" altLang="en-US" sz="1600" dirty="0" smtClean="0">
                <a:latin typeface="+mn-ea"/>
              </a:rPr>
              <a:t>高时效：实时响应广告主的投放需求，实时投放效果反馈</a:t>
            </a:r>
            <a:endParaRPr lang="en-US" altLang="zh-CN" sz="16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+mn-ea"/>
              </a:rPr>
              <a:t> </a:t>
            </a:r>
            <a:r>
              <a:rPr lang="en-US" altLang="zh-CN" sz="1600" dirty="0" smtClean="0">
                <a:latin typeface="+mn-ea"/>
              </a:rPr>
              <a:t>   </a:t>
            </a:r>
            <a:r>
              <a:rPr lang="zh-CN" altLang="en-US" sz="1600" dirty="0" smtClean="0">
                <a:latin typeface="+mn-ea"/>
              </a:rPr>
              <a:t>满足</a:t>
            </a:r>
            <a:r>
              <a:rPr lang="zh-CN" altLang="en-US" sz="1600" dirty="0">
                <a:latin typeface="+mn-ea"/>
              </a:rPr>
              <a:t>各种定制化投放</a:t>
            </a:r>
            <a:r>
              <a:rPr lang="zh-CN" altLang="en-US" sz="1600" dirty="0" smtClean="0">
                <a:latin typeface="+mn-ea"/>
              </a:rPr>
              <a:t>需求：支持</a:t>
            </a:r>
            <a:r>
              <a:rPr lang="en-US" altLang="zh-CN" sz="1600" dirty="0" smtClean="0">
                <a:latin typeface="+mn-ea"/>
              </a:rPr>
              <a:t>N</a:t>
            </a:r>
            <a:r>
              <a:rPr lang="zh-CN" altLang="en-US" sz="1600" dirty="0">
                <a:latin typeface="+mn-ea"/>
              </a:rPr>
              <a:t>个</a:t>
            </a:r>
            <a:r>
              <a:rPr lang="zh-CN" altLang="en-US" sz="1600" dirty="0" smtClean="0">
                <a:latin typeface="+mn-ea"/>
              </a:rPr>
              <a:t>定向维度</a:t>
            </a:r>
            <a:endParaRPr lang="en-US" altLang="zh-CN" sz="16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+mn-ea"/>
            </a:endParaRPr>
          </a:p>
          <a:p>
            <a:endParaRPr lang="zh-CN" altLang="en-US" sz="1600" dirty="0">
              <a:latin typeface="+mn-ea"/>
            </a:endParaRP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>
            <a:off x="4826029" y="3364916"/>
            <a:ext cx="394043" cy="1"/>
          </a:xfrm>
          <a:prstGeom prst="line">
            <a:avLst/>
          </a:prstGeom>
          <a:noFill/>
          <a:ln w="12700" cap="flat" cmpd="sng">
            <a:solidFill>
              <a:schemeClr val="accent1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5"/>
          <p:cNvGrpSpPr>
            <a:grpSpLocks/>
          </p:cNvGrpSpPr>
          <p:nvPr/>
        </p:nvGrpSpPr>
        <p:grpSpPr bwMode="auto">
          <a:xfrm>
            <a:off x="1002732" y="3086317"/>
            <a:ext cx="6808969" cy="2077721"/>
            <a:chOff x="652146" y="0"/>
            <a:chExt cx="6809683" cy="2077824"/>
          </a:xfrm>
        </p:grpSpPr>
        <p:sp>
          <p:nvSpPr>
            <p:cNvPr id="7" name="直接连接符 6"/>
            <p:cNvSpPr>
              <a:spLocks noChangeShapeType="1"/>
            </p:cNvSpPr>
            <p:nvPr/>
          </p:nvSpPr>
          <p:spPr bwMode="auto">
            <a:xfrm>
              <a:off x="4475457" y="1064520"/>
              <a:ext cx="394084" cy="1"/>
            </a:xfrm>
            <a:prstGeom prst="line">
              <a:avLst/>
            </a:prstGeom>
            <a:noFill/>
            <a:ln w="12700" cap="flat" cmpd="sng">
              <a:solidFill>
                <a:schemeClr val="accent1"/>
              </a:solidFill>
              <a:prstDash val="sys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直接连接符 7"/>
            <p:cNvSpPr>
              <a:spLocks noChangeShapeType="1"/>
            </p:cNvSpPr>
            <p:nvPr/>
          </p:nvSpPr>
          <p:spPr bwMode="auto">
            <a:xfrm>
              <a:off x="4475457" y="1776687"/>
              <a:ext cx="394084" cy="1"/>
            </a:xfrm>
            <a:prstGeom prst="line">
              <a:avLst/>
            </a:prstGeom>
            <a:noFill/>
            <a:ln w="12700" cap="flat" cmpd="sng">
              <a:solidFill>
                <a:schemeClr val="accent1"/>
              </a:solidFill>
              <a:prstDash val="sys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TextBox 9"/>
            <p:cNvSpPr>
              <a:spLocks noChangeArrowheads="1"/>
            </p:cNvSpPr>
            <p:nvPr/>
          </p:nvSpPr>
          <p:spPr bwMode="auto">
            <a:xfrm>
              <a:off x="1027257" y="794446"/>
              <a:ext cx="817948" cy="277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800" dirty="0">
                  <a:solidFill>
                    <a:srgbClr val="262626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1</a:t>
              </a:r>
            </a:p>
          </p:txBody>
        </p:sp>
        <p:cxnSp>
          <p:nvCxnSpPr>
            <p:cNvPr id="10" name="肘形连接符 9"/>
            <p:cNvCxnSpPr>
              <a:cxnSpLocks noChangeShapeType="1"/>
              <a:stCxn id="16" idx="3"/>
            </p:cNvCxnSpPr>
            <p:nvPr/>
          </p:nvCxnSpPr>
          <p:spPr bwMode="auto">
            <a:xfrm flipH="1" flipV="1">
              <a:off x="652146" y="763034"/>
              <a:ext cx="4793459" cy="280987"/>
            </a:xfrm>
            <a:prstGeom prst="bentConnector4">
              <a:avLst>
                <a:gd name="adj1" fmla="val -50269"/>
                <a:gd name="adj2" fmla="val 459319"/>
              </a:avLst>
            </a:prstGeom>
            <a:noFill/>
            <a:ln w="12700" cap="flat" cmpd="sng">
              <a:solidFill>
                <a:schemeClr val="accent1"/>
              </a:solidFill>
              <a:miter lim="800000"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直接箭头连接符 14"/>
            <p:cNvSpPr>
              <a:spLocks noChangeShapeType="1"/>
            </p:cNvSpPr>
            <p:nvPr/>
          </p:nvSpPr>
          <p:spPr bwMode="auto">
            <a:xfrm>
              <a:off x="1063706" y="1044021"/>
              <a:ext cx="781499" cy="1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miter lim="800000"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椭圆 18"/>
            <p:cNvSpPr>
              <a:spLocks noChangeArrowheads="1"/>
            </p:cNvSpPr>
            <p:nvPr/>
          </p:nvSpPr>
          <p:spPr bwMode="auto">
            <a:xfrm>
              <a:off x="1961823" y="631000"/>
              <a:ext cx="722920" cy="72292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altLang="zh-CN" sz="1200" dirty="0" err="1" smtClean="0">
                  <a:solidFill>
                    <a:srgbClr val="FFFFFF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Adx</a:t>
              </a:r>
              <a:endPara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3" name="椭圆 19"/>
            <p:cNvSpPr>
              <a:spLocks noChangeArrowheads="1"/>
            </p:cNvSpPr>
            <p:nvPr/>
          </p:nvSpPr>
          <p:spPr bwMode="auto">
            <a:xfrm>
              <a:off x="3942454" y="0"/>
              <a:ext cx="627051" cy="62705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altLang="zh-CN" sz="900" dirty="0" smtClean="0">
                  <a:solidFill>
                    <a:srgbClr val="FFFFFF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DSP</a:t>
              </a:r>
              <a:endParaRPr lang="zh-CN" altLang="en-US" sz="9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" name="椭圆 20"/>
            <p:cNvSpPr>
              <a:spLocks noChangeArrowheads="1"/>
            </p:cNvSpPr>
            <p:nvPr/>
          </p:nvSpPr>
          <p:spPr bwMode="auto">
            <a:xfrm>
              <a:off x="3942455" y="742884"/>
              <a:ext cx="602275" cy="60227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altLang="zh-CN" sz="900" dirty="0">
                  <a:solidFill>
                    <a:srgbClr val="FFFFFF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DSP</a:t>
              </a:r>
              <a:endParaRPr lang="zh-CN" altLang="en-US" sz="9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5" name="椭圆 21"/>
            <p:cNvSpPr>
              <a:spLocks noChangeArrowheads="1"/>
            </p:cNvSpPr>
            <p:nvPr/>
          </p:nvSpPr>
          <p:spPr bwMode="auto">
            <a:xfrm>
              <a:off x="3942455" y="1475549"/>
              <a:ext cx="602275" cy="602275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altLang="zh-CN" sz="900">
                  <a:solidFill>
                    <a:srgbClr val="FFFFFF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DSP</a:t>
              </a:r>
              <a:endParaRPr lang="zh-CN" altLang="en-US" sz="9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6" name="圆角矩形 23"/>
            <p:cNvSpPr>
              <a:spLocks noChangeArrowheads="1"/>
            </p:cNvSpPr>
            <p:nvPr/>
          </p:nvSpPr>
          <p:spPr bwMode="auto">
            <a:xfrm>
              <a:off x="4869541" y="807847"/>
              <a:ext cx="576064" cy="472348"/>
            </a:xfrm>
            <a:prstGeom prst="roundRect">
              <a:avLst>
                <a:gd name="adj" fmla="val 8736"/>
              </a:avLst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zh-CN" altLang="en-US" sz="12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￥</a:t>
              </a:r>
              <a:r>
                <a:rPr lang="en-US" altLang="zh-CN" sz="12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9</a:t>
              </a:r>
              <a:endParaRPr lang="zh-CN" altLang="en-US" dirty="0"/>
            </a:p>
          </p:txBody>
        </p:sp>
        <p:sp>
          <p:nvSpPr>
            <p:cNvPr id="17" name="圆角矩形 24"/>
            <p:cNvSpPr>
              <a:spLocks noChangeArrowheads="1"/>
            </p:cNvSpPr>
            <p:nvPr/>
          </p:nvSpPr>
          <p:spPr bwMode="auto">
            <a:xfrm>
              <a:off x="4869541" y="1540513"/>
              <a:ext cx="576064" cy="472348"/>
            </a:xfrm>
            <a:prstGeom prst="roundRect">
              <a:avLst>
                <a:gd name="adj" fmla="val 8736"/>
              </a:avLst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zh-CN" altLang="en-US" sz="12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￥</a:t>
              </a:r>
              <a:r>
                <a:rPr lang="en-US" altLang="zh-CN" sz="1200" dirty="0">
                  <a:solidFill>
                    <a:srgbClr val="FFFFFF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7</a:t>
              </a:r>
              <a:endParaRPr lang="zh-CN" altLang="en-US" dirty="0"/>
            </a:p>
          </p:txBody>
        </p:sp>
        <p:sp>
          <p:nvSpPr>
            <p:cNvPr id="18" name="圆角矩形 25"/>
            <p:cNvSpPr>
              <a:spLocks noChangeArrowheads="1"/>
            </p:cNvSpPr>
            <p:nvPr/>
          </p:nvSpPr>
          <p:spPr bwMode="auto">
            <a:xfrm>
              <a:off x="5877653" y="807847"/>
              <a:ext cx="1584176" cy="472348"/>
            </a:xfrm>
            <a:prstGeom prst="roundRect">
              <a:avLst>
                <a:gd name="adj" fmla="val 8736"/>
              </a:avLst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zh-CN" altLang="en-US" sz="10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胜出的</a:t>
              </a:r>
              <a:r>
                <a:rPr lang="en-US" altLang="zh-CN" sz="1000" dirty="0">
                  <a:solidFill>
                    <a:srgbClr val="FFFFFF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DSP</a:t>
              </a:r>
              <a:r>
                <a:rPr lang="zh-CN" altLang="en-US" sz="10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投放广告</a:t>
              </a:r>
              <a:endParaRPr lang="en-US" altLang="zh-CN" sz="1000" dirty="0">
                <a:solidFill>
                  <a:srgbClr val="FFFFFF"/>
                </a:solidFill>
                <a:latin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9" name="直接箭头连接符 26"/>
            <p:cNvSpPr>
              <a:spLocks noChangeShapeType="1"/>
            </p:cNvSpPr>
            <p:nvPr/>
          </p:nvSpPr>
          <p:spPr bwMode="auto">
            <a:xfrm flipV="1">
              <a:off x="2930214" y="362313"/>
              <a:ext cx="774674" cy="216024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miter lim="800000"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直接箭头连接符 27"/>
            <p:cNvSpPr>
              <a:spLocks noChangeShapeType="1"/>
            </p:cNvSpPr>
            <p:nvPr/>
          </p:nvSpPr>
          <p:spPr bwMode="auto">
            <a:xfrm>
              <a:off x="2944061" y="1372903"/>
              <a:ext cx="790301" cy="325045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miter lim="800000"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直接箭头连接符 28"/>
            <p:cNvSpPr>
              <a:spLocks noChangeShapeType="1"/>
            </p:cNvSpPr>
            <p:nvPr/>
          </p:nvSpPr>
          <p:spPr bwMode="auto">
            <a:xfrm>
              <a:off x="2988522" y="1044021"/>
              <a:ext cx="797396" cy="1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miter lim="800000"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TextBox 29"/>
            <p:cNvSpPr>
              <a:spLocks noChangeArrowheads="1"/>
            </p:cNvSpPr>
            <p:nvPr/>
          </p:nvSpPr>
          <p:spPr bwMode="auto">
            <a:xfrm rot="20632947">
              <a:off x="2896761" y="243599"/>
              <a:ext cx="817948" cy="277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800" dirty="0" smtClean="0">
                  <a:solidFill>
                    <a:srgbClr val="262626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2</a:t>
              </a:r>
              <a:endParaRPr lang="en-US" altLang="zh-CN" sz="800" dirty="0">
                <a:solidFill>
                  <a:srgbClr val="262626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3" name="TextBox 30"/>
            <p:cNvSpPr>
              <a:spLocks noChangeArrowheads="1"/>
            </p:cNvSpPr>
            <p:nvPr/>
          </p:nvSpPr>
          <p:spPr bwMode="auto">
            <a:xfrm>
              <a:off x="2959688" y="780416"/>
              <a:ext cx="817948" cy="277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800" dirty="0">
                  <a:solidFill>
                    <a:srgbClr val="262626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2</a:t>
              </a:r>
            </a:p>
          </p:txBody>
        </p:sp>
        <p:sp>
          <p:nvSpPr>
            <p:cNvPr id="24" name="TextBox 31"/>
            <p:cNvSpPr>
              <a:spLocks noChangeArrowheads="1"/>
            </p:cNvSpPr>
            <p:nvPr/>
          </p:nvSpPr>
          <p:spPr bwMode="auto">
            <a:xfrm rot="1336596">
              <a:off x="2958812" y="1272671"/>
              <a:ext cx="817948" cy="277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800" dirty="0" smtClean="0">
                  <a:solidFill>
                    <a:srgbClr val="262626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2</a:t>
              </a:r>
              <a:endParaRPr lang="en-US" altLang="zh-CN" sz="800" dirty="0">
                <a:solidFill>
                  <a:srgbClr val="262626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5" name="TextBox 33"/>
            <p:cNvSpPr>
              <a:spLocks noChangeArrowheads="1"/>
            </p:cNvSpPr>
            <p:nvPr/>
          </p:nvSpPr>
          <p:spPr bwMode="auto">
            <a:xfrm>
              <a:off x="1516041" y="1515586"/>
              <a:ext cx="1717603" cy="295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zh-CN" sz="1000" dirty="0">
                <a:solidFill>
                  <a:srgbClr val="262626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26" name="TextBox 29"/>
          <p:cNvSpPr>
            <a:spLocks noChangeArrowheads="1"/>
          </p:cNvSpPr>
          <p:nvPr/>
        </p:nvSpPr>
        <p:spPr bwMode="auto">
          <a:xfrm>
            <a:off x="5612914" y="3910366"/>
            <a:ext cx="8178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800" dirty="0" smtClean="0">
                <a:solidFill>
                  <a:srgbClr val="262626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endParaRPr lang="en-US" altLang="zh-CN" sz="800" dirty="0">
              <a:solidFill>
                <a:srgbClr val="262626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TextBox 29"/>
          <p:cNvSpPr>
            <a:spLocks noChangeArrowheads="1"/>
          </p:cNvSpPr>
          <p:nvPr/>
        </p:nvSpPr>
        <p:spPr bwMode="auto">
          <a:xfrm>
            <a:off x="3946984" y="2626494"/>
            <a:ext cx="817862" cy="257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800" dirty="0" smtClean="0">
                <a:solidFill>
                  <a:srgbClr val="262626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  <a:endParaRPr lang="en-US" altLang="zh-CN" sz="800" dirty="0">
              <a:solidFill>
                <a:srgbClr val="262626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13713" y="3829164"/>
            <a:ext cx="664090" cy="653395"/>
          </a:xfrm>
          <a:prstGeom prst="rect">
            <a:avLst/>
          </a:prstGeom>
        </p:spPr>
      </p:pic>
      <p:sp>
        <p:nvSpPr>
          <p:cNvPr id="29" name="圆角矩形 24"/>
          <p:cNvSpPr>
            <a:spLocks noChangeArrowheads="1"/>
          </p:cNvSpPr>
          <p:nvPr/>
        </p:nvSpPr>
        <p:spPr bwMode="auto">
          <a:xfrm>
            <a:off x="5220072" y="3128754"/>
            <a:ext cx="576004" cy="472325"/>
          </a:xfrm>
          <a:prstGeom prst="roundRect">
            <a:avLst>
              <a:gd name="adj" fmla="val 8736"/>
            </a:avLst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zh-CN" altLang="en-US" sz="1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￥</a:t>
            </a:r>
            <a:r>
              <a:rPr lang="en-US" altLang="zh-CN" sz="1200" dirty="0" smtClean="0">
                <a:solidFill>
                  <a:srgbClr val="FFFFFF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768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267494"/>
            <a:ext cx="9144000" cy="338554"/>
          </a:xfrm>
          <a:prstGeom prst="rect">
            <a:avLst/>
          </a:prstGeom>
          <a:gradFill flip="none" rotWithShape="1">
            <a:gsLst>
              <a:gs pos="0">
                <a:srgbClr val="03D4A8">
                  <a:alpha val="0"/>
                </a:srgbClr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设计思路 </a:t>
            </a: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27584" y="843558"/>
            <a:ext cx="7263527" cy="38940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+mn-ea"/>
              </a:rPr>
              <a:t>支持灵活的</a:t>
            </a:r>
            <a:r>
              <a:rPr lang="en-US" altLang="zh-CN" sz="1600" dirty="0" smtClean="0">
                <a:latin typeface="+mn-ea"/>
              </a:rPr>
              <a:t>AB</a:t>
            </a:r>
            <a:r>
              <a:rPr lang="zh-CN" altLang="en-US" sz="1600" dirty="0" smtClean="0">
                <a:latin typeface="+mn-ea"/>
              </a:rPr>
              <a:t>实验：</a:t>
            </a:r>
            <a:endParaRPr lang="en-US" altLang="zh-CN" sz="1600" dirty="0" smtClean="0">
              <a:latin typeface="+mn-ea"/>
            </a:endParaRPr>
          </a:p>
          <a:p>
            <a:pPr lvl="1">
              <a:lnSpc>
                <a:spcPts val="2500"/>
              </a:lnSpc>
            </a:pPr>
            <a:r>
              <a:rPr lang="en-US" altLang="zh-CN" sz="1600" dirty="0" smtClean="0">
                <a:latin typeface="+mn-ea"/>
              </a:rPr>
              <a:t>-- </a:t>
            </a:r>
            <a:r>
              <a:rPr lang="zh-CN" altLang="en-US" sz="1600" dirty="0" smtClean="0">
                <a:latin typeface="+mn-ea"/>
              </a:rPr>
              <a:t>支持插拔式的算法实验     </a:t>
            </a:r>
            <a:endParaRPr lang="en-US" altLang="zh-CN" sz="1600" dirty="0" smtClean="0">
              <a:latin typeface="+mn-ea"/>
            </a:endParaRPr>
          </a:p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+mn-ea"/>
              </a:rPr>
              <a:t>满足</a:t>
            </a:r>
            <a:r>
              <a:rPr lang="zh-CN" altLang="en-US" sz="1600" dirty="0">
                <a:latin typeface="+mn-ea"/>
              </a:rPr>
              <a:t>数据时效</a:t>
            </a:r>
            <a:r>
              <a:rPr lang="zh-CN" altLang="en-US" sz="1600" dirty="0" smtClean="0">
                <a:latin typeface="+mn-ea"/>
              </a:rPr>
              <a:t>要求：</a:t>
            </a:r>
            <a:endParaRPr lang="en-US" altLang="zh-CN" sz="1600" dirty="0" smtClean="0">
              <a:latin typeface="+mn-ea"/>
            </a:endParaRPr>
          </a:p>
          <a:p>
            <a:pPr>
              <a:lnSpc>
                <a:spcPts val="2500"/>
              </a:lnSpc>
            </a:pPr>
            <a:r>
              <a:rPr lang="en-US" altLang="zh-CN" sz="1600" dirty="0">
                <a:latin typeface="+mn-ea"/>
              </a:rPr>
              <a:t> </a:t>
            </a:r>
            <a:r>
              <a:rPr lang="en-US" altLang="zh-CN" sz="1600" dirty="0" smtClean="0">
                <a:latin typeface="+mn-ea"/>
              </a:rPr>
              <a:t>   -- </a:t>
            </a:r>
            <a:r>
              <a:rPr lang="zh-CN" altLang="en-US" sz="1600" dirty="0" smtClean="0">
                <a:latin typeface="+mn-ea"/>
              </a:rPr>
              <a:t>新增广告要实时生效、用户暂停投放要实时响应，投放效果要实时呈现</a:t>
            </a:r>
            <a:endParaRPr lang="en-US" altLang="zh-CN" sz="1600" dirty="0" smtClean="0">
              <a:latin typeface="+mn-ea"/>
            </a:endParaRPr>
          </a:p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 smtClean="0">
                <a:latin typeface="+mn-ea"/>
              </a:rPr>
              <a:t>7*24</a:t>
            </a:r>
            <a:r>
              <a:rPr lang="zh-CN" altLang="en-US" sz="1600" dirty="0" smtClean="0">
                <a:latin typeface="+mn-ea"/>
              </a:rPr>
              <a:t>小时服务</a:t>
            </a:r>
            <a:endParaRPr lang="en-US" altLang="zh-CN" sz="1600" dirty="0" smtClean="0">
              <a:latin typeface="+mn-ea"/>
            </a:endParaRPr>
          </a:p>
          <a:p>
            <a:pPr>
              <a:lnSpc>
                <a:spcPts val="2500"/>
              </a:lnSpc>
            </a:pPr>
            <a:r>
              <a:rPr lang="en-US" altLang="zh-CN" sz="1600" dirty="0" smtClean="0">
                <a:latin typeface="+mn-ea"/>
              </a:rPr>
              <a:t>    -- </a:t>
            </a:r>
            <a:r>
              <a:rPr lang="zh-CN" altLang="en-US" sz="1600" dirty="0" smtClean="0">
                <a:latin typeface="+mn-ea"/>
              </a:rPr>
              <a:t>稳定性保证</a:t>
            </a:r>
            <a:endParaRPr lang="en-US" altLang="zh-CN" sz="1600" dirty="0" smtClean="0">
              <a:latin typeface="+mn-ea"/>
            </a:endParaRPr>
          </a:p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 err="1" smtClean="0">
                <a:latin typeface="+mn-ea"/>
              </a:rPr>
              <a:t>Adx</a:t>
            </a:r>
            <a:r>
              <a:rPr lang="zh-CN" altLang="en-US" sz="1600" dirty="0" smtClean="0">
                <a:latin typeface="+mn-ea"/>
              </a:rPr>
              <a:t>的应答率标准</a:t>
            </a:r>
            <a:endParaRPr lang="en-US" altLang="zh-CN" sz="1600" dirty="0" smtClean="0">
              <a:latin typeface="+mn-ea"/>
            </a:endParaRPr>
          </a:p>
          <a:p>
            <a:pPr>
              <a:lnSpc>
                <a:spcPts val="2500"/>
              </a:lnSpc>
            </a:pPr>
            <a:r>
              <a:rPr lang="en-US" altLang="zh-CN" sz="1600" dirty="0" smtClean="0">
                <a:latin typeface="+mn-ea"/>
              </a:rPr>
              <a:t>    -- </a:t>
            </a:r>
            <a:r>
              <a:rPr lang="zh-CN" altLang="en-US" sz="1600" dirty="0" smtClean="0">
                <a:latin typeface="+mn-ea"/>
              </a:rPr>
              <a:t>应答率影响</a:t>
            </a:r>
            <a:r>
              <a:rPr lang="en-US" altLang="zh-CN" sz="1600" dirty="0" err="1" smtClean="0">
                <a:latin typeface="+mn-ea"/>
              </a:rPr>
              <a:t>adx</a:t>
            </a:r>
            <a:r>
              <a:rPr lang="zh-CN" altLang="en-US" sz="1600" dirty="0" smtClean="0">
                <a:latin typeface="+mn-ea"/>
              </a:rPr>
              <a:t>的派量算法，超时太多会被</a:t>
            </a:r>
            <a:r>
              <a:rPr lang="en-US" altLang="zh-CN" sz="1600" dirty="0" err="1" smtClean="0">
                <a:latin typeface="+mn-ea"/>
              </a:rPr>
              <a:t>adx</a:t>
            </a:r>
            <a:r>
              <a:rPr lang="zh-CN" altLang="en-US" sz="1600" dirty="0" smtClean="0">
                <a:latin typeface="+mn-ea"/>
              </a:rPr>
              <a:t>控量</a:t>
            </a:r>
            <a:endParaRPr lang="en-US" altLang="zh-CN" sz="1600" dirty="0" smtClean="0">
              <a:latin typeface="+mn-ea"/>
            </a:endParaRPr>
          </a:p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+mn-ea"/>
              </a:rPr>
              <a:t>灾备和故障恢复</a:t>
            </a:r>
            <a:endParaRPr lang="en-US" altLang="zh-CN" sz="1600" dirty="0" smtClean="0">
              <a:latin typeface="+mn-ea"/>
            </a:endParaRPr>
          </a:p>
          <a:p>
            <a:pPr>
              <a:lnSpc>
                <a:spcPts val="2500"/>
              </a:lnSpc>
            </a:pPr>
            <a:r>
              <a:rPr lang="en-US" altLang="zh-CN" sz="1600" dirty="0">
                <a:latin typeface="+mn-ea"/>
              </a:rPr>
              <a:t> </a:t>
            </a:r>
            <a:r>
              <a:rPr lang="en-US" altLang="zh-CN" sz="1600" dirty="0" smtClean="0">
                <a:latin typeface="+mn-ea"/>
              </a:rPr>
              <a:t>   -- </a:t>
            </a:r>
            <a:r>
              <a:rPr lang="zh-CN" altLang="en-US" sz="1600" dirty="0" smtClean="0">
                <a:latin typeface="+mn-ea"/>
              </a:rPr>
              <a:t>在线容灾，健康检查、自动功能降级、灰度发布、负载均衡</a:t>
            </a:r>
            <a:endParaRPr lang="en-US" altLang="zh-CN" sz="1600" dirty="0" smtClean="0">
              <a:latin typeface="+mn-ea"/>
            </a:endParaRPr>
          </a:p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+mn-ea"/>
              </a:rPr>
              <a:t>多维监控方案</a:t>
            </a:r>
            <a:endParaRPr lang="en-US" altLang="zh-CN" sz="1600" dirty="0" smtClean="0">
              <a:latin typeface="+mn-ea"/>
            </a:endParaRPr>
          </a:p>
          <a:p>
            <a:pPr>
              <a:lnSpc>
                <a:spcPts val="2500"/>
              </a:lnSpc>
            </a:pPr>
            <a:r>
              <a:rPr lang="en-US" altLang="zh-CN" sz="1600" dirty="0" smtClean="0">
                <a:latin typeface="+mn-ea"/>
              </a:rPr>
              <a:t>    -- </a:t>
            </a:r>
            <a:r>
              <a:rPr lang="zh-CN" altLang="en-US" sz="1600" dirty="0" smtClean="0">
                <a:latin typeface="+mn-ea"/>
              </a:rPr>
              <a:t>软硬件监控、业务异常报警、投放线索追踪</a:t>
            </a:r>
            <a:endParaRPr lang="en-US" altLang="zh-CN" sz="16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567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267494"/>
            <a:ext cx="9144000" cy="338554"/>
          </a:xfrm>
          <a:prstGeom prst="rect">
            <a:avLst/>
          </a:prstGeom>
          <a:gradFill flip="none" rotWithShape="1">
            <a:gsLst>
              <a:gs pos="0">
                <a:srgbClr val="03D4A8">
                  <a:alpha val="0"/>
                </a:srgbClr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系统架构 </a:t>
            </a: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843558"/>
            <a:ext cx="7127976" cy="381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53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267494"/>
            <a:ext cx="9144000" cy="338554"/>
          </a:xfrm>
          <a:prstGeom prst="rect">
            <a:avLst/>
          </a:prstGeom>
          <a:gradFill flip="none" rotWithShape="1">
            <a:gsLst>
              <a:gs pos="0">
                <a:srgbClr val="03D4A8">
                  <a:alpha val="0"/>
                </a:srgbClr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解耦设计</a:t>
            </a: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91580" y="699542"/>
            <a:ext cx="7560840" cy="4336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业务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分割：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在线计算与离线计算分离，使用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隔离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内网与外网分离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前后端分离，使用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交互数据。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灵活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plugin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流量切分配置化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接口编程，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功能配置化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缓存隔离： 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根据数据时效要求和重要程度分为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级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Heap :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广告数据、在线反作弊数据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-MS : 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广告数据、消费数据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Redis-Clustor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: DMP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、频控数据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>
              <a:lnSpc>
                <a:spcPct val="170000"/>
              </a:lnSpc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91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21708</TotalTime>
  <Words>1091</Words>
  <Application>Microsoft Office PowerPoint</Application>
  <PresentationFormat>全屏显示(16:9)</PresentationFormat>
  <Paragraphs>188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华文楷体</vt:lpstr>
      <vt:lpstr>宋体</vt:lpstr>
      <vt:lpstr>微软雅黑</vt:lpstr>
      <vt:lpstr>Arial</vt:lpstr>
      <vt:lpstr>Calibri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广告预售/预订系统现状及规划</dc:title>
  <dc:creator>shuang</dc:creator>
  <cp:lastModifiedBy>user</cp:lastModifiedBy>
  <cp:revision>2347</cp:revision>
  <dcterms:created xsi:type="dcterms:W3CDTF">2013-08-03T08:21:39Z</dcterms:created>
  <dcterms:modified xsi:type="dcterms:W3CDTF">2016-11-18T10:51:53Z</dcterms:modified>
</cp:coreProperties>
</file>