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9"/>
  </p:notesMasterIdLst>
  <p:sldIdLst>
    <p:sldId id="256" r:id="rId3"/>
    <p:sldId id="303" r:id="rId4"/>
    <p:sldId id="336" r:id="rId5"/>
    <p:sldId id="323" r:id="rId6"/>
    <p:sldId id="330" r:id="rId7"/>
    <p:sldId id="337" r:id="rId8"/>
    <p:sldId id="328" r:id="rId9"/>
    <p:sldId id="338" r:id="rId10"/>
    <p:sldId id="331" r:id="rId11"/>
    <p:sldId id="339" r:id="rId12"/>
    <p:sldId id="340" r:id="rId13"/>
    <p:sldId id="333" r:id="rId14"/>
    <p:sldId id="341" r:id="rId15"/>
    <p:sldId id="334" r:id="rId16"/>
    <p:sldId id="335" r:id="rId17"/>
    <p:sldId id="280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10B86-BAF6-4CE8-B4AA-77DF0AE3EF4B}" v="513" dt="2020-08-15T01:30:11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8603" autoAdjust="0"/>
  </p:normalViewPr>
  <p:slideViewPr>
    <p:cSldViewPr snapToGrid="0">
      <p:cViewPr varScale="1">
        <p:scale>
          <a:sx n="116" d="100"/>
          <a:sy n="116" d="100"/>
        </p:scale>
        <p:origin x="1315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internal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같은 어셈블리에 있는 코드에서만 </a:t>
            </a: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수준으로 접근</a:t>
            </a:r>
            <a:endParaRPr lang="en-US" altLang="ko-KR" sz="2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28600" lvl="1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protected internal : 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같은 어셈블리에 있는 코드에서만 </a:t>
            </a: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protected 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수준으로 접근</a:t>
            </a:r>
            <a:endParaRPr lang="en-US" altLang="ko-KR" sz="2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28600" lvl="1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private protected : 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같은 어셈블리의 파생 클래스에서만 </a:t>
            </a:r>
            <a:r>
              <a:rPr lang="en-US" altLang="ko-KR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ko-KR" altLang="en-US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수준으로 접근</a:t>
            </a:r>
            <a:endParaRPr lang="en-US" altLang="ko-KR" sz="2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endParaRPr lang="ko-KR" altLang="en-US" sz="2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6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92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4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9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2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34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21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9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4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07</a:t>
            </a:r>
            <a:r>
              <a:rPr lang="ko-KR" altLang="en-US" sz="4400">
                <a:latin typeface="Franklin Gothic Demi" panose="020B0703020102020204" pitchFamily="34" charset="0"/>
              </a:rPr>
              <a:t>장 클래스</a:t>
            </a:r>
            <a:endParaRPr lang="ko-KR" altLang="en-US" sz="4400" dirty="0">
              <a:latin typeface="Franklin Gothic Demi" panose="020B07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접근한정자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 err="1">
                <a:solidFill>
                  <a:schemeClr val="dk1"/>
                </a:solidFill>
              </a:rPr>
              <a:t>객체간의</a:t>
            </a:r>
            <a:r>
              <a:rPr lang="ko-KR" altLang="en-US" sz="2000" dirty="0">
                <a:solidFill>
                  <a:schemeClr val="dk1"/>
                </a:solidFill>
              </a:rPr>
              <a:t> 상호 작용이 중심인 </a:t>
            </a:r>
            <a:r>
              <a:rPr lang="en-US" altLang="ko-KR" sz="2000" dirty="0">
                <a:solidFill>
                  <a:schemeClr val="dk1"/>
                </a:solidFill>
              </a:rPr>
              <a:t>OOP</a:t>
            </a:r>
            <a:r>
              <a:rPr lang="ko-KR" altLang="en-US" sz="2000" dirty="0">
                <a:solidFill>
                  <a:schemeClr val="dk1"/>
                </a:solidFill>
              </a:rPr>
              <a:t>에서는 각 객체는 다른 객체에게 자신의 내부 사정을 공유하지 않음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다른 객체에게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공유해야 하는 멤버만 접근한정자를 이용하여 공개</a:t>
            </a:r>
            <a:endParaRPr lang="en-US" altLang="ko-KR" sz="20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접근한정자는 멤버</a:t>
            </a:r>
            <a:r>
              <a:rPr lang="en-US" altLang="ko-KR" sz="2000" dirty="0">
                <a:solidFill>
                  <a:schemeClr val="dk1"/>
                </a:solidFill>
              </a:rPr>
              <a:t>(</a:t>
            </a:r>
            <a:r>
              <a:rPr lang="ko-KR" altLang="en-US" sz="2000" dirty="0">
                <a:solidFill>
                  <a:schemeClr val="dk1"/>
                </a:solidFill>
              </a:rPr>
              <a:t>필드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메소드 등등</a:t>
            </a:r>
            <a:r>
              <a:rPr lang="en-US" altLang="ko-KR" sz="2000" dirty="0">
                <a:solidFill>
                  <a:schemeClr val="dk1"/>
                </a:solidFill>
              </a:rPr>
              <a:t>)</a:t>
            </a:r>
            <a:r>
              <a:rPr lang="ko-KR" altLang="en-US" sz="2000" dirty="0">
                <a:solidFill>
                  <a:schemeClr val="dk1"/>
                </a:solidFill>
              </a:rPr>
              <a:t>를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외부에 어떤 수준으로 공개할 지 지정</a:t>
            </a:r>
            <a:endParaRPr lang="en-US" altLang="ko-KR" sz="20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1"/>
            <a:r>
              <a:rPr lang="en-US" altLang="ko-KR" sz="2000" dirty="0">
                <a:solidFill>
                  <a:schemeClr val="dk1"/>
                </a:solidFill>
              </a:rPr>
              <a:t>public  : </a:t>
            </a:r>
            <a:r>
              <a:rPr lang="ko-KR" altLang="en-US" sz="2000" dirty="0">
                <a:solidFill>
                  <a:schemeClr val="dk1"/>
                </a:solidFill>
              </a:rPr>
              <a:t>모든 곳에서 접근 가능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en-US" altLang="ko-KR" sz="2000" dirty="0">
                <a:solidFill>
                  <a:schemeClr val="dk1"/>
                </a:solidFill>
              </a:rPr>
              <a:t>protected : </a:t>
            </a:r>
            <a:r>
              <a:rPr lang="ko-KR" altLang="en-US" sz="2000" dirty="0">
                <a:solidFill>
                  <a:schemeClr val="dk1"/>
                </a:solidFill>
              </a:rPr>
              <a:t>외부에선 접근 불가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파생클래스에서는 접근 가능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en-US" altLang="ko-KR" sz="2000" dirty="0">
                <a:solidFill>
                  <a:schemeClr val="dk1"/>
                </a:solidFill>
              </a:rPr>
              <a:t>private : </a:t>
            </a:r>
            <a:r>
              <a:rPr lang="ko-KR" altLang="en-US" sz="2000" dirty="0">
                <a:solidFill>
                  <a:schemeClr val="dk1"/>
                </a:solidFill>
              </a:rPr>
              <a:t>클래스 내부에서만 접근 가능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파생클래스에서도 접근 불가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4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접근한정자 예제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AB0B190-FE41-4CE1-B870-CD8D32ED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05" y="1939359"/>
            <a:ext cx="7227084" cy="44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상속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상속 </a:t>
            </a:r>
            <a:r>
              <a:rPr lang="en-US" altLang="ko-KR" sz="2000" dirty="0">
                <a:solidFill>
                  <a:schemeClr val="dk1"/>
                </a:solidFill>
              </a:rPr>
              <a:t>: </a:t>
            </a:r>
            <a:r>
              <a:rPr lang="ko-KR" altLang="en-US" sz="2000" dirty="0">
                <a:solidFill>
                  <a:schemeClr val="dk1"/>
                </a:solidFill>
              </a:rPr>
              <a:t>다른 클래스로부터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코드를 물려받는 것</a:t>
            </a:r>
            <a:endParaRPr lang="en-US" altLang="ko-KR" sz="20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r>
              <a:rPr lang="ko-KR" altLang="en-US" sz="2000" dirty="0">
                <a:solidFill>
                  <a:schemeClr val="dk1"/>
                </a:solidFill>
                <a:sym typeface="Lora"/>
              </a:rPr>
              <a:t>상속의 대상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: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클래스의 멤버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필드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메소드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프로퍼티 등등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)</a:t>
            </a:r>
          </a:p>
          <a:p>
            <a:pPr algn="just"/>
            <a:r>
              <a:rPr lang="ko-KR" altLang="en-US" sz="1800" b="0" i="0" u="none" strike="noStrike" baseline="0" dirty="0">
                <a:latin typeface="YDVY Mj O 12"/>
              </a:rPr>
              <a:t>새로 선언하는 클래스 이름 뒤에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콜론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CD00"/>
                </a:highlight>
              </a:rPr>
              <a:t>( : )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과 기반 클래스의 이름을 표기</a:t>
            </a:r>
            <a:r>
              <a:rPr lang="ko-KR" altLang="en-US" sz="1800" b="0" i="0" u="none" strike="noStrike" baseline="0" dirty="0">
                <a:latin typeface="YDVY Mj O 12"/>
              </a:rPr>
              <a:t>하여 상속</a:t>
            </a:r>
            <a:endParaRPr lang="en-US" altLang="ko-KR" sz="1800" b="0" i="0" u="none" strike="noStrike" baseline="0" dirty="0">
              <a:latin typeface="YDVY Mj O 12"/>
            </a:endParaRPr>
          </a:p>
          <a:p>
            <a:pPr algn="just"/>
            <a:r>
              <a:rPr lang="ko-KR" altLang="en-US" sz="1800" dirty="0">
                <a:solidFill>
                  <a:schemeClr val="dk1"/>
                </a:solidFill>
                <a:latin typeface="YDVY Mj O 12"/>
                <a:sym typeface="Lora"/>
              </a:rPr>
              <a:t>물려주는 클래스 </a:t>
            </a:r>
            <a:r>
              <a:rPr lang="en-US" altLang="ko-KR" sz="1800" dirty="0">
                <a:solidFill>
                  <a:schemeClr val="dk1"/>
                </a:solidFill>
                <a:latin typeface="YDVY Mj O 12"/>
                <a:sym typeface="Lora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highlight>
                  <a:srgbClr val="FFCD00"/>
                </a:highlight>
                <a:latin typeface="YDVY Mj O 12"/>
                <a:sym typeface="Lora"/>
              </a:rPr>
              <a:t>기반</a:t>
            </a:r>
            <a:r>
              <a:rPr lang="en-US" altLang="ko-KR" sz="1800" dirty="0">
                <a:solidFill>
                  <a:schemeClr val="dk1"/>
                </a:solidFill>
                <a:highlight>
                  <a:srgbClr val="FFCD00"/>
                </a:highlight>
                <a:latin typeface="YDVY Mj O 12"/>
                <a:sym typeface="Lora"/>
              </a:rPr>
              <a:t>/</a:t>
            </a:r>
            <a:r>
              <a:rPr lang="ko-KR" altLang="en-US" sz="1800" dirty="0">
                <a:solidFill>
                  <a:schemeClr val="dk1"/>
                </a:solidFill>
                <a:highlight>
                  <a:srgbClr val="FFCD00"/>
                </a:highlight>
                <a:latin typeface="YDVY Mj O 12"/>
                <a:sym typeface="Lora"/>
              </a:rPr>
              <a:t>부모 </a:t>
            </a:r>
            <a:r>
              <a:rPr lang="ko-KR" altLang="en-US" sz="1800" dirty="0">
                <a:solidFill>
                  <a:schemeClr val="dk1"/>
                </a:solidFill>
                <a:latin typeface="YDVY Mj O 12"/>
                <a:sym typeface="Lora"/>
              </a:rPr>
              <a:t>클래스</a:t>
            </a:r>
            <a:r>
              <a:rPr lang="en-US" altLang="ko-KR" sz="1800" dirty="0">
                <a:solidFill>
                  <a:schemeClr val="dk1"/>
                </a:solidFill>
                <a:latin typeface="YDVY Mj O 12"/>
                <a:sym typeface="Lor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YDVY Mj O 12"/>
                <a:sym typeface="Lora"/>
              </a:rPr>
              <a:t>물려받는 클래스 </a:t>
            </a:r>
            <a:r>
              <a:rPr lang="en-US" altLang="ko-KR" sz="1800" dirty="0">
                <a:solidFill>
                  <a:schemeClr val="dk1"/>
                </a:solidFill>
                <a:latin typeface="YDVY Mj O 12"/>
                <a:sym typeface="Lora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highlight>
                  <a:srgbClr val="FFCD00"/>
                </a:highlight>
                <a:latin typeface="YDVY Mj O 12"/>
                <a:sym typeface="Lora"/>
              </a:rPr>
              <a:t>파생</a:t>
            </a:r>
            <a:r>
              <a:rPr lang="en-US" altLang="ko-KR" sz="1800" dirty="0">
                <a:solidFill>
                  <a:schemeClr val="dk1"/>
                </a:solidFill>
                <a:highlight>
                  <a:srgbClr val="FFCD00"/>
                </a:highlight>
                <a:latin typeface="YDVY Mj O 12"/>
                <a:sym typeface="Lora"/>
              </a:rPr>
              <a:t>/</a:t>
            </a:r>
            <a:r>
              <a:rPr lang="ko-KR" altLang="en-US" sz="1800" dirty="0">
                <a:solidFill>
                  <a:schemeClr val="dk1"/>
                </a:solidFill>
                <a:highlight>
                  <a:srgbClr val="FFCD00"/>
                </a:highlight>
                <a:latin typeface="YDVY Mj O 12"/>
                <a:sym typeface="Lora"/>
              </a:rPr>
              <a:t>자식 </a:t>
            </a:r>
            <a:r>
              <a:rPr lang="ko-KR" altLang="en-US" sz="1800" dirty="0">
                <a:solidFill>
                  <a:schemeClr val="dk1"/>
                </a:solidFill>
                <a:latin typeface="YDVY Mj O 12"/>
                <a:sym typeface="Lora"/>
              </a:rPr>
              <a:t>클래스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7410162-EA2C-4ED0-ACEE-36CCE04CA714}"/>
              </a:ext>
            </a:extLst>
          </p:cNvPr>
          <p:cNvSpPr/>
          <p:nvPr/>
        </p:nvSpPr>
        <p:spPr>
          <a:xfrm>
            <a:off x="1502169" y="3909059"/>
            <a:ext cx="333440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기반 클래스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파생 클래스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기반 클래스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8B54809-EFE9-40A7-9668-6B8F8414DADA}"/>
              </a:ext>
            </a:extLst>
          </p:cNvPr>
          <p:cNvSpPr/>
          <p:nvPr/>
        </p:nvSpPr>
        <p:spPr>
          <a:xfrm>
            <a:off x="5670396" y="3901598"/>
            <a:ext cx="4966008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Base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3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869" y="6356350"/>
            <a:ext cx="4114800" cy="365125"/>
          </a:xfrm>
        </p:spPr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3796" y="6356350"/>
            <a:ext cx="2466109" cy="365125"/>
          </a:xfrm>
        </p:spPr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오버라이딩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기반 클래스에서 선언된 메소드를 </a:t>
            </a:r>
            <a:r>
              <a:rPr lang="ko-KR" altLang="en-US" sz="2000" b="1" dirty="0">
                <a:solidFill>
                  <a:schemeClr val="dk1"/>
                </a:solidFill>
                <a:highlight>
                  <a:srgbClr val="FFCD00"/>
                </a:highlight>
              </a:rPr>
              <a:t>자식 클래스에서 재정의 </a:t>
            </a:r>
            <a:r>
              <a:rPr lang="ko-KR" altLang="en-US" sz="2000" dirty="0">
                <a:solidFill>
                  <a:schemeClr val="dk1"/>
                </a:solidFill>
              </a:rPr>
              <a:t>하는 것</a:t>
            </a:r>
          </a:p>
          <a:p>
            <a:r>
              <a:rPr lang="ko-KR" altLang="en-US" sz="2000" dirty="0">
                <a:solidFill>
                  <a:schemeClr val="dk1"/>
                </a:solidFill>
              </a:rPr>
              <a:t>기반 클래스에서 </a:t>
            </a:r>
            <a:r>
              <a:rPr lang="ko-KR" altLang="en-US" sz="2000" dirty="0" err="1">
                <a:solidFill>
                  <a:schemeClr val="dk1"/>
                </a:solidFill>
              </a:rPr>
              <a:t>오버라이딩할</a:t>
            </a:r>
            <a:r>
              <a:rPr lang="ko-KR" altLang="en-US" sz="2000" dirty="0">
                <a:solidFill>
                  <a:schemeClr val="dk1"/>
                </a:solidFill>
              </a:rPr>
              <a:t> 메소드를 미리 </a:t>
            </a:r>
            <a:r>
              <a:rPr lang="en-US" altLang="ko-KR" sz="2000" b="1" dirty="0">
                <a:solidFill>
                  <a:schemeClr val="dk1"/>
                </a:solidFill>
                <a:highlight>
                  <a:srgbClr val="FFCD00"/>
                </a:highlight>
              </a:rPr>
              <a:t>virtual</a:t>
            </a:r>
            <a:r>
              <a:rPr lang="ko-KR" altLang="en-US" sz="2000" dirty="0">
                <a:solidFill>
                  <a:schemeClr val="dk1"/>
                </a:solidFill>
              </a:rPr>
              <a:t>로 한정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파생 클래스는 </a:t>
            </a:r>
            <a:r>
              <a:rPr lang="en-US" altLang="ko-KR" sz="2000" b="1" dirty="0">
                <a:solidFill>
                  <a:schemeClr val="dk1"/>
                </a:solidFill>
                <a:highlight>
                  <a:srgbClr val="FFCD00"/>
                </a:highlight>
              </a:rPr>
              <a:t>virtual</a:t>
            </a:r>
            <a:r>
              <a:rPr lang="ko-KR" altLang="en-US" sz="2000" dirty="0">
                <a:solidFill>
                  <a:schemeClr val="dk1"/>
                </a:solidFill>
              </a:rPr>
              <a:t> 메소드를 </a:t>
            </a:r>
            <a:r>
              <a:rPr lang="en-US" altLang="ko-KR" sz="2000" b="1" dirty="0">
                <a:solidFill>
                  <a:schemeClr val="dk1"/>
                </a:solidFill>
                <a:highlight>
                  <a:srgbClr val="FFCD00"/>
                </a:highlight>
              </a:rPr>
              <a:t>override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한정자를 이용하여 </a:t>
            </a:r>
            <a:r>
              <a:rPr lang="ko-KR" altLang="en-US" sz="2000" dirty="0" err="1">
                <a:solidFill>
                  <a:schemeClr val="dk1"/>
                </a:solidFill>
              </a:rPr>
              <a:t>재선언</a:t>
            </a:r>
            <a:r>
              <a:rPr lang="en-US" altLang="ko-KR" sz="2000" dirty="0">
                <a:solidFill>
                  <a:schemeClr val="dk1"/>
                </a:solidFill>
              </a:rPr>
              <a:t>(</a:t>
            </a:r>
            <a:r>
              <a:rPr lang="ko-KR" altLang="en-US" sz="2000" dirty="0">
                <a:solidFill>
                  <a:schemeClr val="dk1"/>
                </a:solidFill>
              </a:rPr>
              <a:t>재정의</a:t>
            </a:r>
            <a:r>
              <a:rPr lang="en-US" altLang="ko-KR" sz="20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B8B8B13-8ED5-4E37-BBC9-56EA55C057AC}"/>
              </a:ext>
            </a:extLst>
          </p:cNvPr>
          <p:cNvSpPr/>
          <p:nvPr/>
        </p:nvSpPr>
        <p:spPr>
          <a:xfrm>
            <a:off x="545473" y="5005918"/>
            <a:ext cx="503406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IronMan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ArmorSuite</a:t>
            </a:r>
            <a:endParaRPr lang="ko-KR" altLang="ko-KR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Initialize()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.Initialize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Repulsor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Rays Armed");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AF219F-6CA8-41AD-B0BF-92B57F2DC7C1}"/>
              </a:ext>
            </a:extLst>
          </p:cNvPr>
          <p:cNvSpPr/>
          <p:nvPr/>
        </p:nvSpPr>
        <p:spPr>
          <a:xfrm>
            <a:off x="5647269" y="5005918"/>
            <a:ext cx="609991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WarMachine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ArmorSuite</a:t>
            </a:r>
            <a:endParaRPr lang="ko-KR" altLang="ko-KR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Initialize()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.Initialize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("Micro-Rocket Launcher Armed");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6980206-46C8-4A8E-8425-E1CA57AE8439}"/>
              </a:ext>
            </a:extLst>
          </p:cNvPr>
          <p:cNvSpPr/>
          <p:nvPr/>
        </p:nvSpPr>
        <p:spPr>
          <a:xfrm>
            <a:off x="3444639" y="3428844"/>
            <a:ext cx="4928568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ArmorSuite</a:t>
            </a:r>
            <a:endParaRPr lang="ko-KR" altLang="ko-KR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Initialize()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("Armored");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4E9B4CB-06DD-488C-A93E-A2E203629C25}"/>
              </a:ext>
            </a:extLst>
          </p:cNvPr>
          <p:cNvCxnSpPr>
            <a:cxnSpLocks/>
          </p:cNvCxnSpPr>
          <p:nvPr/>
        </p:nvCxnSpPr>
        <p:spPr>
          <a:xfrm flipH="1">
            <a:off x="2658536" y="4156271"/>
            <a:ext cx="1854200" cy="14063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F4E8AD2-98B3-429F-A7AB-76E4A3B87D2F}"/>
              </a:ext>
            </a:extLst>
          </p:cNvPr>
          <p:cNvCxnSpPr>
            <a:cxnSpLocks/>
          </p:cNvCxnSpPr>
          <p:nvPr/>
        </p:nvCxnSpPr>
        <p:spPr>
          <a:xfrm>
            <a:off x="5515872" y="4102153"/>
            <a:ext cx="1977130" cy="1324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구조체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solidFill>
                  <a:schemeClr val="dk1"/>
                </a:solidFill>
              </a:rPr>
              <a:t>class </a:t>
            </a:r>
            <a:r>
              <a:rPr lang="ko-KR" altLang="en-US" sz="2000" dirty="0">
                <a:solidFill>
                  <a:schemeClr val="dk1"/>
                </a:solidFill>
              </a:rPr>
              <a:t>대신 </a:t>
            </a:r>
            <a:r>
              <a:rPr lang="en-US" altLang="ko-KR" sz="2000" dirty="0">
                <a:solidFill>
                  <a:schemeClr val="dk1"/>
                </a:solidFill>
              </a:rPr>
              <a:t>struct</a:t>
            </a:r>
            <a:r>
              <a:rPr lang="ko-KR" altLang="en-US" sz="2000" dirty="0">
                <a:solidFill>
                  <a:schemeClr val="dk1"/>
                </a:solidFill>
              </a:rPr>
              <a:t>를 이용하여 선언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클래스는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참조형식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구조체는 </a:t>
            </a:r>
            <a:r>
              <a:rPr lang="ko-KR" altLang="en-US" sz="24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값형식</a:t>
            </a:r>
            <a:endParaRPr lang="en-US" altLang="ko-KR" sz="24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클래스 인스턴스는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CD00"/>
                </a:highlight>
              </a:rPr>
              <a:t>가비지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CD00"/>
                </a:highlight>
              </a:rPr>
              <a:t>콜렉터가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CD00"/>
                </a:highlight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제거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구조체 인스턴스는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스택이 자동 제거 </a:t>
            </a:r>
            <a:endParaRPr lang="en-US" altLang="ko-KR" sz="2000" dirty="0">
              <a:solidFill>
                <a:schemeClr val="dk1"/>
              </a:solidFill>
              <a:highlight>
                <a:srgbClr val="FFCD00"/>
              </a:highlight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18D315F-0D7E-494B-AC95-C7BA1FCF6F97}"/>
              </a:ext>
            </a:extLst>
          </p:cNvPr>
          <p:cNvSpPr/>
          <p:nvPr/>
        </p:nvSpPr>
        <p:spPr>
          <a:xfrm>
            <a:off x="1738112" y="3784450"/>
            <a:ext cx="4447701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구조체이름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필드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메소드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4512B04-0EFD-497B-946A-8A4CCFABCD2E}"/>
              </a:ext>
            </a:extLst>
          </p:cNvPr>
          <p:cNvSpPr/>
          <p:nvPr/>
        </p:nvSpPr>
        <p:spPr>
          <a:xfrm>
            <a:off x="6649940" y="3784450"/>
            <a:ext cx="444770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MyField1;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MyFiled2;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…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3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튜플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기본적으로는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구조체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즉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값 형식</a:t>
            </a:r>
            <a:endParaRPr lang="en-US" altLang="ko-KR" sz="20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형식 이름 없이 선언하여 사용</a:t>
            </a:r>
            <a:r>
              <a:rPr lang="en-US" altLang="ko-KR" sz="2000" dirty="0">
                <a:solidFill>
                  <a:schemeClr val="dk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dk1"/>
                </a:solidFill>
              </a:rPr>
              <a:t>일부 코드에서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CD00"/>
                </a:highlight>
              </a:rPr>
              <a:t>즉석에서 활용되는 형식</a:t>
            </a:r>
            <a:r>
              <a:rPr lang="ko-KR" altLang="en-US" sz="2000" dirty="0">
                <a:solidFill>
                  <a:schemeClr val="dk1"/>
                </a:solidFill>
              </a:rPr>
              <a:t>을 만들 때 적합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프로그램 전역에서 사용할 형식에는 부적합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15A939C-1122-467C-A435-D9B5CB77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00" y="3841682"/>
            <a:ext cx="9316667" cy="22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16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837630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클래스</a:t>
            </a:r>
            <a:r>
              <a:rPr lang="ko-KR" altLang="en-US" sz="2400" dirty="0">
                <a:solidFill>
                  <a:schemeClr val="dk1"/>
                </a:solidFill>
              </a:rPr>
              <a:t>와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객체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lvl="1"/>
            <a:r>
              <a:rPr lang="ko-KR" altLang="en-US" sz="2000" dirty="0">
                <a:solidFill>
                  <a:schemeClr val="dk1"/>
                </a:solidFill>
              </a:rPr>
              <a:t>클래스의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선언</a:t>
            </a:r>
            <a:r>
              <a:rPr lang="ko-KR" altLang="en-US" sz="2000" dirty="0">
                <a:solidFill>
                  <a:schemeClr val="dk1"/>
                </a:solidFill>
              </a:rPr>
              <a:t>과 객체의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생성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pPr lvl="1"/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생성자</a:t>
            </a:r>
            <a:r>
              <a:rPr lang="ko-KR" altLang="en-US" sz="2000" dirty="0">
                <a:solidFill>
                  <a:schemeClr val="dk1"/>
                </a:solidFill>
              </a:rPr>
              <a:t>와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종료자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this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키워드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ko-KR" altLang="en-US" sz="2000" dirty="0">
                <a:solidFill>
                  <a:schemeClr val="dk1"/>
                </a:solidFill>
              </a:rPr>
              <a:t>접근한정자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상속</a:t>
            </a:r>
            <a:r>
              <a:rPr lang="ko-KR" altLang="en-US" sz="2000" dirty="0">
                <a:solidFill>
                  <a:schemeClr val="dk1"/>
                </a:solidFill>
              </a:rPr>
              <a:t>과 </a:t>
            </a:r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오버라이딩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구조체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튜플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객체 지향 프로그래밍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algn="just"/>
            <a:r>
              <a:rPr lang="ko-KR" altLang="en-US" sz="1800" b="0" i="0" u="none" strike="noStrike" baseline="0" dirty="0">
                <a:latin typeface="YDVY Mj O 12"/>
              </a:rPr>
              <a:t>코드 내의 모든 것을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객체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(Object)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로 표현</a:t>
            </a:r>
            <a:r>
              <a:rPr lang="ko-KR" altLang="en-US" sz="1800" b="0" i="0" u="none" strike="noStrike" baseline="0" dirty="0">
                <a:latin typeface="YDVY Mj O 12"/>
              </a:rPr>
              <a:t>하고자 하는 프로그래밍 패러다임 </a:t>
            </a:r>
            <a:endParaRPr lang="en-US" altLang="ko-KR" sz="1800" b="0" i="0" u="none" strike="noStrike" baseline="0" dirty="0">
              <a:latin typeface="YDVY Mj O 12"/>
            </a:endParaRPr>
          </a:p>
          <a:p>
            <a:pPr algn="just"/>
            <a:r>
              <a:rPr lang="ko-KR" altLang="en-US" sz="2000" dirty="0"/>
              <a:t>객체는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속성</a:t>
            </a:r>
            <a:r>
              <a:rPr lang="en-US" altLang="ko-KR" sz="2000" dirty="0"/>
              <a:t>)</a:t>
            </a:r>
            <a:r>
              <a:rPr lang="ko-KR" altLang="en-US" sz="2000" dirty="0"/>
              <a:t>와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기능</a:t>
            </a:r>
            <a:r>
              <a:rPr lang="en-US" altLang="ko-KR" sz="2000" dirty="0"/>
              <a:t>(</a:t>
            </a:r>
            <a:r>
              <a:rPr lang="ko-KR" altLang="en-US" sz="2000" dirty="0"/>
              <a:t>메소드</a:t>
            </a:r>
            <a:r>
              <a:rPr lang="en-US" altLang="ko-KR" sz="2000" dirty="0"/>
              <a:t>)</a:t>
            </a:r>
            <a:r>
              <a:rPr lang="ko-KR" altLang="en-US" sz="2000" dirty="0"/>
              <a:t>로 이루어짐</a:t>
            </a:r>
            <a:endParaRPr lang="en-US" altLang="ko-KR" sz="2000" dirty="0"/>
          </a:p>
          <a:p>
            <a:pPr algn="just"/>
            <a:r>
              <a:rPr lang="en-US" altLang="ko-KR" sz="2000" dirty="0"/>
              <a:t>6</a:t>
            </a:r>
            <a:r>
              <a:rPr lang="ko-KR" altLang="en-US" sz="2000" dirty="0"/>
              <a:t>장까지 다룬 내용으로는 절차적 프로그래밍 패러다임으로 코딩 가능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="" xmlns:a16="http://schemas.microsoft.com/office/drawing/2014/main" id="{5B544DF7-6580-429B-880C-6377836A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15667"/>
              </p:ext>
            </p:extLst>
          </p:nvPr>
        </p:nvGraphicFramePr>
        <p:xfrm>
          <a:off x="1415542" y="4645549"/>
          <a:ext cx="8754176" cy="1381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3128">
                  <a:extLst>
                    <a:ext uri="{9D8B030D-6E8A-4147-A177-3AD203B41FA5}">
                      <a16:colId xmlns="" xmlns:a16="http://schemas.microsoft.com/office/drawing/2014/main" val="1061092721"/>
                    </a:ext>
                  </a:extLst>
                </a:gridCol>
                <a:gridCol w="5551048">
                  <a:extLst>
                    <a:ext uri="{9D8B030D-6E8A-4147-A177-3AD203B41FA5}">
                      <a16:colId xmlns="" xmlns:a16="http://schemas.microsoft.com/office/drawing/2014/main" val="524989412"/>
                    </a:ext>
                  </a:extLst>
                </a:gridCol>
              </a:tblGrid>
              <a:tr h="4605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프로그램을 바라보는 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2802877"/>
                  </a:ext>
                </a:extLst>
              </a:tr>
              <a:tr h="460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절차적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1" dirty="0"/>
                        <a:t>코드의 </a:t>
                      </a:r>
                      <a:r>
                        <a:rPr lang="ko-KR" altLang="en-US" sz="2000" b="1" i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순차적</a:t>
                      </a:r>
                      <a:r>
                        <a:rPr lang="ko-KR" altLang="en-US" b="1" i="1" dirty="0"/>
                        <a:t>인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8902316"/>
                  </a:ext>
                </a:extLst>
              </a:tr>
              <a:tr h="460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객체지향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1" dirty="0" err="1"/>
                        <a:t>객체간의</a:t>
                      </a:r>
                      <a:r>
                        <a:rPr lang="ko-KR" altLang="en-US" b="1" i="1" dirty="0"/>
                        <a:t> </a:t>
                      </a:r>
                      <a:r>
                        <a:rPr lang="ko-KR" altLang="en-US" sz="2000" b="1" i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상호 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164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2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클래스와 객체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클래스는 객체를 만들기 위한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청사진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="" xmlns:a16="http://schemas.microsoft.com/office/drawing/2014/main" id="{C366936A-B7BE-4AE5-B743-EF22D17C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6746"/>
              </p:ext>
            </p:extLst>
          </p:nvPr>
        </p:nvGraphicFramePr>
        <p:xfrm>
          <a:off x="1415542" y="3787655"/>
          <a:ext cx="9668094" cy="223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4047">
                  <a:extLst>
                    <a:ext uri="{9D8B030D-6E8A-4147-A177-3AD203B41FA5}">
                      <a16:colId xmlns="" xmlns:a16="http://schemas.microsoft.com/office/drawing/2014/main" val="3230677546"/>
                    </a:ext>
                  </a:extLst>
                </a:gridCol>
                <a:gridCol w="4834047">
                  <a:extLst>
                    <a:ext uri="{9D8B030D-6E8A-4147-A177-3AD203B41FA5}">
                      <a16:colId xmlns="" xmlns:a16="http://schemas.microsoft.com/office/drawing/2014/main" val="286061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926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 또는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설계도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메모리에 적재된 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실체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228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각 형식</a:t>
                      </a:r>
                      <a:r>
                        <a:rPr lang="en-US" altLang="ko-KR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클래스 별로 하나</a:t>
                      </a:r>
                      <a:r>
                        <a:rPr lang="ko-KR" altLang="en-US" dirty="0"/>
                        <a:t>만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이론적으로는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무한대로 생성 가능</a:t>
                      </a:r>
                      <a:r>
                        <a:rPr lang="ko-KR" altLang="en-US" dirty="0"/>
                        <a:t>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메모리를 차지함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807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객체가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어떤 데이터 항목을 </a:t>
                      </a:r>
                      <a:r>
                        <a:rPr lang="ko-KR" altLang="en-US" dirty="0"/>
                        <a:t>가지는지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선언된 데이터 항목에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실제 데이터 저장</a:t>
                      </a:r>
                      <a:endParaRPr lang="en-US" altLang="ko-KR" sz="20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어떤 메소드를 가질지를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정의되어 있는 메소드를 </a:t>
                      </a:r>
                      <a:r>
                        <a:rPr lang="ko-KR" altLang="en-US" sz="20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96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9942F09-9870-4E34-B86D-A72754EC7396}"/>
              </a:ext>
            </a:extLst>
          </p:cNvPr>
          <p:cNvSpPr/>
          <p:nvPr/>
        </p:nvSpPr>
        <p:spPr>
          <a:xfrm>
            <a:off x="6886074" y="3093058"/>
            <a:ext cx="5040883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데이터와 메소드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00;p14">
            <a:extLst>
              <a:ext uri="{FF2B5EF4-FFF2-40B4-BE49-F238E27FC236}">
                <a16:creationId xmlns="" xmlns:a16="http://schemas.microsoft.com/office/drawing/2014/main" id="{2E1FB8A8-A175-4885-B2A0-7CBCA4CEF6D9}"/>
              </a:ext>
            </a:extLst>
          </p:cNvPr>
          <p:cNvSpPr txBox="1">
            <a:spLocks/>
          </p:cNvSpPr>
          <p:nvPr/>
        </p:nvSpPr>
        <p:spPr>
          <a:xfrm>
            <a:off x="1407591" y="20937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 선언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class </a:t>
            </a:r>
            <a:r>
              <a:rPr lang="ko-KR" altLang="en-US" sz="2400" dirty="0">
                <a:solidFill>
                  <a:schemeClr val="dk1"/>
                </a:solidFill>
              </a:rPr>
              <a:t>키워드 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속성 </a:t>
            </a:r>
            <a:r>
              <a:rPr lang="en-US" altLang="ko-KR" sz="2400" dirty="0">
                <a:solidFill>
                  <a:schemeClr val="dk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chemeClr val="dk1"/>
                </a:solidFill>
              </a:rPr>
              <a:t> 클래스의 변수 </a:t>
            </a:r>
            <a:r>
              <a:rPr lang="en-US" altLang="ko-KR" sz="2400" dirty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dk1"/>
                </a:solidFill>
              </a:rPr>
              <a:t>필드</a:t>
            </a:r>
            <a:r>
              <a:rPr lang="en-US" altLang="ko-KR" sz="2400" dirty="0">
                <a:solidFill>
                  <a:schemeClr val="dk1"/>
                </a:solidFill>
              </a:rPr>
              <a:t>(Field)</a:t>
            </a:r>
          </a:p>
          <a:p>
            <a:r>
              <a:rPr lang="ko-KR" altLang="en-US" sz="2400" dirty="0">
                <a:solidFill>
                  <a:schemeClr val="dk1"/>
                </a:solidFill>
              </a:rPr>
              <a:t>기능 </a:t>
            </a:r>
            <a:r>
              <a:rPr lang="en-US" altLang="ko-KR" sz="2400" dirty="0">
                <a:solidFill>
                  <a:schemeClr val="dk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chemeClr val="dk1"/>
                </a:solidFill>
              </a:rPr>
              <a:t> 메소드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ACFA4C3-09AC-4E55-A0AB-B1D8DD642264}"/>
              </a:ext>
            </a:extLst>
          </p:cNvPr>
          <p:cNvSpPr txBox="1"/>
          <p:nvPr/>
        </p:nvSpPr>
        <p:spPr>
          <a:xfrm>
            <a:off x="6886074" y="4109581"/>
            <a:ext cx="5040883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highlight>
                  <a:srgbClr val="FFCD00"/>
                </a:highlight>
                <a:latin typeface="Lora"/>
              </a:defRPr>
            </a:lvl1pPr>
          </a:lstStyle>
          <a:p>
            <a:endParaRPr lang="ko-KR" altLang="en-US" dirty="0"/>
          </a:p>
          <a:p>
            <a:r>
              <a:rPr lang="en-US" altLang="ko-KR" dirty="0"/>
              <a:t>class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string Name; 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string Color; 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Meow()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("{0} : </a:t>
            </a:r>
            <a:r>
              <a:rPr lang="ko-KR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야옹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Name); 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9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9942F09-9870-4E34-B86D-A72754EC7396}"/>
              </a:ext>
            </a:extLst>
          </p:cNvPr>
          <p:cNvSpPr/>
          <p:nvPr/>
        </p:nvSpPr>
        <p:spPr>
          <a:xfrm>
            <a:off x="6886074" y="3093058"/>
            <a:ext cx="5040883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kitty =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new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 algn="l"/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kitty.Color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하얀색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kitty.Name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키티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kitty.Meow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new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nero.Color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검은색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nero.Name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네로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nero.Meow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Google Shape;100;p14">
            <a:extLst>
              <a:ext uri="{FF2B5EF4-FFF2-40B4-BE49-F238E27FC236}">
                <a16:creationId xmlns="" xmlns:a16="http://schemas.microsoft.com/office/drawing/2014/main" id="{2E1FB8A8-A175-4885-B2A0-7CBCA4CEF6D9}"/>
              </a:ext>
            </a:extLst>
          </p:cNvPr>
          <p:cNvSpPr txBox="1">
            <a:spLocks/>
          </p:cNvSpPr>
          <p:nvPr/>
        </p:nvSpPr>
        <p:spPr>
          <a:xfrm>
            <a:off x="1407591" y="20937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객체 생성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new</a:t>
            </a:r>
            <a:r>
              <a:rPr lang="ko-KR" altLang="en-US" sz="2400" dirty="0">
                <a:solidFill>
                  <a:schemeClr val="dk1"/>
                </a:solidFill>
              </a:rPr>
              <a:t> 연산자와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생성자</a:t>
            </a:r>
            <a:r>
              <a:rPr lang="ko-KR" altLang="en-US" sz="2400" dirty="0">
                <a:solidFill>
                  <a:schemeClr val="dk1"/>
                </a:solidFill>
              </a:rPr>
              <a:t> 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객체의 멤버</a:t>
            </a:r>
            <a:r>
              <a:rPr lang="en-US" altLang="ko-KR" sz="2400" dirty="0">
                <a:solidFill>
                  <a:schemeClr val="dk1"/>
                </a:solidFill>
              </a:rPr>
              <a:t>(</a:t>
            </a:r>
            <a:r>
              <a:rPr lang="ko-KR" altLang="en-US" sz="2400" dirty="0">
                <a:solidFill>
                  <a:schemeClr val="dk1"/>
                </a:solidFill>
              </a:rPr>
              <a:t>필드 및 메소드 등등</a:t>
            </a:r>
            <a:r>
              <a:rPr lang="en-US" altLang="ko-KR" sz="2400" dirty="0">
                <a:solidFill>
                  <a:schemeClr val="dk1"/>
                </a:solidFill>
              </a:rPr>
              <a:t>)</a:t>
            </a:r>
            <a:r>
              <a:rPr lang="ko-KR" altLang="en-US" sz="2400" dirty="0">
                <a:solidFill>
                  <a:schemeClr val="dk1"/>
                </a:solidFill>
              </a:rPr>
              <a:t>에</a:t>
            </a:r>
            <a:r>
              <a:rPr lang="en-US" altLang="ko-KR" sz="2400" dirty="0">
                <a:solidFill>
                  <a:schemeClr val="dk1"/>
                </a:solidFill>
              </a:rPr>
              <a:t/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접근할 때는 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r>
              <a:rPr lang="ko-KR" altLang="en-US" sz="2400" dirty="0">
                <a:solidFill>
                  <a:schemeClr val="dk1"/>
                </a:solidFill>
              </a:rPr>
              <a:t>연산자 사용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생성자와 종료자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생성자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객체가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생성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될 때 호출됨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종료자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객체가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소멸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될 때 호출됨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생성자와 종료자의 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/>
            </a:r>
            <a:br>
              <a:rPr lang="en-US" altLang="ko-KR" sz="2400" dirty="0">
                <a:solidFill>
                  <a:schemeClr val="dk1"/>
                </a:solidFill>
                <a:sym typeface="Lora"/>
              </a:rPr>
            </a:b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명시적 구현은 선택 사항</a:t>
            </a:r>
          </a:p>
        </p:txBody>
      </p:sp>
      <p:sp>
        <p:nvSpPr>
          <p:cNvPr id="14" name="Google Shape;100;p14">
            <a:extLst>
              <a:ext uri="{FF2B5EF4-FFF2-40B4-BE49-F238E27FC236}">
                <a16:creationId xmlns="" xmlns:a16="http://schemas.microsoft.com/office/drawing/2014/main" id="{073867A3-76DF-46CF-BDB4-ECDB98E5813A}"/>
              </a:ext>
            </a:extLst>
          </p:cNvPr>
          <p:cNvSpPr txBox="1">
            <a:spLocks/>
          </p:cNvSpPr>
          <p:nvPr/>
        </p:nvSpPr>
        <p:spPr>
          <a:xfrm>
            <a:off x="1488278" y="4052115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AFC584-826C-469C-9B20-5CC427867A93}"/>
              </a:ext>
            </a:extLst>
          </p:cNvPr>
          <p:cNvSpPr/>
          <p:nvPr/>
        </p:nvSpPr>
        <p:spPr>
          <a:xfrm>
            <a:off x="6466255" y="2390121"/>
            <a:ext cx="520128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한정자 클래스이름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매개변수목록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필드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메소드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9072F57-2240-4882-B41D-D48EE2A9AAC6}"/>
              </a:ext>
            </a:extLst>
          </p:cNvPr>
          <p:cNvSpPr/>
          <p:nvPr/>
        </p:nvSpPr>
        <p:spPr>
          <a:xfrm>
            <a:off x="10368784" y="3078359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생성자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FA561F1-A77A-4D7C-B56B-B8DB951AEF83}"/>
              </a:ext>
            </a:extLst>
          </p:cNvPr>
          <p:cNvSpPr/>
          <p:nvPr/>
        </p:nvSpPr>
        <p:spPr>
          <a:xfrm>
            <a:off x="8629925" y="4039008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종료자</a:t>
            </a:r>
            <a:endParaRPr lang="ko-KR" altLang="en-US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="" xmlns:a16="http://schemas.microsoft.com/office/drawing/2014/main" id="{14A54DCA-4377-4976-92B2-7B29D9680B6A}"/>
              </a:ext>
            </a:extLst>
          </p:cNvPr>
          <p:cNvSpPr/>
          <p:nvPr/>
        </p:nvSpPr>
        <p:spPr>
          <a:xfrm>
            <a:off x="8284826" y="3981716"/>
            <a:ext cx="254498" cy="698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="" xmlns:a16="http://schemas.microsoft.com/office/drawing/2014/main" id="{91196B09-1D1C-4C66-95C8-B37EEC373EDB}"/>
              </a:ext>
            </a:extLst>
          </p:cNvPr>
          <p:cNvSpPr/>
          <p:nvPr/>
        </p:nvSpPr>
        <p:spPr>
          <a:xfrm>
            <a:off x="10058668" y="2909956"/>
            <a:ext cx="254498" cy="698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3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생성자 오버로딩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객체의 필드를 초기화하는 다양한 옵션 제공 가능</a:t>
            </a:r>
          </a:p>
        </p:txBody>
      </p:sp>
      <p:sp>
        <p:nvSpPr>
          <p:cNvPr id="14" name="Google Shape;100;p14">
            <a:extLst>
              <a:ext uri="{FF2B5EF4-FFF2-40B4-BE49-F238E27FC236}">
                <a16:creationId xmlns="" xmlns:a16="http://schemas.microsoft.com/office/drawing/2014/main" id="{073867A3-76DF-46CF-BDB4-ECDB98E5813A}"/>
              </a:ext>
            </a:extLst>
          </p:cNvPr>
          <p:cNvSpPr txBox="1">
            <a:spLocks/>
          </p:cNvSpPr>
          <p:nvPr/>
        </p:nvSpPr>
        <p:spPr>
          <a:xfrm>
            <a:off x="1488278" y="4052115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AFC584-826C-469C-9B20-5CC427867A93}"/>
              </a:ext>
            </a:extLst>
          </p:cNvPr>
          <p:cNvSpPr/>
          <p:nvPr/>
        </p:nvSpPr>
        <p:spPr>
          <a:xfrm>
            <a:off x="1415542" y="3429000"/>
            <a:ext cx="5201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 = ""; Color = ""; }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string _Name, string _Color 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 = _Name; Color = _Color; }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Name;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Color;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F636EC8-D6D4-4A45-AE79-C7E69FBF58D4}"/>
              </a:ext>
            </a:extLst>
          </p:cNvPr>
          <p:cNvSpPr/>
          <p:nvPr/>
        </p:nvSpPr>
        <p:spPr>
          <a:xfrm>
            <a:off x="6921192" y="3429000"/>
            <a:ext cx="52012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kitty = new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kitty.Name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키티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kitty.Color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하얀색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nabi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나비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갈색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</p:txBody>
      </p:sp>
    </p:spTree>
    <p:extLst>
      <p:ext uri="{BB962C8B-B14F-4D97-AF65-F5344CB8AC3E}">
        <p14:creationId xmlns:p14="http://schemas.microsoft.com/office/powerpoint/2010/main" val="155769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1E399FC-715E-44CE-A46A-C01A56308E61}"/>
              </a:ext>
            </a:extLst>
          </p:cNvPr>
          <p:cNvSpPr/>
          <p:nvPr/>
        </p:nvSpPr>
        <p:spPr>
          <a:xfrm>
            <a:off x="1598421" y="3814011"/>
            <a:ext cx="520128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string Name )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B69876E5-4191-43E6-8F00-6FFA3BA75700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this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키워드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객체를 사용하는 코드에서는 참조로 객체를 지칭함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 lvl="1"/>
            <a:r>
              <a:rPr lang="ko-KR" altLang="en-US" sz="2000" dirty="0">
                <a:solidFill>
                  <a:schemeClr val="dk1"/>
                </a:solidFill>
                <a:sym typeface="Lora"/>
              </a:rPr>
              <a:t>예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) Cat </a:t>
            </a:r>
            <a:r>
              <a:rPr lang="en-US" altLang="ko-KR" sz="2000" dirty="0" err="1">
                <a:solidFill>
                  <a:schemeClr val="dk1"/>
                </a:solidFill>
                <a:highlight>
                  <a:srgbClr val="FFCD00"/>
                </a:highlight>
                <a:sym typeface="Lora"/>
              </a:rPr>
              <a:t>nabi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 = new Cat();  // </a:t>
            </a:r>
            <a:r>
              <a:rPr lang="en-US" altLang="ko-KR" sz="2000" dirty="0" err="1">
                <a:solidFill>
                  <a:schemeClr val="dk1"/>
                </a:solidFill>
                <a:sym typeface="Lora"/>
              </a:rPr>
              <a:t>nabi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는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new Cat()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을 통해 생성된 객체를 지칭함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r>
              <a:rPr lang="en-US" altLang="ko-KR" sz="2400" dirty="0">
                <a:solidFill>
                  <a:schemeClr val="dk1"/>
                </a:solidFill>
                <a:sym typeface="Lora"/>
              </a:rPr>
              <a:t>this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는 객체 내부에서 자신을 지칭할 때 사용하는 키워드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884469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948</Words>
  <Application>Microsoft Office PowerPoint</Application>
  <PresentationFormat>와이드스크린</PresentationFormat>
  <Paragraphs>262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Franklin Gothic Demi</vt:lpstr>
      <vt:lpstr>Lora</vt:lpstr>
      <vt:lpstr>Quattrocento Sans</vt:lpstr>
      <vt:lpstr>YDVY Mj O 12</vt:lpstr>
      <vt:lpstr>맑은 고딕</vt:lpstr>
      <vt:lpstr>Arial</vt:lpstr>
      <vt:lpstr>Calibri</vt:lpstr>
      <vt:lpstr>Calibri Light</vt:lpstr>
      <vt:lpstr>Courier New</vt:lpstr>
      <vt:lpstr>Segoe UI</vt:lpstr>
      <vt:lpstr>Wingdings</vt:lpstr>
      <vt:lpstr>Wingdings 2</vt:lpstr>
      <vt:lpstr>HDOfficeLightV0</vt:lpstr>
      <vt:lpstr>Viola template</vt:lpstr>
      <vt:lpstr>07장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25</cp:revision>
  <dcterms:created xsi:type="dcterms:W3CDTF">2020-03-30T22:17:40Z</dcterms:created>
  <dcterms:modified xsi:type="dcterms:W3CDTF">2021-03-19T02:53:19Z</dcterms:modified>
</cp:coreProperties>
</file>