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9"/>
  </p:notesMasterIdLst>
  <p:sldIdLst>
    <p:sldId id="256" r:id="rId3"/>
    <p:sldId id="303" r:id="rId4"/>
    <p:sldId id="323" r:id="rId5"/>
    <p:sldId id="347" r:id="rId6"/>
    <p:sldId id="341" r:id="rId7"/>
    <p:sldId id="342" r:id="rId8"/>
    <p:sldId id="346" r:id="rId9"/>
    <p:sldId id="348" r:id="rId10"/>
    <p:sldId id="349" r:id="rId11"/>
    <p:sldId id="350" r:id="rId12"/>
    <p:sldId id="351" r:id="rId13"/>
    <p:sldId id="352" r:id="rId14"/>
    <p:sldId id="353" r:id="rId15"/>
    <p:sldId id="343" r:id="rId16"/>
    <p:sldId id="354" r:id="rId17"/>
    <p:sldId id="280" r:id="rId18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5050"/>
    <a:srgbClr val="FFFF00"/>
    <a:srgbClr val="FFFFFF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F8308-E097-4D2E-ADEE-8A9D7B814D82}" v="390" dt="2020-08-16T13:22:37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7195" autoAdjust="0"/>
  </p:normalViewPr>
  <p:slideViewPr>
    <p:cSldViewPr snapToGrid="0">
      <p:cViewPr varScale="1">
        <p:scale>
          <a:sx n="143" d="100"/>
          <a:sy n="143" d="100"/>
        </p:scale>
        <p:origin x="26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98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5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35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75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94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14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33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9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0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3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65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8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10</a:t>
            </a:r>
            <a:r>
              <a:rPr lang="ko-KR" altLang="en-US" sz="4400" dirty="0">
                <a:latin typeface="Franklin Gothic Demi" panose="020B0703020102020204" pitchFamily="34" charset="0"/>
              </a:rPr>
              <a:t>장 배열과 컬렉션</a:t>
            </a:r>
            <a:r>
              <a:rPr lang="en-US" altLang="ko-KR" sz="4400" dirty="0">
                <a:latin typeface="Franklin Gothic Demi" panose="020B0703020102020204" pitchFamily="34" charset="0"/>
              </a:rPr>
              <a:t>, </a:t>
            </a:r>
            <a:r>
              <a:rPr lang="ko-KR" altLang="en-US" sz="4400" dirty="0">
                <a:latin typeface="Franklin Gothic Demi" panose="020B0703020102020204" pitchFamily="34" charset="0"/>
              </a:rPr>
              <a:t>그리고 </a:t>
            </a:r>
            <a:r>
              <a:rPr lang="ko-KR" altLang="en-US" sz="4400" dirty="0" err="1">
                <a:latin typeface="Franklin Gothic Demi" panose="020B0703020102020204" pitchFamily="34" charset="0"/>
              </a:rPr>
              <a:t>인덱서</a:t>
            </a:r>
            <a:endParaRPr lang="ko-KR" altLang="en-US" sz="4400" dirty="0">
              <a:latin typeface="Franklin Gothic Demi" panose="020B0703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컬렉션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ArrayList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배열과 같이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인덱스를 이용하여 요소에 접근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가능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필요에 따라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동적으로 크기가 증가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요소를 추가하는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Add()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삭제하는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RemoveAt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()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삽입하는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Insert()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등을 제공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66F9E06-940B-4889-A020-C659AEA964C6}"/>
              </a:ext>
            </a:extLst>
          </p:cNvPr>
          <p:cNvSpPr/>
          <p:nvPr/>
        </p:nvSpPr>
        <p:spPr>
          <a:xfrm>
            <a:off x="1181100" y="3842469"/>
            <a:ext cx="9155596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( 10 );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( 20 );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( 30 );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RemoveAt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( 1 ); // 20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을 삭제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( 25, 1 ); // 25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번 인덱스에 삽입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10 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과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30 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사이에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25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를 삽입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// 11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출력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7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컬렉션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 Queue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선입선출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(FIFO : First In First Out)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구조의 자료구조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데이터를 입력하는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Enqueue()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출력하는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Dequeue()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제공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66F9E06-940B-4889-A020-C659AEA964C6}"/>
              </a:ext>
            </a:extLst>
          </p:cNvPr>
          <p:cNvSpPr/>
          <p:nvPr/>
        </p:nvSpPr>
        <p:spPr>
          <a:xfrm>
            <a:off x="1181099" y="3216561"/>
            <a:ext cx="5403973" cy="2999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Queue que = new Queue();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( 1 );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( 2 );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( 3 );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( 4 );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( 5 );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361782B-529A-40D9-8489-E8A3C039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458" y="3585647"/>
            <a:ext cx="2714615" cy="22611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4A4B64A-917E-4087-BF95-CAEFF61B83BC}"/>
              </a:ext>
            </a:extLst>
          </p:cNvPr>
          <p:cNvSpPr/>
          <p:nvPr/>
        </p:nvSpPr>
        <p:spPr>
          <a:xfrm>
            <a:off x="6789894" y="3216560"/>
            <a:ext cx="5005015" cy="2999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B20D7F2-ACF2-4213-BF7A-B2C2A90C1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154" y="3585647"/>
            <a:ext cx="2144386" cy="22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3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컬렉션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 Stack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선입후출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(FILO : First In Last Out)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구조의 자료구조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데이터를 입력하는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Push()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출력하는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Pop()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제공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66F9E06-940B-4889-A020-C659AEA964C6}"/>
              </a:ext>
            </a:extLst>
          </p:cNvPr>
          <p:cNvSpPr/>
          <p:nvPr/>
        </p:nvSpPr>
        <p:spPr>
          <a:xfrm>
            <a:off x="1181099" y="3216561"/>
            <a:ext cx="10161571" cy="2999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/>
              <a:t>Stack </a:t>
            </a:r>
            <a:r>
              <a:rPr lang="en-US" altLang="ko-KR" sz="1400" dirty="0" err="1"/>
              <a:t>stack</a:t>
            </a:r>
            <a:r>
              <a:rPr lang="en-US" altLang="ko-KR" sz="1400" dirty="0"/>
              <a:t> = new Stack();</a:t>
            </a:r>
            <a:endParaRPr lang="ko-KR" altLang="ko-KR" sz="1400" dirty="0"/>
          </a:p>
          <a:p>
            <a:r>
              <a:rPr lang="en-US" altLang="ko-KR" sz="1400" dirty="0" err="1"/>
              <a:t>stack.</a:t>
            </a:r>
            <a:r>
              <a:rPr lang="en-US" altLang="ko-KR" sz="1400" dirty="0" err="1">
                <a:highlight>
                  <a:srgbClr val="FFCD00"/>
                </a:highlight>
              </a:rPr>
              <a:t>Push</a:t>
            </a:r>
            <a:r>
              <a:rPr lang="en-US" altLang="ko-KR" sz="1400" dirty="0"/>
              <a:t>( 1 ); // </a:t>
            </a:r>
            <a:r>
              <a:rPr lang="ko-KR" altLang="ko-KR" sz="1400" dirty="0"/>
              <a:t>최상위 데이터는</a:t>
            </a:r>
            <a:r>
              <a:rPr lang="en-US" altLang="ko-KR" sz="1400" dirty="0"/>
              <a:t> 1</a:t>
            </a:r>
            <a:endParaRPr lang="ko-KR" altLang="ko-KR" sz="1400" dirty="0"/>
          </a:p>
          <a:p>
            <a:r>
              <a:rPr lang="en-US" altLang="ko-KR" sz="1400" dirty="0" err="1"/>
              <a:t>stack.</a:t>
            </a:r>
            <a:r>
              <a:rPr lang="en-US" altLang="ko-KR" sz="1400" dirty="0" err="1">
                <a:highlight>
                  <a:srgbClr val="FFCD00"/>
                </a:highlight>
              </a:rPr>
              <a:t>Push</a:t>
            </a:r>
            <a:r>
              <a:rPr lang="en-US" altLang="ko-KR" sz="1400" dirty="0"/>
              <a:t>( 2 ); // </a:t>
            </a:r>
            <a:r>
              <a:rPr lang="ko-KR" altLang="ko-KR" sz="1400" dirty="0"/>
              <a:t>최상위 데이터는</a:t>
            </a:r>
            <a:r>
              <a:rPr lang="en-US" altLang="ko-KR" sz="1400" dirty="0"/>
              <a:t> 2</a:t>
            </a:r>
            <a:endParaRPr lang="ko-KR" altLang="ko-KR" sz="1400" dirty="0"/>
          </a:p>
          <a:p>
            <a:r>
              <a:rPr lang="en-US" altLang="ko-KR" sz="1400" dirty="0" err="1"/>
              <a:t>stack.</a:t>
            </a:r>
            <a:r>
              <a:rPr lang="en-US" altLang="ko-KR" sz="1400" dirty="0" err="1">
                <a:highlight>
                  <a:srgbClr val="FFCD00"/>
                </a:highlight>
              </a:rPr>
              <a:t>Push</a:t>
            </a:r>
            <a:r>
              <a:rPr lang="en-US" altLang="ko-KR" sz="1400" dirty="0"/>
              <a:t>( 3 ); // </a:t>
            </a:r>
            <a:r>
              <a:rPr lang="ko-KR" altLang="ko-KR" sz="1400" dirty="0"/>
              <a:t>최상위 데이터는</a:t>
            </a:r>
            <a:r>
              <a:rPr lang="en-US" altLang="ko-KR" sz="1400" dirty="0"/>
              <a:t> 3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int a = </a:t>
            </a:r>
            <a:r>
              <a:rPr lang="en-US" altLang="ko-KR" sz="1400" dirty="0" err="1"/>
              <a:t>Push.</a:t>
            </a:r>
            <a:r>
              <a:rPr lang="en-US" altLang="ko-KR" sz="1400" dirty="0" err="1">
                <a:highlight>
                  <a:srgbClr val="FFCD00"/>
                </a:highlight>
              </a:rPr>
              <a:t>Pop</a:t>
            </a:r>
            <a:r>
              <a:rPr lang="en-US" altLang="ko-KR" sz="1400" dirty="0"/>
              <a:t>(); // </a:t>
            </a:r>
            <a:r>
              <a:rPr lang="ko-KR" altLang="ko-KR" sz="1400" dirty="0"/>
              <a:t>최상위 데이터는 다시</a:t>
            </a:r>
            <a:r>
              <a:rPr lang="en-US" altLang="ko-KR" sz="1400" dirty="0"/>
              <a:t> 2</a:t>
            </a:r>
            <a:endParaRPr lang="ko-KR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24F85FC-9EFF-4690-80F0-B4E3A03A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76" y="3561958"/>
            <a:ext cx="5796532" cy="21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6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컬렉션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Hashtable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키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(Key)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와 값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(Value)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으로 이루어진 데이터를 다룰 때 사용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키를 </a:t>
            </a:r>
            <a:r>
              <a:rPr lang="ko-KR" altLang="en-US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해싱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(Hashing)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해서 테이블 내의 주소를 계산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배열처럼 다루기 간편하고 탐색속도도 빠름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66F9E06-940B-4889-A020-C659AEA964C6}"/>
              </a:ext>
            </a:extLst>
          </p:cNvPr>
          <p:cNvSpPr/>
          <p:nvPr/>
        </p:nvSpPr>
        <p:spPr>
          <a:xfrm>
            <a:off x="1181099" y="3770616"/>
            <a:ext cx="10161571" cy="2476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 err="1"/>
              <a:t>Hashtable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Hashtable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 err="1"/>
              <a:t>ht</a:t>
            </a:r>
            <a:r>
              <a:rPr lang="en-US" altLang="ko-KR" sz="1400" dirty="0"/>
              <a:t>["book"]   = "</a:t>
            </a:r>
            <a:r>
              <a:rPr lang="ko-KR" altLang="ko-KR" sz="1400" dirty="0"/>
              <a:t>책</a:t>
            </a:r>
            <a:r>
              <a:rPr lang="en-US" altLang="ko-KR" sz="1400" dirty="0"/>
              <a:t>";</a:t>
            </a:r>
            <a:endParaRPr lang="ko-KR" altLang="ko-KR" sz="1400" dirty="0"/>
          </a:p>
          <a:p>
            <a:r>
              <a:rPr lang="en-US" altLang="ko-KR" sz="1400" dirty="0" err="1"/>
              <a:t>ht</a:t>
            </a:r>
            <a:r>
              <a:rPr lang="en-US" altLang="ko-KR" sz="1400" dirty="0"/>
              <a:t>["cook"]   = "</a:t>
            </a:r>
            <a:r>
              <a:rPr lang="ko-KR" altLang="ko-KR" sz="1400" dirty="0"/>
              <a:t>요리사</a:t>
            </a:r>
            <a:r>
              <a:rPr lang="en-US" altLang="ko-KR" sz="1400" dirty="0"/>
              <a:t>";</a:t>
            </a:r>
            <a:endParaRPr lang="ko-KR" altLang="ko-KR" sz="1400" dirty="0"/>
          </a:p>
          <a:p>
            <a:r>
              <a:rPr lang="en-US" altLang="ko-KR" sz="1400" dirty="0" err="1"/>
              <a:t>ht</a:t>
            </a:r>
            <a:r>
              <a:rPr lang="en-US" altLang="ko-KR" sz="1400" dirty="0"/>
              <a:t>["tweet"]  = "</a:t>
            </a:r>
            <a:r>
              <a:rPr lang="ko-KR" altLang="ko-KR" sz="1400" dirty="0"/>
              <a:t>지저귀다</a:t>
            </a:r>
            <a:r>
              <a:rPr lang="en-US" altLang="ko-KR" sz="1400" dirty="0"/>
              <a:t>";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 err="1"/>
              <a:t>Console.WriteLine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ht</a:t>
            </a:r>
            <a:r>
              <a:rPr lang="en-US" altLang="ko-KR" sz="1400" dirty="0"/>
              <a:t>["book"] ) ;</a:t>
            </a:r>
            <a:endParaRPr lang="ko-KR" altLang="ko-KR" sz="1400" dirty="0"/>
          </a:p>
          <a:p>
            <a:r>
              <a:rPr lang="en-US" altLang="ko-KR" sz="1400" dirty="0" err="1"/>
              <a:t>Console.WriteLine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ht</a:t>
            </a:r>
            <a:r>
              <a:rPr lang="en-US" altLang="ko-KR" sz="1400" dirty="0"/>
              <a:t>["cook"] );</a:t>
            </a:r>
            <a:endParaRPr lang="ko-KR" altLang="ko-KR" sz="1400" dirty="0"/>
          </a:p>
          <a:p>
            <a:r>
              <a:rPr lang="en-US" altLang="ko-KR" sz="1400" dirty="0" err="1"/>
              <a:t>Console.WriteLine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ht</a:t>
            </a:r>
            <a:r>
              <a:rPr lang="en-US" altLang="ko-KR" sz="1400" dirty="0"/>
              <a:t>["tweet"] );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4265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3" y="2093774"/>
            <a:ext cx="500580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인덱서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인덱스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(Index)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를 이용해서 객체 내의 데이터에 접근하게 해주는 프로퍼티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F987BDF-BAC0-47DD-9246-72A565E6DE5F}"/>
              </a:ext>
            </a:extLst>
          </p:cNvPr>
          <p:cNvSpPr/>
          <p:nvPr/>
        </p:nvSpPr>
        <p:spPr>
          <a:xfrm>
            <a:off x="6564743" y="2093774"/>
            <a:ext cx="5416144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클래스이름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한정자 </a:t>
            </a:r>
            <a:r>
              <a:rPr lang="ko-KR" altLang="en-US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인덱서형식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this[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형식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get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// index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를 이용하여 내부 데이터 반환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set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// index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를 이용하여 내부 데이터 저장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모서리가 둥근 사각형 설명선 12">
            <a:extLst>
              <a:ext uri="{FF2B5EF4-FFF2-40B4-BE49-F238E27FC236}">
                <a16:creationId xmlns:a16="http://schemas.microsoft.com/office/drawing/2014/main" xmlns="" id="{92A0DAEC-3E39-4F3A-ADD4-AEC0C59DDAF5}"/>
              </a:ext>
            </a:extLst>
          </p:cNvPr>
          <p:cNvSpPr/>
          <p:nvPr/>
        </p:nvSpPr>
        <p:spPr>
          <a:xfrm>
            <a:off x="6257406" y="534116"/>
            <a:ext cx="2919130" cy="1242138"/>
          </a:xfrm>
          <a:prstGeom prst="wedgeRoundRectCallout">
            <a:avLst>
              <a:gd name="adj1" fmla="val 69622"/>
              <a:gd name="adj2" fmla="val 10426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인덱스의 식별자가 꼭 </a:t>
            </a:r>
            <a:r>
              <a:rPr lang="en-US" altLang="ko-KR" dirty="0">
                <a:solidFill>
                  <a:schemeClr val="bg1"/>
                </a:solidFill>
              </a:rPr>
              <a:t>index</a:t>
            </a:r>
            <a:r>
              <a:rPr lang="ko-KR" altLang="en-US" dirty="0">
                <a:solidFill>
                  <a:schemeClr val="bg1"/>
                </a:solidFill>
              </a:rPr>
              <a:t>일 필요는 없습니다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취향에 따라 적당한 이름을 사용하세요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1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3410" y="0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인덱서의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선언과 활용 예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66F9E06-940B-4889-A020-C659AEA964C6}"/>
              </a:ext>
            </a:extLst>
          </p:cNvPr>
          <p:cNvSpPr/>
          <p:nvPr/>
        </p:nvSpPr>
        <p:spPr>
          <a:xfrm>
            <a:off x="250590" y="811659"/>
            <a:ext cx="7902810" cy="58276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int[] array;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    array = new int[3]; 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this[int index]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array[index]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(index &gt;=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Array.Resize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&lt;int&gt;(ref array, index + 1);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("Array Resized : {0}",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array[index]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D06A3B1-7765-4888-B3D6-654AB6D3056C}"/>
              </a:ext>
            </a:extLst>
          </p:cNvPr>
          <p:cNvSpPr/>
          <p:nvPr/>
        </p:nvSpPr>
        <p:spPr>
          <a:xfrm>
            <a:off x="5037092" y="1163164"/>
            <a:ext cx="669674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ko-KR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</a:t>
            </a:r>
            <a:r>
              <a:rPr lang="ko-KR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list[i]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  <a:r>
              <a:rPr lang="ko-KR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r>
              <a:rPr lang="ko-KR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(list[i]);</a:t>
            </a:r>
            <a:r>
              <a:rPr lang="ko-KR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ko-KR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1DFF2E7-0918-40A0-AEB9-98C3A042CA78}"/>
              </a:ext>
            </a:extLst>
          </p:cNvPr>
          <p:cNvCxnSpPr>
            <a:cxnSpLocks/>
          </p:cNvCxnSpPr>
          <p:nvPr/>
        </p:nvCxnSpPr>
        <p:spPr>
          <a:xfrm flipH="1">
            <a:off x="3368566" y="2017986"/>
            <a:ext cx="2822027" cy="776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F7CA9E0-A12C-4C3E-A89E-9BC91384351F}"/>
              </a:ext>
            </a:extLst>
          </p:cNvPr>
          <p:cNvCxnSpPr>
            <a:cxnSpLocks/>
          </p:cNvCxnSpPr>
          <p:nvPr/>
        </p:nvCxnSpPr>
        <p:spPr>
          <a:xfrm flipH="1">
            <a:off x="2461184" y="2948152"/>
            <a:ext cx="754982" cy="237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3B88B2A7-1073-48CC-890F-6A153B31CC1B}"/>
              </a:ext>
            </a:extLst>
          </p:cNvPr>
          <p:cNvCxnSpPr>
            <a:cxnSpLocks/>
          </p:cNvCxnSpPr>
          <p:nvPr/>
        </p:nvCxnSpPr>
        <p:spPr>
          <a:xfrm flipH="1" flipV="1">
            <a:off x="3368566" y="2948152"/>
            <a:ext cx="120868" cy="2680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D1DF8463-ADA3-4A34-8919-A825BAEC60BB}"/>
              </a:ext>
            </a:extLst>
          </p:cNvPr>
          <p:cNvCxnSpPr>
            <a:cxnSpLocks/>
          </p:cNvCxnSpPr>
          <p:nvPr/>
        </p:nvCxnSpPr>
        <p:spPr>
          <a:xfrm flipV="1">
            <a:off x="3489434" y="2611822"/>
            <a:ext cx="3951890" cy="27852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1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16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837630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배열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배열 초기화 방법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System.Array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클래스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다차원 배열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 </a:t>
            </a: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컬렉션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인덱서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배열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(Array)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같은 형식의 복수 인스턴스를 저장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할 수 있는 형식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참조형식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으로써 연속된 메모리 공간을 가리킴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b="1" dirty="0" err="1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반복문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특히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for/foreach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문과 함께 사용하면 효율 향상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꺾쇠 괄호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[ ] 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안에 배열의 크기를 지정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하여 다음과 같이 선언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C3BC0AC-744B-46D6-82C0-C21DD323E695}"/>
              </a:ext>
            </a:extLst>
          </p:cNvPr>
          <p:cNvSpPr/>
          <p:nvPr/>
        </p:nvSpPr>
        <p:spPr>
          <a:xfrm>
            <a:off x="1189051" y="4899659"/>
            <a:ext cx="4991101" cy="277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데이터형식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배열이름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데이터형식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용량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5AE6935-0D60-4B8B-B3E6-6D9D47993761}"/>
              </a:ext>
            </a:extLst>
          </p:cNvPr>
          <p:cNvSpPr/>
          <p:nvPr/>
        </p:nvSpPr>
        <p:spPr>
          <a:xfrm>
            <a:off x="6446851" y="4899658"/>
            <a:ext cx="4991101" cy="277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array 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39B45E2-65CF-4B5B-85BA-BEAEC44EB822}"/>
              </a:ext>
            </a:extLst>
          </p:cNvPr>
          <p:cNvSpPr/>
          <p:nvPr/>
        </p:nvSpPr>
        <p:spPr>
          <a:xfrm>
            <a:off x="6357468" y="1232899"/>
            <a:ext cx="5433925" cy="31338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0C7BE4A-4138-411C-A4FD-78FFB6FB4C1A}"/>
              </a:ext>
            </a:extLst>
          </p:cNvPr>
          <p:cNvSpPr/>
          <p:nvPr/>
        </p:nvSpPr>
        <p:spPr>
          <a:xfrm>
            <a:off x="1683410" y="1232900"/>
            <a:ext cx="4528473" cy="31338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7A5345-1B51-4A93-A0B2-29B20CF01D6C}"/>
              </a:ext>
            </a:extLst>
          </p:cNvPr>
          <p:cNvSpPr/>
          <p:nvPr/>
        </p:nvSpPr>
        <p:spPr>
          <a:xfrm>
            <a:off x="1726606" y="2356167"/>
            <a:ext cx="211592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score_1 = 80;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score_2 = 74;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score_3 = 81;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score_4 = 90;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score_5 = 34;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9FDBB974-80B3-4C6F-A31E-6250F84E0B48}"/>
              </a:ext>
            </a:extLst>
          </p:cNvPr>
          <p:cNvGrpSpPr/>
          <p:nvPr/>
        </p:nvGrpSpPr>
        <p:grpSpPr>
          <a:xfrm>
            <a:off x="5035968" y="2356168"/>
            <a:ext cx="1080000" cy="1739436"/>
            <a:chOff x="3292502" y="3914454"/>
            <a:chExt cx="2238959" cy="17394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71B01916-33AB-4086-914D-7FA6D2C72005}"/>
                </a:ext>
              </a:extLst>
            </p:cNvPr>
            <p:cNvSpPr/>
            <p:nvPr/>
          </p:nvSpPr>
          <p:spPr>
            <a:xfrm>
              <a:off x="3292506" y="3914454"/>
              <a:ext cx="2238955" cy="3485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7491B445-68E6-4470-8207-4030C5686846}"/>
                </a:ext>
              </a:extLst>
            </p:cNvPr>
            <p:cNvSpPr/>
            <p:nvPr/>
          </p:nvSpPr>
          <p:spPr>
            <a:xfrm>
              <a:off x="3292505" y="4262956"/>
              <a:ext cx="2238955" cy="3485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A036D4D-F9DA-453D-8F01-1DFB60850C40}"/>
                </a:ext>
              </a:extLst>
            </p:cNvPr>
            <p:cNvSpPr/>
            <p:nvPr/>
          </p:nvSpPr>
          <p:spPr>
            <a:xfrm>
              <a:off x="3292504" y="4611457"/>
              <a:ext cx="2238955" cy="3485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004D8578-E17F-40EC-B8EF-4F932F0CBF3E}"/>
                </a:ext>
              </a:extLst>
            </p:cNvPr>
            <p:cNvSpPr/>
            <p:nvPr/>
          </p:nvSpPr>
          <p:spPr>
            <a:xfrm>
              <a:off x="3292503" y="4956887"/>
              <a:ext cx="2238955" cy="3485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ABAFA78C-BA79-4073-AF3B-5BB2A64A5C0C}"/>
                </a:ext>
              </a:extLst>
            </p:cNvPr>
            <p:cNvSpPr/>
            <p:nvPr/>
          </p:nvSpPr>
          <p:spPr>
            <a:xfrm>
              <a:off x="3292502" y="5305388"/>
              <a:ext cx="2238955" cy="3485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02AA4FB-02E3-4F87-A92F-3880251A8186}"/>
              </a:ext>
            </a:extLst>
          </p:cNvPr>
          <p:cNvSpPr/>
          <p:nvPr/>
        </p:nvSpPr>
        <p:spPr>
          <a:xfrm>
            <a:off x="3667680" y="2356168"/>
            <a:ext cx="1368284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score_1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F45BCF1-D16A-45EA-856F-E15125168620}"/>
              </a:ext>
            </a:extLst>
          </p:cNvPr>
          <p:cNvSpPr/>
          <p:nvPr/>
        </p:nvSpPr>
        <p:spPr>
          <a:xfrm>
            <a:off x="3667679" y="2704670"/>
            <a:ext cx="1368284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score_2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66B4722-2FB1-4A10-A582-78894AEA5DA2}"/>
              </a:ext>
            </a:extLst>
          </p:cNvPr>
          <p:cNvSpPr/>
          <p:nvPr/>
        </p:nvSpPr>
        <p:spPr>
          <a:xfrm>
            <a:off x="3667678" y="3053171"/>
            <a:ext cx="1368284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score_3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66DCB89-AEA3-4E87-921F-4853616C2700}"/>
              </a:ext>
            </a:extLst>
          </p:cNvPr>
          <p:cNvSpPr/>
          <p:nvPr/>
        </p:nvSpPr>
        <p:spPr>
          <a:xfrm>
            <a:off x="3667677" y="3398601"/>
            <a:ext cx="1368284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score_4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F050CBF-BB1E-4752-8F29-FD25D740C5FA}"/>
              </a:ext>
            </a:extLst>
          </p:cNvPr>
          <p:cNvSpPr/>
          <p:nvPr/>
        </p:nvSpPr>
        <p:spPr>
          <a:xfrm>
            <a:off x="3667676" y="3747102"/>
            <a:ext cx="1368284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score_5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6CB3EBC-8D1D-4CB1-9ED8-9D1E3F359DE2}"/>
              </a:ext>
            </a:extLst>
          </p:cNvPr>
          <p:cNvSpPr/>
          <p:nvPr/>
        </p:nvSpPr>
        <p:spPr>
          <a:xfrm>
            <a:off x="6464727" y="2354000"/>
            <a:ext cx="2971253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int[] scores = new int[5];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scores[0] = 80;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scores[1] = 74;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scores[2] = 81;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scores[3] = 90;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scores[4] = 34;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4ACA3FD-EE09-4082-89B1-B7463E77E5F9}"/>
              </a:ext>
            </a:extLst>
          </p:cNvPr>
          <p:cNvSpPr/>
          <p:nvPr/>
        </p:nvSpPr>
        <p:spPr>
          <a:xfrm>
            <a:off x="10235490" y="2358887"/>
            <a:ext cx="1080000" cy="348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33CB1C6-4C83-4216-8954-DCC9D3D8D5A0}"/>
              </a:ext>
            </a:extLst>
          </p:cNvPr>
          <p:cNvSpPr/>
          <p:nvPr/>
        </p:nvSpPr>
        <p:spPr>
          <a:xfrm>
            <a:off x="10235490" y="2705941"/>
            <a:ext cx="1080000" cy="348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25A10F6-36E3-45BE-8DCC-97D511810AE8}"/>
              </a:ext>
            </a:extLst>
          </p:cNvPr>
          <p:cNvSpPr/>
          <p:nvPr/>
        </p:nvSpPr>
        <p:spPr>
          <a:xfrm>
            <a:off x="10235490" y="3052995"/>
            <a:ext cx="1080000" cy="348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906BAC2-45C6-4BDB-AED1-8C140C1B7D65}"/>
              </a:ext>
            </a:extLst>
          </p:cNvPr>
          <p:cNvSpPr/>
          <p:nvPr/>
        </p:nvSpPr>
        <p:spPr>
          <a:xfrm>
            <a:off x="10235490" y="3400049"/>
            <a:ext cx="1080000" cy="348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9722B7E-3A7B-4E60-B1D1-19F97001A182}"/>
              </a:ext>
            </a:extLst>
          </p:cNvPr>
          <p:cNvSpPr/>
          <p:nvPr/>
        </p:nvSpPr>
        <p:spPr>
          <a:xfrm>
            <a:off x="10235490" y="3747102"/>
            <a:ext cx="1080000" cy="348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D15E4AC-CF37-4A97-9152-4719EDA301CA}"/>
              </a:ext>
            </a:extLst>
          </p:cNvPr>
          <p:cNvSpPr/>
          <p:nvPr/>
        </p:nvSpPr>
        <p:spPr>
          <a:xfrm>
            <a:off x="11203861" y="2349495"/>
            <a:ext cx="720000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2D97926-21B9-47ED-B28B-79CE555FFE48}"/>
              </a:ext>
            </a:extLst>
          </p:cNvPr>
          <p:cNvSpPr/>
          <p:nvPr/>
        </p:nvSpPr>
        <p:spPr>
          <a:xfrm>
            <a:off x="11203860" y="2697996"/>
            <a:ext cx="720000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DF359B-C5F2-40A2-93B7-BF92C075A608}"/>
              </a:ext>
            </a:extLst>
          </p:cNvPr>
          <p:cNvSpPr/>
          <p:nvPr/>
        </p:nvSpPr>
        <p:spPr>
          <a:xfrm>
            <a:off x="11203859" y="3046498"/>
            <a:ext cx="720000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A9AE16D-EB80-4518-8906-14ED11F77A7E}"/>
              </a:ext>
            </a:extLst>
          </p:cNvPr>
          <p:cNvSpPr/>
          <p:nvPr/>
        </p:nvSpPr>
        <p:spPr>
          <a:xfrm>
            <a:off x="11203858" y="3391927"/>
            <a:ext cx="720000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AAFB4F4-48A4-4168-A756-E201DD8863B5}"/>
              </a:ext>
            </a:extLst>
          </p:cNvPr>
          <p:cNvSpPr/>
          <p:nvPr/>
        </p:nvSpPr>
        <p:spPr>
          <a:xfrm>
            <a:off x="11203857" y="3740429"/>
            <a:ext cx="720000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431C29-A4BF-4398-8243-20EC0BC2DD6A}"/>
              </a:ext>
            </a:extLst>
          </p:cNvPr>
          <p:cNvSpPr/>
          <p:nvPr/>
        </p:nvSpPr>
        <p:spPr>
          <a:xfrm>
            <a:off x="8725925" y="1672195"/>
            <a:ext cx="1080000" cy="348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배열 주소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1440866-5DF4-4FA9-9737-88EF2CBD8A9D}"/>
              </a:ext>
            </a:extLst>
          </p:cNvPr>
          <p:cNvSpPr/>
          <p:nvPr/>
        </p:nvSpPr>
        <p:spPr>
          <a:xfrm>
            <a:off x="8725925" y="1320331"/>
            <a:ext cx="1080000" cy="3485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…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F6C447D-EA31-49C5-92A5-40257E149F47}"/>
              </a:ext>
            </a:extLst>
          </p:cNvPr>
          <p:cNvSpPr/>
          <p:nvPr/>
        </p:nvSpPr>
        <p:spPr>
          <a:xfrm>
            <a:off x="7943263" y="1657131"/>
            <a:ext cx="792000" cy="348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xmlns="" id="{15A64F95-38A3-4801-9F14-E5EFFEE612D2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9805925" y="1711475"/>
            <a:ext cx="429565" cy="134971"/>
          </a:xfrm>
          <a:prstGeom prst="bentConnector3">
            <a:avLst>
              <a:gd name="adj1" fmla="val 50000"/>
            </a:avLst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6B88A56-548A-4D03-B39C-52EEA45711AD}"/>
              </a:ext>
            </a:extLst>
          </p:cNvPr>
          <p:cNvSpPr txBox="1"/>
          <p:nvPr/>
        </p:nvSpPr>
        <p:spPr>
          <a:xfrm>
            <a:off x="3006291" y="539450"/>
            <a:ext cx="1919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Lora"/>
                <a:ea typeface="Lora"/>
                <a:cs typeface="Lora"/>
                <a:sym typeface="Lora"/>
              </a:rPr>
              <a:t>개별 변수</a:t>
            </a:r>
            <a:endParaRPr lang="ko-KR" altLang="en-US" sz="3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B60F1C8-4EC8-4C8E-B6CB-A4B0D008FC26}"/>
              </a:ext>
            </a:extLst>
          </p:cNvPr>
          <p:cNvSpPr txBox="1"/>
          <p:nvPr/>
        </p:nvSpPr>
        <p:spPr>
          <a:xfrm>
            <a:off x="8129082" y="539450"/>
            <a:ext cx="1919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Lora"/>
                <a:sym typeface="Lora"/>
              </a:rPr>
              <a:t>배열</a:t>
            </a:r>
            <a:endParaRPr lang="ko-KR" altLang="en-US" sz="3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43DFB89-D0DD-4FD0-AB19-8CA9A66E6DE2}"/>
              </a:ext>
            </a:extLst>
          </p:cNvPr>
          <p:cNvSpPr/>
          <p:nvPr/>
        </p:nvSpPr>
        <p:spPr>
          <a:xfrm>
            <a:off x="1726606" y="4694298"/>
            <a:ext cx="4485286" cy="1146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score_1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score_2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 </a:t>
            </a:r>
            <a:r>
              <a:rPr lang="it-IT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score_3</a:t>
            </a:r>
          </a:p>
          <a:p>
            <a:r>
              <a:rPr lang="it-IT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 score_4</a:t>
            </a:r>
          </a:p>
          <a:p>
            <a:r>
              <a:rPr lang="it-IT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 score_5;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0E5C362-CFF3-4D03-8266-825CCBAA4FC5}"/>
              </a:ext>
            </a:extLst>
          </p:cNvPr>
          <p:cNvSpPr/>
          <p:nvPr/>
        </p:nvSpPr>
        <p:spPr>
          <a:xfrm>
            <a:off x="6357469" y="4687032"/>
            <a:ext cx="5433924" cy="1146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it-IT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it-IT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 int score in scores )</a:t>
            </a:r>
          </a:p>
          <a:p>
            <a:r>
              <a:rPr lang="it-IT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score;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6882B3F2-4CF0-4C4A-9C24-A0BF7450A192}"/>
              </a:ext>
            </a:extLst>
          </p:cNvPr>
          <p:cNvSpPr/>
          <p:nvPr/>
        </p:nvSpPr>
        <p:spPr>
          <a:xfrm>
            <a:off x="554801" y="1232900"/>
            <a:ext cx="1013728" cy="3133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메모리</a:t>
            </a:r>
            <a:endParaRPr lang="en-US" altLang="ko-KR" sz="1600" dirty="0"/>
          </a:p>
          <a:p>
            <a:pPr algn="ctr"/>
            <a:r>
              <a:rPr lang="ko-KR" altLang="en-US" sz="1600" dirty="0"/>
              <a:t>구조</a:t>
            </a:r>
            <a:endParaRPr lang="en-US" altLang="ko-KR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A853CD2-5426-41E5-80E0-126C5749C13F}"/>
              </a:ext>
            </a:extLst>
          </p:cNvPr>
          <p:cNvSpPr/>
          <p:nvPr/>
        </p:nvSpPr>
        <p:spPr>
          <a:xfrm>
            <a:off x="561645" y="4687031"/>
            <a:ext cx="1013728" cy="1153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</a:t>
            </a:r>
            <a:endParaRPr lang="en-US" altLang="ko-KR" sz="1600" dirty="0"/>
          </a:p>
          <a:p>
            <a:pPr algn="ctr"/>
            <a:r>
              <a:rPr lang="ko-KR" altLang="en-US" sz="1600" dirty="0"/>
              <a:t>접근코드</a:t>
            </a:r>
            <a:endParaRPr lang="en-US" altLang="ko-KR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AA0B376-B0A9-41F8-92B9-8BB2481255FD}"/>
              </a:ext>
            </a:extLst>
          </p:cNvPr>
          <p:cNvSpPr/>
          <p:nvPr/>
        </p:nvSpPr>
        <p:spPr>
          <a:xfrm>
            <a:off x="10235490" y="2011833"/>
            <a:ext cx="1080000" cy="348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배열 크기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BFAE423A-8724-4FBA-B5BC-FDC8C5FEDD8F}"/>
              </a:ext>
            </a:extLst>
          </p:cNvPr>
          <p:cNvSpPr/>
          <p:nvPr/>
        </p:nvSpPr>
        <p:spPr>
          <a:xfrm>
            <a:off x="10235490" y="1664779"/>
            <a:ext cx="1080000" cy="348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메소드 테이블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295CCC8-DEEE-482E-9CCA-B8CC72AC3208}"/>
              </a:ext>
            </a:extLst>
          </p:cNvPr>
          <p:cNvSpPr/>
          <p:nvPr/>
        </p:nvSpPr>
        <p:spPr>
          <a:xfrm>
            <a:off x="10236974" y="2348540"/>
            <a:ext cx="1080000" cy="1747064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AE227A8-7867-463E-8A71-F4800069800D}"/>
              </a:ext>
            </a:extLst>
          </p:cNvPr>
          <p:cNvSpPr/>
          <p:nvPr/>
        </p:nvSpPr>
        <p:spPr>
          <a:xfrm>
            <a:off x="10235490" y="1317725"/>
            <a:ext cx="1080000" cy="3485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…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배열의 초기화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C8CF947-20B4-47A8-BC51-85938348D5E2}"/>
              </a:ext>
            </a:extLst>
          </p:cNvPr>
          <p:cNvSpPr/>
          <p:nvPr/>
        </p:nvSpPr>
        <p:spPr>
          <a:xfrm>
            <a:off x="1972206" y="2224097"/>
            <a:ext cx="457200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ko-KR" altLang="en-US" b="0" i="0" u="none" strike="noStrike" baseline="0" dirty="0">
                <a:latin typeface="YDVY Mj O 12"/>
              </a:rPr>
              <a:t>배열의 </a:t>
            </a:r>
            <a:r>
              <a:rPr lang="ko-KR" altLang="en-US" b="0" i="0" u="none" strike="noStrike" baseline="0" dirty="0">
                <a:highlight>
                  <a:srgbClr val="FFCD00"/>
                </a:highlight>
                <a:latin typeface="YDVY Mj O 12"/>
              </a:rPr>
              <a:t>원소 개수를 명시</a:t>
            </a:r>
            <a:endParaRPr lang="en-US" altLang="ko-KR" b="0" i="0" u="none" strike="noStrike" baseline="0" dirty="0">
              <a:highlight>
                <a:srgbClr val="FFCD00"/>
              </a:highlight>
              <a:latin typeface="YDVY Mj O 1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b="0" i="0" u="none" strike="noStrike" baseline="0" dirty="0">
                <a:latin typeface="YDVY Mj O 12"/>
              </a:rPr>
              <a:t>배열의 각 원소에 입력될 데이터를 입력 </a:t>
            </a:r>
            <a:r>
              <a:rPr lang="en-US" altLang="ko-KR" b="0" i="0" u="none" strike="noStrike" baseline="0" dirty="0">
                <a:latin typeface="YDVY Mj O 12"/>
              </a:rPr>
              <a:t>{</a:t>
            </a:r>
            <a:r>
              <a:rPr lang="ko-KR" altLang="en-US" b="0" i="0" u="none" strike="noStrike" baseline="0" dirty="0">
                <a:latin typeface="YDVY Mj O 12"/>
              </a:rPr>
              <a:t>와 </a:t>
            </a:r>
            <a:r>
              <a:rPr lang="en-US" altLang="ko-KR" b="0" i="0" u="none" strike="noStrike" baseline="0" dirty="0">
                <a:latin typeface="YDVY Mj O 12"/>
              </a:rPr>
              <a:t>}</a:t>
            </a:r>
            <a:r>
              <a:rPr lang="ko-KR" altLang="en-US" b="0" i="0" u="none" strike="noStrike" baseline="0" dirty="0">
                <a:latin typeface="YDVY Mj O 12"/>
              </a:rPr>
              <a:t>로 감싼 블록을 붙임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039E288-6987-4ED5-BA8C-B6A5ADD7954F}"/>
              </a:ext>
            </a:extLst>
          </p:cNvPr>
          <p:cNvSpPr/>
          <p:nvPr/>
        </p:nvSpPr>
        <p:spPr>
          <a:xfrm>
            <a:off x="6637105" y="2224097"/>
            <a:ext cx="524791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array1 =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new string</a:t>
            </a:r>
            <a:r>
              <a:rPr lang="en-US" altLang="ko-KR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[3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ko-KR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ko-KR" altLang="en-US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안녕</a:t>
            </a:r>
            <a:r>
              <a:rPr lang="en-US" altLang="ko-KR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"Hello", "Halo" }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551C182-79DB-42FD-B3E1-EE7272282171}"/>
              </a:ext>
            </a:extLst>
          </p:cNvPr>
          <p:cNvSpPr/>
          <p:nvPr/>
        </p:nvSpPr>
        <p:spPr>
          <a:xfrm>
            <a:off x="1972206" y="3292610"/>
            <a:ext cx="457200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ko-KR" altLang="en-US" b="0" i="0" u="none" strike="noStrike" baseline="0" dirty="0">
                <a:latin typeface="YDVY Mj O 12"/>
              </a:rPr>
              <a:t>배열의 </a:t>
            </a:r>
            <a:r>
              <a:rPr lang="ko-KR" altLang="en-US" b="0" i="0" u="none" strike="noStrike" baseline="0" dirty="0">
                <a:highlight>
                  <a:srgbClr val="FFCD00"/>
                </a:highlight>
                <a:latin typeface="YDVY Mj O 12"/>
              </a:rPr>
              <a:t>요소 개수 생략</a:t>
            </a:r>
            <a:endParaRPr lang="en-US" altLang="ko-KR" b="0" i="0" u="none" strike="noStrike" baseline="0" dirty="0">
              <a:highlight>
                <a:srgbClr val="FFCD00"/>
              </a:highlight>
              <a:latin typeface="YDVY Mj O 1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b="0" i="0" u="none" strike="noStrike" baseline="0" dirty="0">
                <a:latin typeface="YDVY Mj O 12"/>
              </a:rPr>
              <a:t>배열의 각 원소에 입력될 데이터를 입력 </a:t>
            </a:r>
            <a:r>
              <a:rPr lang="en-US" altLang="ko-KR" b="0" i="0" u="none" strike="noStrike" baseline="0" dirty="0">
                <a:latin typeface="YDVY Mj O 12"/>
              </a:rPr>
              <a:t>{</a:t>
            </a:r>
            <a:r>
              <a:rPr lang="ko-KR" altLang="en-US" b="0" i="0" u="none" strike="noStrike" baseline="0" dirty="0">
                <a:latin typeface="YDVY Mj O 12"/>
              </a:rPr>
              <a:t>와 </a:t>
            </a:r>
            <a:r>
              <a:rPr lang="en-US" altLang="ko-KR" b="0" i="0" u="none" strike="noStrike" baseline="0" dirty="0">
                <a:latin typeface="YDVY Mj O 12"/>
              </a:rPr>
              <a:t>}</a:t>
            </a:r>
            <a:r>
              <a:rPr lang="ko-KR" altLang="en-US" b="0" i="0" u="none" strike="noStrike" baseline="0" dirty="0">
                <a:latin typeface="YDVY Mj O 12"/>
              </a:rPr>
              <a:t>로 감싼 블록을 붙임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08857AC-82CA-49B8-A277-9619F4687687}"/>
              </a:ext>
            </a:extLst>
          </p:cNvPr>
          <p:cNvSpPr/>
          <p:nvPr/>
        </p:nvSpPr>
        <p:spPr>
          <a:xfrm>
            <a:off x="6637105" y="3292610"/>
            <a:ext cx="524791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array2 =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new string</a:t>
            </a:r>
            <a:r>
              <a:rPr lang="en-US" altLang="ko-KR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ko-KR" altLang="en-US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안녕</a:t>
            </a:r>
            <a:r>
              <a:rPr lang="en-US" altLang="ko-KR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"Hello", "Halo" }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en-US" sz="16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39B5D0-341B-4861-8F26-29444FC72AD9}"/>
              </a:ext>
            </a:extLst>
          </p:cNvPr>
          <p:cNvSpPr/>
          <p:nvPr/>
        </p:nvSpPr>
        <p:spPr>
          <a:xfrm>
            <a:off x="1972206" y="4354905"/>
            <a:ext cx="4572003" cy="1162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ko-KR" b="0" i="0" u="none" strike="noStrike" baseline="0" dirty="0">
                <a:highlight>
                  <a:srgbClr val="FFCD00"/>
                </a:highlight>
                <a:latin typeface="YDVY Mj O 12"/>
              </a:rPr>
              <a:t>new </a:t>
            </a:r>
            <a:r>
              <a:rPr lang="ko-KR" altLang="en-US" b="0" i="0" u="none" strike="noStrike" baseline="0" dirty="0">
                <a:highlight>
                  <a:srgbClr val="FFCD00"/>
                </a:highlight>
                <a:latin typeface="YDVY Mj O 12"/>
              </a:rPr>
              <a:t>연산자</a:t>
            </a:r>
            <a:r>
              <a:rPr lang="en-US" altLang="ko-KR" b="0" i="0" u="none" strike="noStrike" baseline="0" dirty="0">
                <a:highlight>
                  <a:srgbClr val="FFCD00"/>
                </a:highlight>
                <a:latin typeface="YDVY Mj O 12"/>
              </a:rPr>
              <a:t>, </a:t>
            </a:r>
            <a:r>
              <a:rPr lang="ko-KR" altLang="en-US" b="0" i="0" u="none" strike="noStrike" baseline="0" dirty="0">
                <a:highlight>
                  <a:srgbClr val="FFCD00"/>
                </a:highlight>
                <a:latin typeface="YDVY Mj O 12"/>
              </a:rPr>
              <a:t>형식과 괄호 </a:t>
            </a:r>
            <a:r>
              <a:rPr lang="en-US" altLang="ko-KR" b="0" i="0" u="none" strike="noStrike" baseline="0" dirty="0">
                <a:highlight>
                  <a:srgbClr val="FFCD00"/>
                </a:highlight>
                <a:latin typeface="YDVY Mj O 12"/>
              </a:rPr>
              <a:t>[</a:t>
            </a:r>
            <a:r>
              <a:rPr lang="ko-KR" altLang="en-US" b="0" i="0" u="none" strike="noStrike" baseline="0" dirty="0">
                <a:highlight>
                  <a:srgbClr val="FFCD00"/>
                </a:highlight>
                <a:latin typeface="YDVY Mj O 12"/>
              </a:rPr>
              <a:t>와 </a:t>
            </a:r>
            <a:r>
              <a:rPr lang="en-US" altLang="ko-KR" b="0" i="0" u="none" strike="noStrike" baseline="0" dirty="0">
                <a:highlight>
                  <a:srgbClr val="FFCD00"/>
                </a:highlight>
                <a:latin typeface="YDVY Mj O 12"/>
              </a:rPr>
              <a:t>], </a:t>
            </a:r>
            <a:r>
              <a:rPr lang="ko-KR" altLang="en-US" b="0" i="0" u="none" strike="noStrike" baseline="0" dirty="0">
                <a:highlight>
                  <a:srgbClr val="FFCD00"/>
                </a:highlight>
                <a:latin typeface="YDVY Mj O 12"/>
              </a:rPr>
              <a:t>배열의 용량을 모두 생략</a:t>
            </a:r>
            <a:endParaRPr lang="en-US" altLang="ko-KR" b="0" i="0" u="none" strike="noStrike" baseline="0" dirty="0">
              <a:highlight>
                <a:srgbClr val="FFCD00"/>
              </a:highlight>
              <a:latin typeface="YDVY Mj O 1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b="0" i="0" u="none" strike="noStrike" baseline="0" dirty="0">
                <a:latin typeface="YDVY Mj O 12"/>
              </a:rPr>
              <a:t>배열의 각 원소에 입력될 데이터를 입력 </a:t>
            </a:r>
            <a:r>
              <a:rPr lang="en-US" altLang="ko-KR" b="0" i="0" u="none" strike="noStrike" baseline="0" dirty="0">
                <a:latin typeface="YDVY Mj O 12"/>
              </a:rPr>
              <a:t>{</a:t>
            </a:r>
            <a:r>
              <a:rPr lang="ko-KR" altLang="en-US" b="0" i="0" u="none" strike="noStrike" baseline="0" dirty="0">
                <a:latin typeface="YDVY Mj O 12"/>
              </a:rPr>
              <a:t>와 </a:t>
            </a:r>
            <a:r>
              <a:rPr lang="en-US" altLang="ko-KR" b="0" i="0" u="none" strike="noStrike" baseline="0" dirty="0">
                <a:latin typeface="YDVY Mj O 12"/>
              </a:rPr>
              <a:t>}</a:t>
            </a:r>
            <a:r>
              <a:rPr lang="ko-KR" altLang="en-US" b="0" i="0" u="none" strike="noStrike" baseline="0" dirty="0">
                <a:latin typeface="YDVY Mj O 12"/>
              </a:rPr>
              <a:t>로 감싼 블록을 붙임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7122DC8-2C6C-4BEA-B3D6-B72C3513B04A}"/>
              </a:ext>
            </a:extLst>
          </p:cNvPr>
          <p:cNvSpPr/>
          <p:nvPr/>
        </p:nvSpPr>
        <p:spPr>
          <a:xfrm>
            <a:off x="6637105" y="4354905"/>
            <a:ext cx="5247914" cy="1162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array3 =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ko-KR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ko-KR" altLang="en-US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안녕</a:t>
            </a:r>
            <a:r>
              <a:rPr lang="en-US" altLang="ko-KR" sz="16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"Hello", "Halo" }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8762458-ECCF-4BE5-A548-FB4B76FEC6CE}"/>
              </a:ext>
            </a:extLst>
          </p:cNvPr>
          <p:cNvSpPr/>
          <p:nvPr/>
        </p:nvSpPr>
        <p:spPr>
          <a:xfrm>
            <a:off x="510270" y="2224098"/>
            <a:ext cx="13690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/>
              <a:t>기본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8CF85F9-B3D9-4820-8B30-0F1D6A837D58}"/>
              </a:ext>
            </a:extLst>
          </p:cNvPr>
          <p:cNvSpPr/>
          <p:nvPr/>
        </p:nvSpPr>
        <p:spPr>
          <a:xfrm>
            <a:off x="510270" y="3306419"/>
            <a:ext cx="13690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 err="1"/>
              <a:t>요소개수생략</a:t>
            </a:r>
            <a:endParaRPr lang="en-US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5E8422C-3FCB-4EDA-A5BE-BAD36971538A}"/>
              </a:ext>
            </a:extLst>
          </p:cNvPr>
          <p:cNvSpPr/>
          <p:nvPr/>
        </p:nvSpPr>
        <p:spPr>
          <a:xfrm>
            <a:off x="510270" y="4354905"/>
            <a:ext cx="1369040" cy="116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new </a:t>
            </a:r>
            <a:r>
              <a:rPr lang="ko-KR" altLang="en-US" sz="1600" dirty="0"/>
              <a:t>연산자</a:t>
            </a:r>
            <a:r>
              <a:rPr lang="en-US" altLang="ko-KR" sz="1600" dirty="0"/>
              <a:t>,</a:t>
            </a:r>
          </a:p>
          <a:p>
            <a:pPr algn="ctr"/>
            <a:r>
              <a:rPr lang="en-US" altLang="ko-KR" sz="1600" dirty="0"/>
              <a:t> </a:t>
            </a:r>
            <a:r>
              <a:rPr lang="ko-KR" altLang="en-US" sz="1600" dirty="0"/>
              <a:t>형식 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요소개수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생략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1457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System.Array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모든 배열의 기반 클래스이며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배열 그 자체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를 나타냄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배열을 보다 편리하게 다룰 수 있게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도와주는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유틸리티 메소드 제공</a:t>
            </a:r>
            <a:endParaRPr lang="en-US" altLang="ko-KR" sz="1800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정렬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탐색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크기 조정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등의 기능 제공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E70BD8F-D3F7-40A8-9C58-3C14343FD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05254"/>
              </p:ext>
            </p:extLst>
          </p:nvPr>
        </p:nvGraphicFramePr>
        <p:xfrm>
          <a:off x="5891610" y="2093774"/>
          <a:ext cx="5931760" cy="31207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48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13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89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분류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736">
                <a:tc rowSpan="8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정적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600" b="1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Sort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정렬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BinarySearch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이진 탐색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1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IndexOf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특정 데이터의 인덱스 반환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1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TrueForAll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모든 요소가 조건에 부합하는지 평가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2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FindIndex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조건에 부합하는 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첫 번째 요소의 인덱스 반환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0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Resize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배열 크기 재조정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Clear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모든 요소 초기화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1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ForEach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모든 요소에 대해 동일 작업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수행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16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인스턴스</a:t>
                      </a:r>
                      <a:r>
                        <a:rPr lang="ko-KR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600" b="1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GetLength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지정한 차원의 길이 반환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다차원 배열에서 유용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9073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프로퍼티</a:t>
                      </a:r>
                      <a:endParaRPr lang="ko-KR" altLang="en-US" sz="1600" b="1" i="0" u="none" strike="noStrike" kern="1200" baseline="0" dirty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Length</a:t>
                      </a:r>
                      <a:endParaRPr lang="ko-KR" altLang="en-US" sz="1400" b="0" i="0" u="none" strike="noStrike" kern="1200" baseline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배열 길이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반환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Rank</a:t>
                      </a:r>
                      <a:endParaRPr lang="ko-KR" altLang="en-US" sz="1400" b="0" i="0" u="none" strike="noStrike" kern="1200" baseline="0">
                        <a:solidFill>
                          <a:schemeClr val="tx1"/>
                        </a:solidFill>
                        <a:latin typeface="YDVY Mj O 12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YDVY Mj O 12"/>
                          <a:ea typeface="+mn-ea"/>
                          <a:cs typeface="+mn-cs"/>
                        </a:rPr>
                        <a:t>차원 반환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다차원 배열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-2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차원 배열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개의 차원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세로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+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가로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으로 요소 배치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차원의 길이를 뒤에서부터 읽어 해석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: int[ 2, 3 ]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ora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길이가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차원 배열을 요소로 갖는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길이가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인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 2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차원 배열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latin typeface="Lora"/>
            </a:endParaRPr>
          </a:p>
          <a:p>
            <a:pPr marL="228600" lvl="1">
              <a:spcBef>
                <a:spcPts val="10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배열의 세 가지 초기화 방법 모두 사용 가능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C8CF947-20B4-47A8-BC51-85938348D5E2}"/>
              </a:ext>
            </a:extLst>
          </p:cNvPr>
          <p:cNvSpPr/>
          <p:nvPr/>
        </p:nvSpPr>
        <p:spPr>
          <a:xfrm>
            <a:off x="1181100" y="4242050"/>
            <a:ext cx="587965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int[,]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int[2, 3]{ {1, 2, 3}, {4, 5, 6} }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int[,]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int[,] { { 1, 2, 3 }, { 4, 5, 6 } }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int[,]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{ 1, 2, 3 }, { 4, 5, 6 } }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E24E8F8-75D0-4E41-B165-F939E3EB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78" y="3874026"/>
            <a:ext cx="4055593" cy="16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가변배열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(Jagged Array)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배열의 배열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즉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배열을 요소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로 갖는 배열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요소로 입력되는 배열의 차원과 길이는 같아야 할 필요 없음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가변 배열 선언 형식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가변 배열 선언 및 초기화 예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5B1DAE-C2AE-4C7A-A934-5A7AF4BDEA52}"/>
              </a:ext>
            </a:extLst>
          </p:cNvPr>
          <p:cNvSpPr/>
          <p:nvPr/>
        </p:nvSpPr>
        <p:spPr>
          <a:xfrm>
            <a:off x="1423493" y="3460804"/>
            <a:ext cx="825584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데이터형식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][ ]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배열이름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데이터형식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가변배열의 용량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 ];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F669F37-09EC-4E23-9C76-CFC532B70FE9}"/>
              </a:ext>
            </a:extLst>
          </p:cNvPr>
          <p:cNvSpPr/>
          <p:nvPr/>
        </p:nvSpPr>
        <p:spPr>
          <a:xfrm>
            <a:off x="1423493" y="4330634"/>
            <a:ext cx="825584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jagged = new int[3][];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jagged[0] = new int[5] { 1, 2, 3, 4, 5 };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jagged[1] = new int[]  { 10, 20, 30 };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jagged[2] = new int[]  { 100, 200 };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jagged2 = new int[2][] { new int[] { 1000, 2000 },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new int[4] { 6, 7, 8, 9 } };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0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컬렉션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(Collection)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같은 성격을 띄는 데이터의 모음을 다루는 자료 구조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배열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System.Array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도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.NET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이 제공하는 컬렉션 자료구조 중 하나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이 책에서 다루는 컬렉션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배열 제외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Lora"/>
              </a:rPr>
              <a:t>ArrayList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Queue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Stack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Lora"/>
              </a:rPr>
              <a:t>Hashtable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567988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1464</Words>
  <Application>Microsoft Office PowerPoint</Application>
  <PresentationFormat>와이드스크린</PresentationFormat>
  <Paragraphs>322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Franklin Gothic Demi</vt:lpstr>
      <vt:lpstr>Lora</vt:lpstr>
      <vt:lpstr>Quattrocento Sans</vt:lpstr>
      <vt:lpstr>YDVY Mj O 12</vt:lpstr>
      <vt:lpstr>맑은 고딕</vt:lpstr>
      <vt:lpstr>Arial</vt:lpstr>
      <vt:lpstr>Calibri</vt:lpstr>
      <vt:lpstr>Calibri Light</vt:lpstr>
      <vt:lpstr>Courier New</vt:lpstr>
      <vt:lpstr>Segoe UI</vt:lpstr>
      <vt:lpstr>Wingdings</vt:lpstr>
      <vt:lpstr>Wingdings 2</vt:lpstr>
      <vt:lpstr>HDOfficeLightV0</vt:lpstr>
      <vt:lpstr>Viola template</vt:lpstr>
      <vt:lpstr>10장 배열과 컬렉션, 그리고 인덱서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25</cp:revision>
  <dcterms:created xsi:type="dcterms:W3CDTF">2020-03-30T22:17:40Z</dcterms:created>
  <dcterms:modified xsi:type="dcterms:W3CDTF">2021-03-19T02:40:13Z</dcterms:modified>
</cp:coreProperties>
</file>