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592" r:id="rId3"/>
    <p:sldId id="472" r:id="rId4"/>
    <p:sldId id="593" r:id="rId5"/>
    <p:sldId id="594" r:id="rId6"/>
    <p:sldId id="598" r:id="rId7"/>
    <p:sldId id="599" r:id="rId8"/>
    <p:sldId id="385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8000"/>
    <a:srgbClr val="7D5087"/>
    <a:srgbClr val="BB99C3"/>
    <a:srgbClr val="D5C0DA"/>
    <a:srgbClr val="F4AEA2"/>
    <a:srgbClr val="F5B4A9"/>
    <a:srgbClr val="F7C0B7"/>
    <a:srgbClr val="EE7D6A"/>
    <a:srgbClr val="D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2" autoAdjust="0"/>
    <p:restoredTop sz="94232" autoAdjust="0"/>
  </p:normalViewPr>
  <p:slideViewPr>
    <p:cSldViewPr>
      <p:cViewPr varScale="1">
        <p:scale>
          <a:sx n="100" d="100"/>
          <a:sy n="100" d="100"/>
        </p:scale>
        <p:origin x="2238" y="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498590" cy="478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405508-11EA-4DBE-A2D7-910C74F03CEF}"/>
              </a:ext>
            </a:extLst>
          </p:cNvPr>
          <p:cNvSpPr txBox="1"/>
          <p:nvPr userDrawn="1"/>
        </p:nvSpPr>
        <p:spPr>
          <a:xfrm>
            <a:off x="4788024" y="1526203"/>
            <a:ext cx="3929535" cy="223586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ea typeface="맑은 고딕" pitchFamily="50" charset="-127"/>
              </a:rPr>
              <a:t>[</a:t>
            </a:r>
            <a:r>
              <a:rPr kumimoji="0" lang="ko-KR" altLang="en-US" sz="20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20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한빛아카데미㈜에 </a:t>
            </a:r>
            <a:r>
              <a:rPr kumimoji="0" lang="en-US" altLang="ko-KR" sz="1400" dirty="0">
                <a:ea typeface="맑은 고딕" pitchFamily="50" charset="-127"/>
              </a:rPr>
              <a:t/>
            </a:r>
            <a:br>
              <a:rPr kumimoji="0" lang="en-US" altLang="ko-KR" sz="1400" dirty="0">
                <a:ea typeface="맑은 고딕" pitchFamily="50" charset="-127"/>
              </a:rPr>
            </a:br>
            <a:r>
              <a:rPr kumimoji="0" lang="ko-KR" altLang="en-US" sz="1400" dirty="0">
                <a:ea typeface="맑은 고딕" pitchFamily="50" charset="-127"/>
              </a:rPr>
              <a:t>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u="sng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200" u="sng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5BB9B3-840C-4CC8-AD47-D4BB0AAB01D6}"/>
              </a:ext>
            </a:extLst>
          </p:cNvPr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2022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87C2-641A-4A25-9B91-2E1786683F8A}"/>
              </a:ext>
            </a:extLst>
          </p:cNvPr>
          <p:cNvSpPr txBox="1"/>
          <p:nvPr userDrawn="1"/>
        </p:nvSpPr>
        <p:spPr>
          <a:xfrm>
            <a:off x="820738" y="2073821"/>
            <a:ext cx="7423150" cy="152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76E6E-66A1-49F7-9075-E3DA6D3E5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9572" y="1124744"/>
            <a:ext cx="7704856" cy="5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dirty="0">
                <a:ea typeface="맑은 고딕" pitchFamily="50" charset="-127"/>
              </a:rPr>
              <a:t>IT CookBook, </a:t>
            </a:r>
            <a:r>
              <a:rPr kumimoji="0" lang="ko-KR" altLang="en-US" sz="2400" b="1" dirty="0">
                <a:ea typeface="맑은 고딕" pitchFamily="50" charset="-127"/>
              </a:rPr>
              <a:t>난생처음 </a:t>
            </a:r>
            <a:r>
              <a:rPr kumimoji="0" lang="en-US" altLang="ko-KR" sz="2400" b="1" dirty="0">
                <a:ea typeface="맑은 고딕" pitchFamily="50" charset="-127"/>
              </a:rPr>
              <a:t>R </a:t>
            </a:r>
            <a:r>
              <a:rPr kumimoji="0" lang="ko-KR" altLang="en-US" sz="2400" b="1" dirty="0">
                <a:ea typeface="맑은 고딕" pitchFamily="50" charset="-127"/>
              </a:rPr>
              <a:t>코딩 </a:t>
            </a:r>
            <a:r>
              <a:rPr kumimoji="0" lang="en-US" altLang="ko-KR" sz="2400" b="1" dirty="0">
                <a:ea typeface="맑은 고딕" pitchFamily="50" charset="-127"/>
              </a:rPr>
              <a:t>&amp;</a:t>
            </a:r>
            <a:r>
              <a:rPr kumimoji="0" lang="ko-KR" altLang="en-US" sz="2400" b="1" dirty="0">
                <a:ea typeface="맑은 고딕" pitchFamily="50" charset="-127"/>
              </a:rPr>
              <a:t> 데이터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04755-4295-774F-AC82-A7308D701064}"/>
              </a:ext>
            </a:extLst>
          </p:cNvPr>
          <p:cNvSpPr txBox="1"/>
          <p:nvPr/>
        </p:nvSpPr>
        <p:spPr>
          <a:xfrm>
            <a:off x="5256155" y="352603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endParaRPr kumimoji="1"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도서 소개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0061"/>
            <a:ext cx="2855023" cy="3903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도서 소개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A6FACD3B-2164-43CB-B6BE-13BA98065834}"/>
              </a:ext>
            </a:extLst>
          </p:cNvPr>
          <p:cNvSpPr txBox="1">
            <a:spLocks/>
          </p:cNvSpPr>
          <p:nvPr/>
        </p:nvSpPr>
        <p:spPr bwMode="auto">
          <a:xfrm>
            <a:off x="3491880" y="1838602"/>
            <a:ext cx="5544616" cy="380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179388" indent="-179388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도서명 </a:t>
            </a: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C# 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프로그래밍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for 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Beginner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ISBN 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979-11-5664-627-3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93000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저자 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우재남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출판사 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한빛아카데미㈜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페이지 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632p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ea typeface="맑은 고딕" pitchFamily="50" charset="-127"/>
              </a:rPr>
              <a:t>정가 </a:t>
            </a:r>
            <a:r>
              <a:rPr kumimoji="0" lang="en-US" altLang="ko-KR" b="1" dirty="0">
                <a:ea typeface="맑은 고딕" pitchFamily="50" charset="-127"/>
              </a:rPr>
              <a:t>: </a:t>
            </a:r>
            <a:r>
              <a:rPr kumimoji="0" lang="en-US" altLang="ko-KR" dirty="0" smtClean="0">
                <a:ea typeface="맑은 고딕" pitchFamily="50" charset="-127"/>
              </a:rPr>
              <a:t>27,000</a:t>
            </a:r>
            <a:r>
              <a:rPr kumimoji="0" lang="ko-KR" altLang="en-US" dirty="0">
                <a:ea typeface="맑은 고딕" pitchFamily="50" charset="-127"/>
              </a:rPr>
              <a:t>원</a:t>
            </a:r>
            <a:endParaRPr kumimoji="0" lang="en-US" altLang="ko-KR" sz="2000" dirty="0"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도서의 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도서의 내용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604448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  <a:defRPr/>
            </a:pPr>
            <a:r>
              <a:rPr lang="en-US" altLang="ko-KR" sz="2000" dirty="0" smtClean="0">
                <a:solidFill>
                  <a:srgbClr val="3C479D"/>
                </a:solidFill>
              </a:rPr>
              <a:t>C# </a:t>
            </a:r>
            <a:r>
              <a:rPr lang="ko-KR" altLang="en-US" sz="2000" dirty="0" smtClean="0">
                <a:solidFill>
                  <a:srgbClr val="3C479D"/>
                </a:solidFill>
              </a:rPr>
              <a:t>맛보기</a:t>
            </a:r>
            <a:r>
              <a:rPr lang="en-US" altLang="ko-KR" sz="2000" dirty="0" smtClean="0">
                <a:solidFill>
                  <a:srgbClr val="3C479D"/>
                </a:solidFill>
              </a:rPr>
              <a:t>(1~2</a:t>
            </a:r>
            <a:r>
              <a:rPr lang="ko-KR" altLang="en-US" sz="2000" dirty="0" smtClean="0">
                <a:solidFill>
                  <a:srgbClr val="3C479D"/>
                </a:solidFill>
              </a:rPr>
              <a:t>장</a:t>
            </a:r>
            <a:r>
              <a:rPr lang="en-US" altLang="ko-KR" sz="2000" dirty="0" smtClean="0">
                <a:solidFill>
                  <a:srgbClr val="3C479D"/>
                </a:solidFill>
              </a:rPr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500" b="0" dirty="0" smtClean="0">
                <a:solidFill>
                  <a:srgbClr val="3C479D"/>
                </a:solidFill>
              </a:rPr>
              <a:t>: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실습 </a:t>
            </a:r>
            <a:r>
              <a:rPr lang="ko-KR" altLang="en-US" sz="1500" b="0" u="sng" dirty="0">
                <a:solidFill>
                  <a:srgbClr val="3C479D"/>
                </a:solidFill>
              </a:rPr>
              <a:t>환경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구축부터 기본 </a:t>
            </a:r>
            <a:r>
              <a:rPr lang="ko-KR" altLang="en-US" sz="1500" b="0" u="sng" dirty="0">
                <a:solidFill>
                  <a:srgbClr val="3C479D"/>
                </a:solidFill>
              </a:rPr>
              <a:t>작성법까지 한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흐름으로 익힐 </a:t>
            </a:r>
            <a:r>
              <a:rPr lang="ko-KR" altLang="en-US" sz="1500" b="0" u="sng" dirty="0">
                <a:solidFill>
                  <a:srgbClr val="3C479D"/>
                </a:solidFill>
              </a:rPr>
              <a:t>수 있습니다</a:t>
            </a:r>
            <a:r>
              <a:rPr lang="en-US" altLang="ko-KR" sz="1500" b="0" u="sng" dirty="0" smtClean="0">
                <a:solidFill>
                  <a:srgbClr val="3C479D"/>
                </a:solidFill>
              </a:rPr>
              <a:t>.</a:t>
            </a:r>
            <a:br>
              <a:rPr lang="en-US" altLang="ko-KR" sz="1500" b="0" u="sng" dirty="0" smtClean="0">
                <a:solidFill>
                  <a:srgbClr val="3C479D"/>
                </a:solidFill>
              </a:rPr>
            </a:br>
            <a:r>
              <a:rPr lang="ko-KR" altLang="en-US" sz="1500" b="0" dirty="0" smtClean="0"/>
              <a:t>ㄴ</a:t>
            </a:r>
            <a:r>
              <a:rPr lang="en-US" altLang="ko-KR" sz="1500" b="0" dirty="0" smtClean="0"/>
              <a:t>C# </a:t>
            </a:r>
            <a:r>
              <a:rPr lang="ko-KR" altLang="en-US" sz="1500" b="0" dirty="0" smtClean="0"/>
              <a:t>개요와 개발환경 구축 </a:t>
            </a:r>
            <a:r>
              <a:rPr lang="en-US" altLang="ko-KR" sz="1500" b="0" dirty="0" smtClean="0"/>
              <a:t>/ </a:t>
            </a:r>
            <a:r>
              <a:rPr lang="ko-KR" altLang="en-US" sz="1500" b="0" dirty="0" smtClean="0"/>
              <a:t>미리 만들어보는 </a:t>
            </a:r>
            <a:r>
              <a:rPr lang="en-US" altLang="ko-KR" sz="1500" b="0" dirty="0" smtClean="0"/>
              <a:t>C# </a:t>
            </a:r>
            <a:r>
              <a:rPr lang="ko-KR" altLang="en-US" sz="1500" b="0" dirty="0" smtClean="0"/>
              <a:t>프로그램</a:t>
            </a:r>
            <a:endParaRPr lang="en-US" altLang="ko-KR" sz="1500" b="0" dirty="0" smtClean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  <a:defRPr/>
            </a:pPr>
            <a:endParaRPr lang="en-US" altLang="ko-KR" sz="800" dirty="0"/>
          </a:p>
          <a:p>
            <a:pPr marL="514350" indent="-514350">
              <a:buFont typeface="+mj-lt"/>
              <a:buAutoNum type="romanUcPeriod"/>
              <a:defRPr/>
            </a:pPr>
            <a:r>
              <a:rPr lang="en-US" altLang="ko-KR" sz="2000" dirty="0" smtClean="0">
                <a:solidFill>
                  <a:srgbClr val="3C479D"/>
                </a:solidFill>
              </a:rPr>
              <a:t>C# </a:t>
            </a:r>
            <a:r>
              <a:rPr lang="ko-KR" altLang="en-US" sz="2000" dirty="0" smtClean="0">
                <a:solidFill>
                  <a:srgbClr val="3C479D"/>
                </a:solidFill>
              </a:rPr>
              <a:t>기본기 다지기</a:t>
            </a:r>
            <a:r>
              <a:rPr lang="en-US" altLang="ko-KR" sz="2000" dirty="0" smtClean="0">
                <a:solidFill>
                  <a:srgbClr val="3C479D"/>
                </a:solidFill>
              </a:rPr>
              <a:t>(3~8</a:t>
            </a:r>
            <a:r>
              <a:rPr lang="ko-KR" altLang="en-US" sz="2000" dirty="0" smtClean="0">
                <a:solidFill>
                  <a:srgbClr val="3C479D"/>
                </a:solidFill>
              </a:rPr>
              <a:t>장</a:t>
            </a:r>
            <a:r>
              <a:rPr lang="en-US" altLang="ko-KR" sz="2000" dirty="0" smtClean="0">
                <a:solidFill>
                  <a:srgbClr val="3C479D"/>
                </a:solidFill>
              </a:rPr>
              <a:t>)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200" dirty="0" smtClean="0"/>
              <a:t/>
            </a:r>
            <a:br>
              <a:rPr lang="en-US" altLang="ko-KR" sz="200" dirty="0" smtClean="0"/>
            </a:br>
            <a:r>
              <a:rPr lang="en-US" altLang="ko-KR" sz="1500" b="0" dirty="0" smtClean="0">
                <a:solidFill>
                  <a:srgbClr val="3C479D"/>
                </a:solidFill>
              </a:rPr>
              <a:t>: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장마다 </a:t>
            </a:r>
            <a:r>
              <a:rPr lang="ko-KR" altLang="en-US" sz="1500" b="0" u="sng" dirty="0">
                <a:solidFill>
                  <a:srgbClr val="3C479D"/>
                </a:solidFill>
              </a:rPr>
              <a:t>작은 프로그램 두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개를 완성하면서 </a:t>
            </a:r>
            <a:r>
              <a:rPr lang="ko-KR" altLang="en-US" sz="1500" b="0" u="sng" dirty="0">
                <a:solidFill>
                  <a:srgbClr val="3C479D"/>
                </a:solidFill>
              </a:rPr>
              <a:t>기본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문법과 이론을 </a:t>
            </a:r>
            <a:r>
              <a:rPr lang="ko-KR" altLang="en-US" sz="1500" b="0" u="sng" dirty="0">
                <a:solidFill>
                  <a:srgbClr val="3C479D"/>
                </a:solidFill>
              </a:rPr>
              <a:t>익힐 수 있습니다</a:t>
            </a:r>
            <a:r>
              <a:rPr lang="en-US" altLang="ko-KR" sz="1500" b="0" u="sng" dirty="0" smtClean="0">
                <a:solidFill>
                  <a:srgbClr val="3C479D"/>
                </a:solidFill>
              </a:rPr>
              <a:t>.</a:t>
            </a:r>
            <a:br>
              <a:rPr lang="en-US" altLang="ko-KR" sz="1500" b="0" u="sng" dirty="0" smtClean="0">
                <a:solidFill>
                  <a:srgbClr val="3C479D"/>
                </a:solidFill>
              </a:rPr>
            </a:br>
            <a:r>
              <a:rPr lang="ko-KR" altLang="en-US" sz="1500" b="0" dirty="0" err="1" smtClean="0"/>
              <a:t>ㄴ변수와</a:t>
            </a:r>
            <a:r>
              <a:rPr lang="ko-KR" altLang="en-US" sz="1500" b="0" dirty="0" smtClean="0"/>
              <a:t> </a:t>
            </a:r>
            <a:r>
              <a:rPr lang="ko-KR" altLang="en-US" sz="1500" b="0" dirty="0" err="1" smtClean="0"/>
              <a:t>데이터형</a:t>
            </a:r>
            <a:r>
              <a:rPr lang="ko-KR" altLang="en-US" sz="1500" b="0" dirty="0" smtClean="0"/>
              <a:t> </a:t>
            </a:r>
            <a:r>
              <a:rPr lang="en-US" altLang="ko-KR" sz="1500" b="0" dirty="0" smtClean="0"/>
              <a:t>/ </a:t>
            </a:r>
            <a:r>
              <a:rPr lang="ko-KR" altLang="en-US" sz="1500" b="0" dirty="0" smtClean="0"/>
              <a:t>연산자 </a:t>
            </a:r>
            <a:r>
              <a:rPr lang="en-US" altLang="ko-KR" sz="1500" b="0" dirty="0" smtClean="0"/>
              <a:t>/ </a:t>
            </a:r>
            <a:r>
              <a:rPr lang="ko-KR" altLang="en-US" sz="1500" b="0" dirty="0" err="1" smtClean="0"/>
              <a:t>조건문</a:t>
            </a:r>
            <a:r>
              <a:rPr lang="ko-KR" altLang="en-US" sz="1500" b="0" dirty="0" smtClean="0"/>
              <a:t> </a:t>
            </a:r>
            <a:r>
              <a:rPr lang="en-US" altLang="ko-KR" sz="1500" b="0" dirty="0" smtClean="0"/>
              <a:t>/ </a:t>
            </a:r>
            <a:r>
              <a:rPr lang="ko-KR" altLang="en-US" sz="1500" b="0" dirty="0" err="1" smtClean="0"/>
              <a:t>반복문</a:t>
            </a:r>
            <a:r>
              <a:rPr lang="ko-KR" altLang="en-US" sz="1500" b="0" dirty="0" smtClean="0"/>
              <a:t> </a:t>
            </a:r>
            <a:r>
              <a:rPr lang="en-US" altLang="ko-KR" sz="1500" b="0" dirty="0" smtClean="0"/>
              <a:t>/ </a:t>
            </a:r>
            <a:r>
              <a:rPr lang="ko-KR" altLang="en-US" sz="1500" b="0" dirty="0" smtClean="0"/>
              <a:t>배열 </a:t>
            </a:r>
            <a:r>
              <a:rPr lang="en-US" altLang="ko-KR" sz="1500" b="0" dirty="0" smtClean="0"/>
              <a:t>/ </a:t>
            </a:r>
            <a:r>
              <a:rPr lang="ko-KR" altLang="en-US" sz="1500" b="0" dirty="0" smtClean="0"/>
              <a:t>문자열과 메서드</a:t>
            </a:r>
            <a:endParaRPr lang="en-US" altLang="ko-KR" sz="1500" b="0" dirty="0" smtClean="0"/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800" b="0" dirty="0">
              <a:solidFill>
                <a:srgbClr val="3C479D"/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n-US" altLang="ko-KR" sz="2000" dirty="0" smtClean="0">
                <a:solidFill>
                  <a:srgbClr val="3C479D"/>
                </a:solidFill>
              </a:rPr>
              <a:t>C# </a:t>
            </a:r>
            <a:r>
              <a:rPr lang="ko-KR" altLang="en-US" sz="2000" dirty="0" smtClean="0">
                <a:solidFill>
                  <a:srgbClr val="3C479D"/>
                </a:solidFill>
              </a:rPr>
              <a:t>고급 개념 익히기</a:t>
            </a:r>
            <a:r>
              <a:rPr lang="en-US" altLang="ko-KR" sz="2000" dirty="0" smtClean="0">
                <a:solidFill>
                  <a:srgbClr val="3C479D"/>
                </a:solidFill>
              </a:rPr>
              <a:t>(9~13</a:t>
            </a:r>
            <a:r>
              <a:rPr lang="ko-KR" altLang="en-US" sz="2000" dirty="0" smtClean="0">
                <a:solidFill>
                  <a:srgbClr val="3C479D"/>
                </a:solidFill>
              </a:rPr>
              <a:t>장</a:t>
            </a:r>
            <a:r>
              <a:rPr lang="en-US" altLang="ko-KR" sz="2000" dirty="0" smtClean="0">
                <a:solidFill>
                  <a:srgbClr val="3C479D"/>
                </a:solidFill>
              </a:rPr>
              <a:t>)</a:t>
            </a:r>
            <a:br>
              <a:rPr lang="en-US" altLang="ko-KR" sz="2000" dirty="0" smtClean="0">
                <a:solidFill>
                  <a:srgbClr val="3C479D"/>
                </a:solidFill>
              </a:rPr>
            </a:br>
            <a:r>
              <a:rPr lang="en-US" altLang="ko-KR" sz="1500" b="0" dirty="0" smtClean="0">
                <a:solidFill>
                  <a:srgbClr val="3C479D"/>
                </a:solidFill>
              </a:rPr>
              <a:t>: </a:t>
            </a:r>
            <a:r>
              <a:rPr lang="en-US" altLang="ko-KR" sz="1500" b="0" u="sng" dirty="0" smtClean="0">
                <a:solidFill>
                  <a:srgbClr val="3C479D"/>
                </a:solidFill>
              </a:rPr>
              <a:t>C#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프로그래밍을 제대로 </a:t>
            </a:r>
            <a:r>
              <a:rPr lang="ko-KR" altLang="en-US" sz="1500" b="0" u="sng" dirty="0">
                <a:solidFill>
                  <a:srgbClr val="3C479D"/>
                </a:solidFill>
              </a:rPr>
              <a:t>구현하기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위한 핵심 </a:t>
            </a:r>
            <a:r>
              <a:rPr lang="ko-KR" altLang="en-US" sz="1500" b="0" u="sng" dirty="0">
                <a:solidFill>
                  <a:srgbClr val="3C479D"/>
                </a:solidFill>
              </a:rPr>
              <a:t>개념을 익힙니다</a:t>
            </a:r>
            <a:r>
              <a:rPr lang="en-US" altLang="ko-KR" sz="1500" b="0" u="sng" dirty="0" smtClean="0">
                <a:solidFill>
                  <a:srgbClr val="3C479D"/>
                </a:solidFill>
              </a:rPr>
              <a:t>.</a:t>
            </a:r>
            <a:br>
              <a:rPr lang="en-US" altLang="ko-KR" sz="1500" b="0" u="sng" dirty="0" smtClean="0">
                <a:solidFill>
                  <a:srgbClr val="3C479D"/>
                </a:solidFill>
              </a:rPr>
            </a:br>
            <a:r>
              <a:rPr lang="ko-KR" altLang="en-US" sz="1500" b="0" dirty="0" err="1" smtClean="0"/>
              <a:t>ㄴ윈폼</a:t>
            </a:r>
            <a:r>
              <a:rPr lang="ko-KR" altLang="en-US" sz="1500" b="0" dirty="0" smtClean="0"/>
              <a:t> 프로그래밍 </a:t>
            </a:r>
            <a:r>
              <a:rPr lang="en-US" altLang="ko-KR" sz="1500" b="0" dirty="0" smtClean="0"/>
              <a:t>/ </a:t>
            </a:r>
            <a:r>
              <a:rPr lang="ko-KR" altLang="en-US" sz="1500" b="0" dirty="0" smtClean="0"/>
              <a:t>파일 입출력과 예외 처리 </a:t>
            </a:r>
            <a:r>
              <a:rPr lang="en-US" altLang="ko-KR" sz="1500" b="0" dirty="0" smtClean="0"/>
              <a:t>/ </a:t>
            </a:r>
            <a:r>
              <a:rPr lang="ko-KR" altLang="en-US" sz="1500" b="0" dirty="0" smtClean="0"/>
              <a:t>객체 지향 프로그래밍 </a:t>
            </a:r>
            <a:r>
              <a:rPr lang="en-US" altLang="ko-KR" sz="1500" b="0" dirty="0" smtClean="0"/>
              <a:t>/ </a:t>
            </a:r>
            <a:r>
              <a:rPr lang="ko-KR" altLang="en-US" sz="1500" b="0" dirty="0" smtClean="0"/>
              <a:t>데이터베이스</a:t>
            </a:r>
            <a:endParaRPr lang="en-US" altLang="ko-KR" sz="1500" b="0" dirty="0" smtClean="0"/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800" b="0" dirty="0"/>
          </a:p>
          <a:p>
            <a:pPr marL="514350" indent="-514350">
              <a:buFont typeface="+mj-lt"/>
              <a:buAutoNum type="romanUcPeriod"/>
              <a:defRPr/>
            </a:pPr>
            <a:r>
              <a:rPr lang="en-US" altLang="ko-KR" sz="2000" dirty="0" smtClean="0">
                <a:solidFill>
                  <a:srgbClr val="3C479D"/>
                </a:solidFill>
              </a:rPr>
              <a:t>C# </a:t>
            </a:r>
            <a:r>
              <a:rPr lang="ko-KR" altLang="en-US" sz="2000" dirty="0" smtClean="0">
                <a:solidFill>
                  <a:srgbClr val="3C479D"/>
                </a:solidFill>
              </a:rPr>
              <a:t>실전 감각 키우기</a:t>
            </a:r>
            <a:r>
              <a:rPr lang="en-US" altLang="ko-KR" sz="2000" dirty="0" smtClean="0">
                <a:solidFill>
                  <a:srgbClr val="3C479D"/>
                </a:solidFill>
              </a:rPr>
              <a:t>(14</a:t>
            </a:r>
            <a:r>
              <a:rPr lang="ko-KR" altLang="en-US" sz="2000" dirty="0">
                <a:solidFill>
                  <a:srgbClr val="3C479D"/>
                </a:solidFill>
              </a:rPr>
              <a:t>장</a:t>
            </a:r>
            <a:r>
              <a:rPr lang="en-US" altLang="ko-KR" sz="2000" dirty="0" smtClean="0">
                <a:solidFill>
                  <a:srgbClr val="3C479D"/>
                </a:solidFill>
              </a:rPr>
              <a:t>)</a:t>
            </a:r>
            <a:r>
              <a:rPr lang="en-US" altLang="ko-KR" sz="1400" dirty="0" smtClean="0">
                <a:solidFill>
                  <a:srgbClr val="3C479D"/>
                </a:solidFill>
              </a:rPr>
              <a:t/>
            </a:r>
            <a:br>
              <a:rPr lang="en-US" altLang="ko-KR" sz="1400" dirty="0" smtClean="0">
                <a:solidFill>
                  <a:srgbClr val="3C479D"/>
                </a:solidFill>
              </a:rPr>
            </a:br>
            <a:r>
              <a:rPr lang="en-US" altLang="ko-KR" sz="1400" b="0" dirty="0" smtClean="0">
                <a:solidFill>
                  <a:srgbClr val="3C479D"/>
                </a:solidFill>
              </a:rPr>
              <a:t>: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외부 </a:t>
            </a:r>
            <a:r>
              <a:rPr lang="ko-KR" altLang="en-US" sz="1500" b="0" u="sng" dirty="0">
                <a:solidFill>
                  <a:srgbClr val="3C479D"/>
                </a:solidFill>
              </a:rPr>
              <a:t>라이브러리를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활용해 완성도 </a:t>
            </a:r>
            <a:r>
              <a:rPr lang="ko-KR" altLang="en-US" sz="1500" b="0" u="sng" dirty="0">
                <a:solidFill>
                  <a:srgbClr val="3C479D"/>
                </a:solidFill>
              </a:rPr>
              <a:t>높은 </a:t>
            </a:r>
            <a:r>
              <a:rPr lang="ko-KR" altLang="en-US" sz="1500" b="0" u="sng" dirty="0" smtClean="0">
                <a:solidFill>
                  <a:srgbClr val="3C479D"/>
                </a:solidFill>
              </a:rPr>
              <a:t>프로젝트를 경험할 </a:t>
            </a:r>
            <a:r>
              <a:rPr lang="ko-KR" altLang="en-US" sz="1500" b="0" u="sng" dirty="0">
                <a:solidFill>
                  <a:srgbClr val="3C479D"/>
                </a:solidFill>
              </a:rPr>
              <a:t>수 있습니다</a:t>
            </a:r>
            <a:r>
              <a:rPr lang="en-US" altLang="ko-KR" sz="1500" b="0" u="sng" dirty="0" smtClean="0">
                <a:solidFill>
                  <a:srgbClr val="3C479D"/>
                </a:solidFill>
              </a:rPr>
              <a:t>.</a:t>
            </a:r>
            <a:r>
              <a:rPr lang="en-US" altLang="ko-KR" sz="1500" b="0" dirty="0" smtClean="0">
                <a:solidFill>
                  <a:srgbClr val="3C479D"/>
                </a:solidFill>
              </a:rPr>
              <a:t/>
            </a:r>
            <a:br>
              <a:rPr lang="en-US" altLang="ko-KR" sz="1500" b="0" dirty="0" smtClean="0">
                <a:solidFill>
                  <a:srgbClr val="3C479D"/>
                </a:solidFill>
              </a:rPr>
            </a:br>
            <a:r>
              <a:rPr lang="ko-KR" altLang="en-US" sz="1500" b="0" dirty="0" err="1" smtClean="0"/>
              <a:t>ㄴ미니</a:t>
            </a:r>
            <a:r>
              <a:rPr lang="ko-KR" altLang="en-US" sz="1500" b="0" dirty="0" smtClean="0"/>
              <a:t> 프로젝트</a:t>
            </a:r>
            <a:endParaRPr lang="en-US" altLang="ko-KR" sz="1500" b="0" dirty="0" smtClean="0"/>
          </a:p>
          <a:p>
            <a:pPr marL="0" indent="0">
              <a:buNone/>
              <a:defRPr/>
            </a:pPr>
            <a:endParaRPr lang="en-US" altLang="ko-KR" sz="1100" b="0" dirty="0"/>
          </a:p>
        </p:txBody>
      </p:sp>
    </p:spTree>
    <p:extLst>
      <p:ext uri="{BB962C8B-B14F-4D97-AF65-F5344CB8AC3E}">
        <p14:creationId xmlns:p14="http://schemas.microsoft.com/office/powerpoint/2010/main" val="234830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계획표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83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강의 계획표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7D2B06-574F-4E80-85F6-EEF28398A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54158"/>
              </p:ext>
            </p:extLst>
          </p:nvPr>
        </p:nvGraphicFramePr>
        <p:xfrm>
          <a:off x="574973" y="1239541"/>
          <a:ext cx="8136904" cy="5400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26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effectLst/>
                        </a:rPr>
                        <a:t>주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50" dirty="0">
                          <a:effectLst/>
                        </a:rPr>
                        <a:t>교과 내용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</a:rPr>
                        <a:t> </a:t>
                      </a:r>
                      <a:r>
                        <a:rPr lang="en-US" altLang="ko-KR" sz="1000" b="1" kern="0" spc="-50" dirty="0">
                          <a:effectLst/>
                        </a:rPr>
                        <a:t>1</a:t>
                      </a:r>
                      <a:r>
                        <a:rPr lang="ko-KR" altLang="en-US" sz="1000" b="1" kern="0" spc="-50" dirty="0">
                          <a:effectLst/>
                        </a:rPr>
                        <a:t>장</a:t>
                      </a:r>
                      <a:r>
                        <a:rPr lang="en-US" altLang="ko-KR" sz="1000" b="1" kern="0" spc="-50" dirty="0">
                          <a:effectLst/>
                        </a:rPr>
                        <a:t>.</a:t>
                      </a:r>
                      <a:r>
                        <a:rPr lang="ko-KR" altLang="en-US" sz="1000" b="1" kern="0" spc="-50" dirty="0">
                          <a:effectLst/>
                        </a:rPr>
                        <a:t> </a:t>
                      </a:r>
                      <a:r>
                        <a:rPr lang="en-US" altLang="ko-KR" sz="1000" b="1" kern="0" spc="-50" dirty="0" smtClean="0">
                          <a:effectLst/>
                        </a:rPr>
                        <a:t>C# </a:t>
                      </a:r>
                      <a:r>
                        <a:rPr lang="ko-KR" altLang="en-US" sz="1000" b="1" kern="0" spc="-50" dirty="0" smtClean="0">
                          <a:effectLst/>
                        </a:rPr>
                        <a:t>개요와 개발환경 구축 </a:t>
                      </a:r>
                      <a:endParaRPr lang="ko-KR" alt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2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-50" dirty="0" smtClean="0">
                          <a:effectLst/>
                        </a:rPr>
                        <a:t> 2</a:t>
                      </a:r>
                      <a:r>
                        <a:rPr lang="ko-KR" altLang="en-US" sz="1000" b="1" kern="0" spc="-50" dirty="0" smtClean="0">
                          <a:effectLst/>
                        </a:rPr>
                        <a:t>장</a:t>
                      </a:r>
                      <a:r>
                        <a:rPr lang="en-US" altLang="ko-KR" sz="1000" b="1" kern="0" spc="-50" dirty="0" smtClean="0">
                          <a:effectLst/>
                        </a:rPr>
                        <a:t>.</a:t>
                      </a:r>
                      <a:r>
                        <a:rPr lang="ko-KR" altLang="en-US" sz="1000" b="1" kern="0" spc="-50" dirty="0" smtClean="0">
                          <a:effectLst/>
                        </a:rPr>
                        <a:t> 미리 만들어보는 </a:t>
                      </a:r>
                      <a:r>
                        <a:rPr lang="en-US" altLang="ko-KR" sz="1000" b="1" kern="0" spc="-50" dirty="0" smtClean="0">
                          <a:effectLst/>
                        </a:rPr>
                        <a:t>C# </a:t>
                      </a:r>
                      <a:r>
                        <a:rPr lang="ko-KR" altLang="en-US" sz="1000" b="1" kern="0" spc="-50" dirty="0" smtClean="0">
                          <a:effectLst/>
                        </a:rPr>
                        <a:t>프로그램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3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effectLst/>
                        </a:rPr>
                        <a:t> 3</a:t>
                      </a:r>
                      <a:r>
                        <a:rPr lang="ko-KR" altLang="en-US" sz="1000" b="1" kern="0" spc="0" dirty="0">
                          <a:effectLst/>
                        </a:rPr>
                        <a:t>장</a:t>
                      </a:r>
                      <a:r>
                        <a:rPr lang="en-US" altLang="ko-KR" sz="1000" b="1" kern="0" spc="0" dirty="0">
                          <a:effectLst/>
                        </a:rPr>
                        <a:t>.</a:t>
                      </a:r>
                      <a:r>
                        <a:rPr lang="ko-KR" altLang="en-US" sz="1000" b="1" kern="0" spc="0" dirty="0">
                          <a:effectLst/>
                        </a:rPr>
                        <a:t> </a:t>
                      </a:r>
                      <a:r>
                        <a:rPr lang="ko-KR" altLang="en-US" sz="1000" b="1" kern="0" spc="0" dirty="0" smtClean="0">
                          <a:effectLst/>
                        </a:rPr>
                        <a:t>변수와 </a:t>
                      </a:r>
                      <a:r>
                        <a:rPr lang="ko-KR" altLang="en-US" sz="1000" b="1" kern="0" spc="0" dirty="0" err="1" smtClean="0">
                          <a:effectLst/>
                        </a:rPr>
                        <a:t>데이터형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4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 </a:t>
                      </a:r>
                      <a:r>
                        <a:rPr lang="en-US" altLang="ko-KR" sz="1000" b="1" kern="0" spc="0" dirty="0">
                          <a:effectLst/>
                        </a:rPr>
                        <a:t>4</a:t>
                      </a:r>
                      <a:r>
                        <a:rPr lang="ko-KR" altLang="en-US" sz="1000" b="1" kern="0" spc="0" dirty="0">
                          <a:effectLst/>
                        </a:rPr>
                        <a:t>장</a:t>
                      </a:r>
                      <a:r>
                        <a:rPr lang="en-US" altLang="ko-KR" sz="1000" b="1" kern="0" spc="0" dirty="0">
                          <a:effectLst/>
                        </a:rPr>
                        <a:t>.</a:t>
                      </a:r>
                      <a:r>
                        <a:rPr lang="ko-KR" altLang="en-US" sz="1000" b="1" kern="0" spc="0" dirty="0">
                          <a:effectLst/>
                        </a:rPr>
                        <a:t> </a:t>
                      </a:r>
                      <a:r>
                        <a:rPr lang="ko-KR" altLang="en-US" sz="1000" b="1" kern="0" spc="0" dirty="0" smtClean="0">
                          <a:effectLst/>
                        </a:rPr>
                        <a:t>연산자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5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effectLst/>
                        </a:rPr>
                        <a:t> 5</a:t>
                      </a:r>
                      <a:r>
                        <a:rPr lang="ko-KR" altLang="en-US" sz="1000" b="1" kern="0" spc="0" dirty="0">
                          <a:effectLst/>
                        </a:rPr>
                        <a:t>장</a:t>
                      </a:r>
                      <a:r>
                        <a:rPr lang="en-US" altLang="ko-KR" sz="1000" b="1" kern="0" spc="0" dirty="0">
                          <a:effectLst/>
                        </a:rPr>
                        <a:t>.</a:t>
                      </a:r>
                      <a:r>
                        <a:rPr lang="ko-KR" altLang="en-US" sz="1000" b="1" kern="0" spc="0" dirty="0">
                          <a:effectLst/>
                        </a:rPr>
                        <a:t> </a:t>
                      </a:r>
                      <a:r>
                        <a:rPr lang="ko-KR" altLang="en-US" sz="1000" b="1" kern="0" spc="0" dirty="0" err="1" smtClean="0">
                          <a:effectLst/>
                        </a:rPr>
                        <a:t>조건문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6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50" dirty="0">
                          <a:effectLst/>
                        </a:rPr>
                        <a:t> </a:t>
                      </a:r>
                      <a:r>
                        <a:rPr lang="en-US" altLang="ko-KR" sz="1000" b="1" kern="0" spc="-50" dirty="0">
                          <a:effectLst/>
                        </a:rPr>
                        <a:t>6</a:t>
                      </a:r>
                      <a:r>
                        <a:rPr lang="ko-KR" altLang="en-US" sz="1000" b="1" kern="0" spc="-50" dirty="0">
                          <a:effectLst/>
                        </a:rPr>
                        <a:t>장</a:t>
                      </a:r>
                      <a:r>
                        <a:rPr lang="en-US" altLang="ko-KR" sz="1000" b="1" kern="0" spc="-50" dirty="0">
                          <a:effectLst/>
                        </a:rPr>
                        <a:t>.</a:t>
                      </a:r>
                      <a:r>
                        <a:rPr lang="ko-KR" altLang="en-US" sz="1000" b="1" kern="0" spc="-50" dirty="0">
                          <a:effectLst/>
                        </a:rPr>
                        <a:t> </a:t>
                      </a:r>
                      <a:r>
                        <a:rPr lang="ko-KR" altLang="en-US" sz="1000" b="1" kern="0" spc="0" dirty="0" err="1" smtClean="0">
                          <a:effectLst/>
                        </a:rPr>
                        <a:t>반복문</a:t>
                      </a:r>
                      <a:endParaRPr lang="ko-KR" altLang="en-US" sz="1000" b="0" kern="0" spc="-5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7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/>
                        <a:t> 7</a:t>
                      </a:r>
                      <a:r>
                        <a:rPr lang="ko-KR" altLang="en-US" sz="1000" b="1" dirty="0"/>
                        <a:t>장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kern="0" spc="0" dirty="0" smtClean="0">
                          <a:effectLst/>
                        </a:rPr>
                        <a:t>배열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8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중간고사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9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b="1" dirty="0"/>
                        <a:t>8</a:t>
                      </a:r>
                      <a:r>
                        <a:rPr lang="ko-KR" altLang="en-US" sz="1000" b="1" dirty="0"/>
                        <a:t>장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smtClean="0"/>
                        <a:t>문자열과 메서드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10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b="1" dirty="0"/>
                        <a:t>9</a:t>
                      </a:r>
                      <a:r>
                        <a:rPr lang="ko-KR" altLang="en-US" sz="1000" b="1" dirty="0"/>
                        <a:t>장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 smtClean="0"/>
                        <a:t>윈폼</a:t>
                      </a:r>
                      <a:r>
                        <a:rPr lang="ko-KR" altLang="en-US" sz="1000" b="1" dirty="0" smtClean="0"/>
                        <a:t> 프로그래밍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11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b="1" dirty="0"/>
                        <a:t>10</a:t>
                      </a:r>
                      <a:r>
                        <a:rPr lang="ko-KR" altLang="en-US" sz="1000" b="1" dirty="0"/>
                        <a:t>장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smtClean="0"/>
                        <a:t>파일 입출력과 예외 처리 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12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/>
                        <a:t> </a:t>
                      </a:r>
                      <a:r>
                        <a:rPr lang="en-US" altLang="ko-KR" sz="1000" b="1" dirty="0"/>
                        <a:t>11</a:t>
                      </a:r>
                      <a:r>
                        <a:rPr lang="ko-KR" altLang="en-US" sz="1000" b="1" dirty="0"/>
                        <a:t>장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smtClean="0"/>
                        <a:t>객체 지향 프로그래밍 기본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13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/>
                        <a:t> </a:t>
                      </a:r>
                      <a:r>
                        <a:rPr lang="en-US" altLang="ko-KR" sz="1000" b="1" dirty="0"/>
                        <a:t>12</a:t>
                      </a:r>
                      <a:r>
                        <a:rPr lang="ko-KR" altLang="en-US" sz="1000" b="1" dirty="0"/>
                        <a:t>장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smtClean="0"/>
                        <a:t>객체 지향 프로그래밍 응용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14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 smtClean="0"/>
                        <a:t>13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b="1" dirty="0"/>
                        <a:t>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smtClean="0"/>
                        <a:t>데이터베이스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15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b="1" dirty="0" smtClean="0"/>
                        <a:t>14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b="1" dirty="0" smtClean="0"/>
                        <a:t>.</a:t>
                      </a:r>
                      <a:r>
                        <a:rPr lang="ko-KR" altLang="en-US" sz="1000" b="1" dirty="0" smtClean="0"/>
                        <a:t> 미니 프로젝트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50" dirty="0">
                          <a:effectLst/>
                        </a:rPr>
                        <a:t>16</a:t>
                      </a: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en-US" sz="1000" b="0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기말고사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61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10931</TotalTime>
  <Words>304</Words>
  <Application>Microsoft Office PowerPoint</Application>
  <PresentationFormat>화면 슬라이드 쇼(4:3)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01. 도서 소개</vt:lpstr>
      <vt:lpstr>PowerPoint 프레젠테이션</vt:lpstr>
      <vt:lpstr>02. 도서의 내용</vt:lpstr>
      <vt:lpstr>PowerPoint 프레젠테이션</vt:lpstr>
      <vt:lpstr>03. 강의 계획표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신현석; 이종원</dc:creator>
  <cp:lastModifiedBy>김성무</cp:lastModifiedBy>
  <cp:revision>803</cp:revision>
  <dcterms:created xsi:type="dcterms:W3CDTF">2012-07-11T10:23:22Z</dcterms:created>
  <dcterms:modified xsi:type="dcterms:W3CDTF">2022-10-31T06:24:21Z</dcterms:modified>
</cp:coreProperties>
</file>