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84"/>
  </p:notesMasterIdLst>
  <p:handoutMasterIdLst>
    <p:handoutMasterId r:id="rId85"/>
  </p:handoutMasterIdLst>
  <p:sldIdLst>
    <p:sldId id="256" r:id="rId2"/>
    <p:sldId id="471" r:id="rId3"/>
    <p:sldId id="516" r:id="rId4"/>
    <p:sldId id="829" r:id="rId5"/>
    <p:sldId id="663" r:id="rId6"/>
    <p:sldId id="771" r:id="rId7"/>
    <p:sldId id="753" r:id="rId8"/>
    <p:sldId id="754" r:id="rId9"/>
    <p:sldId id="755" r:id="rId10"/>
    <p:sldId id="756" r:id="rId11"/>
    <p:sldId id="757" r:id="rId12"/>
    <p:sldId id="758" r:id="rId13"/>
    <p:sldId id="664" r:id="rId14"/>
    <p:sldId id="831" r:id="rId15"/>
    <p:sldId id="759" r:id="rId16"/>
    <p:sldId id="760" r:id="rId17"/>
    <p:sldId id="761" r:id="rId18"/>
    <p:sldId id="762" r:id="rId19"/>
    <p:sldId id="772" r:id="rId20"/>
    <p:sldId id="763" r:id="rId21"/>
    <p:sldId id="764" r:id="rId22"/>
    <p:sldId id="765" r:id="rId23"/>
    <p:sldId id="766" r:id="rId24"/>
    <p:sldId id="768" r:id="rId25"/>
    <p:sldId id="767" r:id="rId26"/>
    <p:sldId id="832" r:id="rId27"/>
    <p:sldId id="769" r:id="rId28"/>
    <p:sldId id="770" r:id="rId29"/>
    <p:sldId id="773" r:id="rId30"/>
    <p:sldId id="774" r:id="rId31"/>
    <p:sldId id="833" r:id="rId32"/>
    <p:sldId id="775" r:id="rId33"/>
    <p:sldId id="834" r:id="rId34"/>
    <p:sldId id="776" r:id="rId35"/>
    <p:sldId id="777" r:id="rId36"/>
    <p:sldId id="778" r:id="rId37"/>
    <p:sldId id="779" r:id="rId38"/>
    <p:sldId id="780" r:id="rId39"/>
    <p:sldId id="783" r:id="rId40"/>
    <p:sldId id="782" r:id="rId41"/>
    <p:sldId id="784" r:id="rId42"/>
    <p:sldId id="785" r:id="rId43"/>
    <p:sldId id="787" r:id="rId44"/>
    <p:sldId id="789" r:id="rId45"/>
    <p:sldId id="795" r:id="rId46"/>
    <p:sldId id="790" r:id="rId47"/>
    <p:sldId id="793" r:id="rId48"/>
    <p:sldId id="794" r:id="rId49"/>
    <p:sldId id="791" r:id="rId50"/>
    <p:sldId id="792" r:id="rId51"/>
    <p:sldId id="796" r:id="rId52"/>
    <p:sldId id="797" r:id="rId53"/>
    <p:sldId id="799" r:id="rId54"/>
    <p:sldId id="800" r:id="rId55"/>
    <p:sldId id="801" r:id="rId56"/>
    <p:sldId id="802" r:id="rId57"/>
    <p:sldId id="803" r:id="rId58"/>
    <p:sldId id="804" r:id="rId59"/>
    <p:sldId id="805" r:id="rId60"/>
    <p:sldId id="807" r:id="rId61"/>
    <p:sldId id="809" r:id="rId62"/>
    <p:sldId id="808" r:id="rId63"/>
    <p:sldId id="810" r:id="rId64"/>
    <p:sldId id="811" r:id="rId65"/>
    <p:sldId id="812" r:id="rId66"/>
    <p:sldId id="813" r:id="rId67"/>
    <p:sldId id="814" r:id="rId68"/>
    <p:sldId id="815" r:id="rId69"/>
    <p:sldId id="836" r:id="rId70"/>
    <p:sldId id="817" r:id="rId71"/>
    <p:sldId id="818" r:id="rId72"/>
    <p:sldId id="819" r:id="rId73"/>
    <p:sldId id="820" r:id="rId74"/>
    <p:sldId id="821" r:id="rId75"/>
    <p:sldId id="822" r:id="rId76"/>
    <p:sldId id="823" r:id="rId77"/>
    <p:sldId id="824" r:id="rId78"/>
    <p:sldId id="825" r:id="rId79"/>
    <p:sldId id="826" r:id="rId80"/>
    <p:sldId id="827" r:id="rId81"/>
    <p:sldId id="828" r:id="rId82"/>
    <p:sldId id="385" r:id="rId8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36" autoAdjust="0"/>
    <p:restoredTop sz="94984" autoAdjust="0"/>
  </p:normalViewPr>
  <p:slideViewPr>
    <p:cSldViewPr>
      <p:cViewPr varScale="1">
        <p:scale>
          <a:sx n="107" d="100"/>
          <a:sy n="107" d="100"/>
        </p:scale>
        <p:origin x="2280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490-9119-48F2-B91E-133C30F1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D76B-6285-4012-B26E-7D998E48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47D4D-C0F5-4364-BD2E-D5448E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92C5-AE7A-4198-911E-F65CE5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6953-A3EA-4C0F-868C-A4D27CA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79C7-75B1-46A7-BDF8-74787E0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1F99-9F94-4E7C-9C48-2C0990F7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AE6C-7907-486A-B4BF-E416E21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1655A-0D4C-4F9D-BED0-91BCEF9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946-E10D-40E3-A0A7-28738D04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467-F50B-4168-937C-AEED732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FED97-BDD3-463A-BF07-EF939E38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9796-DCF0-4E3C-856F-ECDCDA9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968-3F8A-4B67-A3F4-EC0051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F5E4-28EB-486C-BC8B-1A39FAF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1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-36" y="5373216"/>
            <a:ext cx="9144000" cy="1484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80920" y="6525344"/>
            <a:ext cx="8995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82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43454" y="6309320"/>
            <a:ext cx="2715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</a:t>
            </a:r>
            <a:r>
              <a:rPr lang="en-US" altLang="ko-KR" sz="1100" b="1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2022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0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난생처음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코딩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데이터 분석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864E-A139-467B-86E6-D11EDA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6BAD-03ED-4FF8-89FE-15E06D9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535F3-FAC6-4B0F-B3F5-5615F33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2D44B-96AB-418C-981F-32D7931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93E7D-38CE-4D2F-A850-0DC7E87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A652-CC0A-4D34-A1F3-2A041195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2DA3-F9D1-4D40-9987-7DCB5BEA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511D-1771-4B6E-9544-A9E522DD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46ED-A0F3-4C7E-9116-18409B6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CBE1-79C5-4581-8AF7-1152C2C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F31D-F265-407F-A7E3-D188975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3117-75C5-4234-8019-1447FB13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81DE9-D51B-4CBC-AC2C-07A1861D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12-7E07-4AF1-B84A-D8475D9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61A0-FB95-4677-A4AA-4E2258F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F5E-C09A-4362-83B4-79DCF76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7BCD-0F4C-47ED-BC03-93BEE88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29354-7EF8-4945-A307-3B31791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B3ED2-D41B-4A47-AB7E-FAD36761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FA046-C659-435E-AA77-8CEC87FF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20D6-4D05-4A5B-AB41-7843DB2E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B7A5F-23E7-4A45-A6CA-415E827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0B2A-37E2-4C39-943D-12D9C6E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40FA-C1C8-4D58-9F94-79E886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2C4-2D7C-4DC4-852B-51531FB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AB6B3-C327-44AC-95D7-12C2CDA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FED57-7C99-49E8-A181-7A90F25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595FB-F738-4B46-BCAC-6E49A6D6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E6494-047C-4F6B-B85E-E4B1854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F221B-399A-42E4-84CC-9E846D7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C9BE-EF53-4928-AADD-FFE1784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F677-A64C-4DB3-B822-A5629DC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3EDC-29E0-40BC-A32F-6138ECB0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DDD2D-7DDA-4FFD-8CB7-CB958C92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C3FB5-DE7D-4CDC-9329-E7BB7AEF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E85-6F59-43D3-803A-AEA4462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B65-14C6-40EF-94C1-497821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9A-8E5F-46D9-8F6A-6FA1E15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450A-813D-4220-BAEE-4AE5E9595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5A3C1-E0CF-4C45-8BC2-16B0A2A0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31C-BB8C-4D5C-9D57-8713DB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780AE-9C6F-4C96-ACA5-BB745A7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04E32-7529-4EE8-BA68-329A5E14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CBA9A-0DDC-4727-9EB1-2B834A4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EFF59-D14F-4C6F-8E05-526A06F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D4C1-A149-484D-978F-632B671C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EC58A-1BD8-4D70-94CE-3DBF048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3861-81B6-4B74-BFB7-A26048A5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689" r:id="rId17"/>
    <p:sldLayoutId id="2147483680" r:id="rId18"/>
    <p:sldLayoutId id="2147483685" r:id="rId1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0" y="5805488"/>
            <a:ext cx="9144000" cy="625475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bg1"/>
                </a:solidFill>
              </a:rPr>
              <a:t>Chapter 03. </a:t>
            </a:r>
            <a:r>
              <a:rPr lang="ko-KR" altLang="en-US" sz="3000" b="1" dirty="0">
                <a:solidFill>
                  <a:schemeClr val="bg1"/>
                </a:solidFill>
              </a:rPr>
              <a:t>변수와 데이터형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78" y="476672"/>
            <a:ext cx="3337043" cy="456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844" y="1213825"/>
            <a:ext cx="8208963" cy="5400675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순번 및 서식 사용법 </a:t>
            </a: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129B46-882D-4C69-A72B-BFA645E948E6}"/>
              </a:ext>
            </a:extLst>
          </p:cNvPr>
          <p:cNvSpPr/>
          <p:nvPr/>
        </p:nvSpPr>
        <p:spPr>
          <a:xfrm>
            <a:off x="903553" y="1844824"/>
            <a:ext cx="7704857" cy="316835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CA983C-6DDE-48EC-943C-4E38B0D1AA1B}"/>
              </a:ext>
            </a:extLst>
          </p:cNvPr>
          <p:cNvSpPr/>
          <p:nvPr/>
        </p:nvSpPr>
        <p:spPr>
          <a:xfrm>
            <a:off x="2419709" y="1900232"/>
            <a:ext cx="1479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8000"/>
                </a:solidFill>
              </a:rPr>
              <a:t>주석</a:t>
            </a:r>
            <a:r>
              <a:rPr lang="en-US" altLang="ko-KR" sz="1600" b="1" dirty="0">
                <a:solidFill>
                  <a:srgbClr val="008000"/>
                </a:solidFill>
              </a:rPr>
              <a:t>(Remark)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C2D22E-E763-408E-BBC5-24F111610698}"/>
              </a:ext>
            </a:extLst>
          </p:cNvPr>
          <p:cNvSpPr/>
          <p:nvPr/>
        </p:nvSpPr>
        <p:spPr>
          <a:xfrm>
            <a:off x="899592" y="1844824"/>
            <a:ext cx="1511728" cy="432048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 잠깐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BE075-A625-43DB-95D1-C62C195E77FA}"/>
              </a:ext>
            </a:extLst>
          </p:cNvPr>
          <p:cNvSpPr/>
          <p:nvPr/>
        </p:nvSpPr>
        <p:spPr>
          <a:xfrm>
            <a:off x="961307" y="2325224"/>
            <a:ext cx="7571133" cy="260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코드의 제일 앞에 </a:t>
            </a:r>
            <a:r>
              <a:rPr lang="en-US" altLang="ko-KR" sz="1500" dirty="0"/>
              <a:t>//</a:t>
            </a:r>
            <a:r>
              <a:rPr lang="ko-KR" altLang="en-US" sz="1500" dirty="0"/>
              <a:t>를 붙이는 것을 말하며</a:t>
            </a:r>
            <a:r>
              <a:rPr lang="en-US" altLang="ko-KR" sz="1500" dirty="0"/>
              <a:t>, </a:t>
            </a:r>
            <a:r>
              <a:rPr lang="ko-KR" altLang="en-US" sz="1500" dirty="0"/>
              <a:t>그 다음 한 줄은 설명으로 처리된다</a:t>
            </a:r>
            <a:r>
              <a:rPr lang="en-US" altLang="ko-KR" sz="1500" dirty="0"/>
              <a:t>. </a:t>
            </a:r>
            <a:r>
              <a:rPr lang="ko-KR" altLang="en-US" sz="1500" dirty="0"/>
              <a:t>여러 줄을 주석으로 처리하려면 </a:t>
            </a:r>
            <a:r>
              <a:rPr lang="en-US" altLang="ko-KR" sz="1500" dirty="0"/>
              <a:t>/* ~ */</a:t>
            </a:r>
            <a:r>
              <a:rPr lang="ko-KR" altLang="en-US" sz="1500" dirty="0"/>
              <a:t>로 묶어주면 된다</a:t>
            </a:r>
            <a:r>
              <a:rPr lang="en-US" altLang="ko-KR" sz="1500" dirty="0"/>
              <a:t>. </a:t>
            </a:r>
            <a:r>
              <a:rPr lang="ko-KR" altLang="en-US" sz="1500" dirty="0"/>
              <a:t>해당 줄은 모두 주석으로 처리된다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다음은 주석의 사용 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47095-9D9A-43F9-83EA-086B5A374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3"/>
          <a:stretch/>
        </p:blipFill>
        <p:spPr>
          <a:xfrm>
            <a:off x="1035002" y="3429000"/>
            <a:ext cx="4248472" cy="13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208963" cy="5400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순번 및 서식 사용법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3-4] </a:t>
            </a:r>
            <a:r>
              <a:rPr lang="ko-KR" altLang="en-US" b="1" dirty="0">
                <a:solidFill>
                  <a:srgbClr val="008000"/>
                </a:solidFill>
              </a:rPr>
              <a:t>순번 및 서식의 사용 예 </a:t>
            </a:r>
            <a:r>
              <a:rPr lang="en-US" altLang="ko-KR" b="1" dirty="0">
                <a:solidFill>
                  <a:srgbClr val="008000"/>
                </a:solidFill>
              </a:rPr>
              <a:t>4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Project03_4)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3</a:t>
            </a:r>
            <a:r>
              <a:rPr lang="ko-KR" altLang="en-US" dirty="0"/>
              <a:t>행은 문자 그대로 </a:t>
            </a:r>
            <a:r>
              <a:rPr lang="en-US" altLang="ko-KR" dirty="0"/>
              <a:t>100 + 100</a:t>
            </a:r>
            <a:r>
              <a:rPr lang="ko-KR" altLang="en-US" dirty="0"/>
              <a:t>이 출력되고</a:t>
            </a:r>
            <a:r>
              <a:rPr lang="en-US" altLang="ko-KR" dirty="0"/>
              <a:t>, 4</a:t>
            </a:r>
            <a:r>
              <a:rPr lang="ko-KR" altLang="en-US" dirty="0"/>
              <a:t>행은 숫자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ko-KR" altLang="en-US" dirty="0" err="1"/>
              <a:t>숫</a:t>
            </a:r>
            <a:r>
              <a:rPr lang="ko-KR" altLang="en-US" dirty="0"/>
              <a:t> 자 </a:t>
            </a:r>
            <a:r>
              <a:rPr lang="en-US" altLang="ko-KR" dirty="0"/>
              <a:t>100</a:t>
            </a:r>
            <a:r>
              <a:rPr lang="ko-KR" altLang="en-US" dirty="0"/>
              <a:t>을 더한 결과인 숫자 </a:t>
            </a:r>
            <a:r>
              <a:rPr lang="en-US" altLang="ko-KR" dirty="0"/>
              <a:t>200</a:t>
            </a:r>
            <a:r>
              <a:rPr lang="ko-KR" altLang="en-US" dirty="0"/>
              <a:t>이 출력되었다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순번과 서식을 정확히 이해하자</a:t>
            </a:r>
            <a:r>
              <a:rPr lang="en-US" altLang="ko-KR" dirty="0"/>
              <a:t>.</a:t>
            </a:r>
            <a:r>
              <a:rPr lang="ko-KR" altLang="en-US" dirty="0"/>
              <a:t> 우선</a:t>
            </a:r>
            <a:r>
              <a:rPr lang="en-US" altLang="ko-KR" dirty="0"/>
              <a:t>, </a:t>
            </a:r>
            <a:r>
              <a:rPr lang="ko-KR" altLang="en-US" dirty="0"/>
              <a:t>서식은 앞에 </a:t>
            </a:r>
            <a:r>
              <a:rPr lang="en-US" altLang="ko-KR" b="1" dirty="0">
                <a:solidFill>
                  <a:schemeClr val="accent1"/>
                </a:solidFill>
              </a:rPr>
              <a:t>{</a:t>
            </a:r>
            <a:r>
              <a:rPr lang="ko-KR" altLang="en-US" b="1" dirty="0">
                <a:solidFill>
                  <a:schemeClr val="accent1"/>
                </a:solidFill>
              </a:rPr>
              <a:t>순번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  <a:r>
              <a:rPr lang="ko-KR" altLang="en-US" b="1" dirty="0">
                <a:solidFill>
                  <a:schemeClr val="accent1"/>
                </a:solidFill>
              </a:rPr>
              <a:t>서식</a:t>
            </a:r>
            <a:r>
              <a:rPr lang="en-US" altLang="ko-KR" b="1" dirty="0">
                <a:solidFill>
                  <a:schemeClr val="accent1"/>
                </a:solidFill>
              </a:rPr>
              <a:t>} </a:t>
            </a:r>
            <a:r>
              <a:rPr lang="ko-KR" altLang="en-US" dirty="0"/>
              <a:t>형태를 가진다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E6732A-04BB-4CD5-935F-7C7E9CA4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56" y="2276475"/>
            <a:ext cx="72961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208963" cy="561640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순번 및 서식 사용법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ko-KR" altLang="en-US" dirty="0"/>
              <a:t>다음 소스 코드는 원하는 결과가 나오지 않고 오류가 발생하는 경우이다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3-5] </a:t>
            </a:r>
            <a:r>
              <a:rPr lang="ko-KR" altLang="en-US" b="1" dirty="0">
                <a:solidFill>
                  <a:srgbClr val="008000"/>
                </a:solidFill>
              </a:rPr>
              <a:t>순번 및 서식의 사용 예 </a:t>
            </a:r>
            <a:r>
              <a:rPr lang="en-US" altLang="ko-KR" b="1" dirty="0">
                <a:solidFill>
                  <a:srgbClr val="008000"/>
                </a:solidFill>
              </a:rPr>
              <a:t>5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Project03_5)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lvl="2">
              <a:lnSpc>
                <a:spcPct val="100000"/>
              </a:lnSpc>
              <a:buClr>
                <a:srgbClr val="3C479D"/>
              </a:buClr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  <a:defRPr/>
            </a:pPr>
            <a:r>
              <a:rPr lang="en-US" altLang="ko-KR" dirty="0" smtClean="0"/>
              <a:t>3</a:t>
            </a:r>
            <a:r>
              <a:rPr lang="ko-KR" altLang="en-US" dirty="0"/>
              <a:t>행에는 </a:t>
            </a:r>
            <a:r>
              <a:rPr lang="en-US" altLang="ko-KR" dirty="0"/>
              <a:t>D</a:t>
            </a:r>
            <a:r>
              <a:rPr lang="ko-KR" altLang="en-US" dirty="0"/>
              <a:t>가 하나밖에 없는데</a:t>
            </a:r>
            <a:r>
              <a:rPr lang="en-US" altLang="ko-KR" dirty="0"/>
              <a:t>, </a:t>
            </a:r>
            <a:r>
              <a:rPr lang="ko-KR" altLang="en-US" dirty="0"/>
              <a:t>숫자는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(100, 200)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en-US" altLang="ko-KR" dirty="0"/>
              <a:t>100 </a:t>
            </a:r>
            <a:r>
              <a:rPr lang="ko-KR" altLang="en-US" dirty="0"/>
              <a:t>하나만 출력되었다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  <a:defRPr/>
            </a:pPr>
            <a:r>
              <a:rPr lang="en-US" altLang="ko-KR" dirty="0" smtClean="0"/>
              <a:t>4</a:t>
            </a:r>
            <a:r>
              <a:rPr lang="ko-KR" altLang="en-US" dirty="0"/>
              <a:t>행은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개인데 숫자는 하나</a:t>
            </a:r>
            <a:r>
              <a:rPr lang="en-US" altLang="ko-KR" dirty="0"/>
              <a:t>(100)</a:t>
            </a:r>
            <a:r>
              <a:rPr lang="ko-KR" altLang="en-US" dirty="0"/>
              <a:t>만 있어서 짝이 맞지 않아 오류가 발생했다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2</a:t>
            </a:r>
            <a:r>
              <a:rPr lang="ko-KR" altLang="en-US" dirty="0"/>
              <a:t>개의 숫자를 출력하기 위해서는 </a:t>
            </a:r>
            <a:r>
              <a:rPr lang="en-US" altLang="ko-KR" dirty="0"/>
              <a:t>D</a:t>
            </a:r>
            <a:r>
              <a:rPr lang="ko-KR" altLang="en-US" dirty="0"/>
              <a:t>도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숫자도 </a:t>
            </a:r>
            <a:r>
              <a:rPr lang="en-US" altLang="ko-KR" dirty="0"/>
              <a:t>2</a:t>
            </a:r>
            <a:r>
              <a:rPr lang="ko-KR" altLang="en-US" dirty="0"/>
              <a:t>개가 나와야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2B6E4-816E-40DB-8E6B-7A36A334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93" y="2636912"/>
            <a:ext cx="72294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순번 및 서식 사용법</a:t>
            </a:r>
            <a:endParaRPr lang="en-US" altLang="ko-KR" sz="20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en-US" altLang="ko-KR" dirty="0"/>
              <a:t>3, 4</a:t>
            </a:r>
            <a:r>
              <a:rPr lang="ko-KR" altLang="en-US" dirty="0"/>
              <a:t>행은 다음과 같이 수정되어야 한다</a:t>
            </a:r>
            <a:r>
              <a:rPr lang="en-US" altLang="ko-KR" dirty="0"/>
              <a:t>. D</a:t>
            </a:r>
            <a:r>
              <a:rPr lang="ko-KR" altLang="en-US" dirty="0"/>
              <a:t>와 숫자는 다음과 같이 대응한다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dirty="0"/>
              <a:t>큰 따옴표</a:t>
            </a:r>
            <a:r>
              <a:rPr lang="en-US" altLang="ko-KR" dirty="0"/>
              <a:t>(“ ”) </a:t>
            </a:r>
            <a:r>
              <a:rPr lang="ko-KR" altLang="en-US" dirty="0"/>
              <a:t>안에 </a:t>
            </a:r>
            <a:r>
              <a:rPr lang="en-US" altLang="ko-KR" dirty="0"/>
              <a:t>D</a:t>
            </a:r>
            <a:r>
              <a:rPr lang="ko-KR" altLang="en-US" dirty="0"/>
              <a:t>가 두 번 나오면 숫자도 </a:t>
            </a:r>
            <a:r>
              <a:rPr lang="en-US" altLang="ko-KR" dirty="0"/>
              <a:t>2</a:t>
            </a:r>
            <a:r>
              <a:rPr lang="ko-KR" altLang="en-US" dirty="0"/>
              <a:t>개가 들어 있으면 된다</a:t>
            </a:r>
            <a:r>
              <a:rPr lang="en-US" altLang="ko-KR" dirty="0"/>
              <a:t>. </a:t>
            </a:r>
            <a:r>
              <a:rPr lang="ko-KR" altLang="en-US" dirty="0"/>
              <a:t>숫자는 콤마</a:t>
            </a:r>
            <a:r>
              <a:rPr lang="en-US" altLang="ko-KR" dirty="0"/>
              <a:t>(,)</a:t>
            </a:r>
            <a:r>
              <a:rPr lang="ko-KR" altLang="en-US" dirty="0"/>
              <a:t>로 나눠주면 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B48634-A1A0-41FC-8489-45D22E106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3816424" cy="9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6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자주 사용되는 서식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3-6] </a:t>
            </a:r>
            <a:r>
              <a:rPr lang="ko-KR" altLang="en-US" b="1" dirty="0">
                <a:solidFill>
                  <a:srgbClr val="008000"/>
                </a:solidFill>
              </a:rPr>
              <a:t>서식이 맞지 않는 경우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Project03_6)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en-US" altLang="ko-KR" b="1" dirty="0">
                <a:solidFill>
                  <a:schemeClr val="accent1"/>
                </a:solidFill>
              </a:rPr>
              <a:t>100 / 200 = 0.5</a:t>
            </a:r>
            <a:r>
              <a:rPr lang="ko-KR" altLang="en-US" dirty="0"/>
              <a:t>의 실행 결과가 나오기를 기대했지만 오류가 발생했다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ko-KR" altLang="en-US" dirty="0"/>
              <a:t>이유는 세 번째 숫자인 </a:t>
            </a:r>
            <a:r>
              <a:rPr lang="en-US" altLang="ko-KR" dirty="0"/>
              <a:t>0.5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소수점이 있는 수</a:t>
            </a:r>
            <a:r>
              <a:rPr lang="en-US" altLang="ko-KR" dirty="0"/>
              <a:t>)</a:t>
            </a:r>
            <a:r>
              <a:rPr lang="ko-KR" altLang="en-US" dirty="0"/>
              <a:t>인데 반해</a:t>
            </a:r>
            <a:r>
              <a:rPr lang="en-US" altLang="ko-KR" dirty="0"/>
              <a:t>, </a:t>
            </a:r>
            <a:r>
              <a:rPr lang="ko-KR" altLang="en-US" dirty="0"/>
              <a:t>출력 방식은 정수</a:t>
            </a:r>
            <a:r>
              <a:rPr lang="en-US" altLang="ko-KR" dirty="0"/>
              <a:t>(</a:t>
            </a:r>
            <a:r>
              <a:rPr lang="ko-KR" altLang="en-US" dirty="0"/>
              <a:t>소수점이 없는 수</a:t>
            </a:r>
            <a:r>
              <a:rPr lang="en-US" altLang="ko-KR" dirty="0"/>
              <a:t>)</a:t>
            </a:r>
            <a:r>
              <a:rPr lang="ko-KR" altLang="en-US" dirty="0"/>
              <a:t>이기 때문이다</a:t>
            </a:r>
            <a:r>
              <a:rPr lang="en-US" altLang="ko-KR" dirty="0"/>
              <a:t>. </a:t>
            </a:r>
            <a:r>
              <a:rPr lang="ko-KR" altLang="en-US" dirty="0"/>
              <a:t>즉 결과를 출력하는 서식에 정수형</a:t>
            </a:r>
            <a:r>
              <a:rPr lang="en-US" altLang="ko-KR" dirty="0"/>
              <a:t>(D)</a:t>
            </a:r>
            <a:r>
              <a:rPr lang="ko-KR" altLang="en-US" dirty="0"/>
              <a:t>을 사용해서 오류가 발생했다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2914C-BBEA-4A1F-94F7-76234496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3" y="2276872"/>
            <a:ext cx="72485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자주 사용되는 서식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3-6] </a:t>
            </a:r>
            <a:r>
              <a:rPr lang="ko-KR" altLang="en-US" b="1" dirty="0">
                <a:solidFill>
                  <a:srgbClr val="008000"/>
                </a:solidFill>
              </a:rPr>
              <a:t>서식이 맞지 않는 경우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Project03_6)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60000"/>
              </a:lnSpc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은 정수이므로 잘 출력되지만 </a:t>
            </a:r>
            <a:r>
              <a:rPr lang="en-US" altLang="ko-KR" dirty="0"/>
              <a:t>0.5</a:t>
            </a:r>
            <a:r>
              <a:rPr lang="ko-KR" altLang="en-US" dirty="0"/>
              <a:t>는 정수가 아님에도 서식이 정수를 표현하는 </a:t>
            </a:r>
            <a:r>
              <a:rPr lang="en-US" altLang="ko-KR" dirty="0"/>
              <a:t>D</a:t>
            </a:r>
            <a:r>
              <a:rPr lang="ko-KR" altLang="en-US" dirty="0"/>
              <a:t>이기 때문에 오류가 발생한 것이다</a:t>
            </a:r>
            <a:r>
              <a:rPr lang="en-US" altLang="ko-KR" dirty="0"/>
              <a:t>. </a:t>
            </a:r>
            <a:r>
              <a:rPr lang="ko-KR" altLang="en-US" dirty="0"/>
              <a:t>이처럼 결과를 출력하는 값에 따라 사용해야 할 서식이 다르다</a:t>
            </a:r>
            <a:r>
              <a:rPr lang="en-US" altLang="ko-KR" dirty="0"/>
              <a:t>.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6D5FA-9685-476A-B6BA-0E7423DE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204864"/>
            <a:ext cx="4680520" cy="26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자주 사용되는 서식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702DC-B4FE-4175-8C1B-59DE1865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048672" cy="34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4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자주 사용되는 서식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3-7] </a:t>
            </a:r>
            <a:r>
              <a:rPr lang="ko-KR" altLang="en-US" b="1" dirty="0">
                <a:solidFill>
                  <a:srgbClr val="008000"/>
                </a:solidFill>
              </a:rPr>
              <a:t>서식에 맞게 처리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Project03_7) </a:t>
            </a: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dirty="0"/>
              <a:t>- </a:t>
            </a:r>
            <a:r>
              <a:rPr lang="ko-KR" altLang="en-US" dirty="0"/>
              <a:t>세 번째 자리에 위치한 </a:t>
            </a:r>
            <a:r>
              <a:rPr lang="en-US" altLang="ko-KR" dirty="0"/>
              <a:t>{2:D} </a:t>
            </a:r>
            <a:r>
              <a:rPr lang="ko-KR" altLang="en-US" dirty="0"/>
              <a:t>대신에 </a:t>
            </a:r>
            <a:r>
              <a:rPr lang="en-US" altLang="ko-KR" b="1" dirty="0">
                <a:solidFill>
                  <a:schemeClr val="accent1"/>
                </a:solidFill>
              </a:rPr>
              <a:t>{2:F}</a:t>
            </a:r>
            <a:r>
              <a:rPr lang="ko-KR" altLang="en-US" dirty="0"/>
              <a:t>로 소스 코드를 수정해서 다시 실행해보면</a:t>
            </a:r>
            <a:r>
              <a:rPr lang="en-US" altLang="ko-KR" dirty="0"/>
              <a:t> </a:t>
            </a:r>
            <a:r>
              <a:rPr lang="ko-KR" altLang="en-US" dirty="0"/>
              <a:t>출력 값으로 </a:t>
            </a:r>
            <a:r>
              <a:rPr lang="en-US" altLang="ko-KR" dirty="0"/>
              <a:t>0.50</a:t>
            </a:r>
            <a:r>
              <a:rPr lang="ko-KR" altLang="en-US" dirty="0"/>
              <a:t>이 나올 것이다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B0EC5-D36F-4B98-9EB2-FC70DBD0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10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깔끔한 출력 연습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3-8] </a:t>
            </a:r>
            <a:r>
              <a:rPr lang="ko-KR" altLang="en-US" b="1" dirty="0">
                <a:solidFill>
                  <a:srgbClr val="008000"/>
                </a:solidFill>
              </a:rPr>
              <a:t>깔끔한 출력 연습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Project03_8)</a:t>
            </a: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B893D8-0BF4-4DF4-BF77-274B48B5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1971"/>
            <a:ext cx="7239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6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깔끔한 출력 연습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3-8] </a:t>
            </a:r>
            <a:r>
              <a:rPr lang="ko-KR" altLang="en-US" b="1" dirty="0">
                <a:solidFill>
                  <a:srgbClr val="008000"/>
                </a:solidFill>
              </a:rPr>
              <a:t>깔끔한 출력 연습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Project03_8)</a:t>
            </a: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31AE0-D534-49A0-9D99-BA2E4353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277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2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 장에서 만들 프로그램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출력 순번 및 서식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변수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비트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바이트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진수의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기본 데이터형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9694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깔끔한 출력 연습</a:t>
            </a:r>
            <a:endParaRPr lang="en-US" altLang="ko-KR" sz="2000" dirty="0"/>
          </a:p>
          <a:p>
            <a:pPr lvl="2">
              <a:lnSpc>
                <a:spcPct val="170000"/>
              </a:lnSpc>
              <a:buClrTx/>
            </a:pPr>
            <a:r>
              <a:rPr lang="ko-KR" altLang="en-US" dirty="0">
                <a:latin typeface="+mj-ea"/>
                <a:ea typeface="+mj-ea"/>
              </a:rPr>
              <a:t>정수형 데이터의 출력을 위한 </a:t>
            </a:r>
            <a:r>
              <a:rPr lang="en-US" altLang="ko-KR" dirty="0">
                <a:latin typeface="+mj-ea"/>
                <a:ea typeface="+mj-ea"/>
              </a:rPr>
              <a:t>3~5</a:t>
            </a:r>
            <a:r>
              <a:rPr lang="ko-KR" altLang="en-US" dirty="0">
                <a:latin typeface="+mj-ea"/>
                <a:ea typeface="+mj-ea"/>
              </a:rPr>
              <a:t>행은 다음과 같이 나타낼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b="1" dirty="0">
              <a:solidFill>
                <a:srgbClr val="008000"/>
              </a:solidFill>
              <a:latin typeface="+mj-ea"/>
              <a:ea typeface="+mj-ea"/>
            </a:endParaRPr>
          </a:p>
          <a:p>
            <a:pPr lvl="3">
              <a:lnSpc>
                <a:spcPct val="170000"/>
              </a:lnSpc>
              <a:buFontTx/>
              <a:buChar char="-"/>
            </a:pP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{0:D}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은 </a:t>
            </a:r>
            <a:r>
              <a:rPr lang="en-US" altLang="ko-KR" dirty="0">
                <a:latin typeface="+mj-ea"/>
                <a:ea typeface="+mj-ea"/>
              </a:rPr>
              <a:t>0(</a:t>
            </a:r>
            <a:r>
              <a:rPr lang="ko-KR" altLang="en-US" dirty="0">
                <a:latin typeface="+mj-ea"/>
                <a:ea typeface="+mj-ea"/>
              </a:rPr>
              <a:t>첫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번째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값을 의미하고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값</a:t>
            </a:r>
            <a:r>
              <a:rPr lang="en-US" altLang="ko-KR" dirty="0">
                <a:latin typeface="+mj-ea"/>
                <a:ea typeface="+mj-ea"/>
              </a:rPr>
              <a:t>(123)</a:t>
            </a:r>
            <a:r>
              <a:rPr lang="ko-KR" altLang="en-US" dirty="0">
                <a:latin typeface="+mj-ea"/>
                <a:ea typeface="+mj-ea"/>
              </a:rPr>
              <a:t>의 자릿수만큼 결과로 출력한다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3">
              <a:lnSpc>
                <a:spcPct val="170000"/>
              </a:lnSpc>
              <a:buFontTx/>
              <a:buChar char="-"/>
            </a:pP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{0,5:D}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는 다섯자리를 의미하므로 다섯자리를 먼저 확보하고 정수의 경우 오른쪽에 붙여서 출력한다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3">
              <a:lnSpc>
                <a:spcPct val="170000"/>
              </a:lnSpc>
              <a:buFontTx/>
              <a:buChar char="-"/>
            </a:pP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{0,5:D5}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D5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ko-KR" altLang="en-US" dirty="0" smtClean="0">
                <a:latin typeface="+mj-ea"/>
                <a:ea typeface="+mj-ea"/>
              </a:rPr>
              <a:t>정수 </a:t>
            </a:r>
            <a:r>
              <a:rPr lang="ko-KR" altLang="en-US" dirty="0">
                <a:latin typeface="+mj-ea"/>
                <a:ea typeface="+mj-ea"/>
              </a:rPr>
              <a:t>다섯자리를 의미하는데 </a:t>
            </a:r>
            <a:r>
              <a:rPr lang="ko-KR" altLang="en-US" dirty="0" smtClean="0">
                <a:latin typeface="+mj-ea"/>
                <a:ea typeface="+mj-ea"/>
              </a:rPr>
              <a:t>이런 </a:t>
            </a:r>
            <a:r>
              <a:rPr lang="ko-KR" altLang="en-US" dirty="0">
                <a:latin typeface="+mj-ea"/>
                <a:ea typeface="+mj-ea"/>
              </a:rPr>
              <a:t>경우 </a:t>
            </a:r>
            <a:r>
              <a:rPr lang="en-US" altLang="ko-KR" dirty="0">
                <a:latin typeface="+mj-ea"/>
                <a:ea typeface="+mj-ea"/>
              </a:rPr>
              <a:t>123 </a:t>
            </a:r>
            <a:r>
              <a:rPr lang="ko-KR" altLang="en-US" dirty="0">
                <a:latin typeface="+mj-ea"/>
                <a:ea typeface="+mj-ea"/>
              </a:rPr>
              <a:t>앞의 </a:t>
            </a:r>
            <a:r>
              <a:rPr lang="ko-KR" altLang="en-US" dirty="0" smtClean="0">
                <a:latin typeface="+mj-ea"/>
                <a:ea typeface="+mj-ea"/>
              </a:rPr>
              <a:t>빈 두 </a:t>
            </a:r>
            <a:r>
              <a:rPr lang="ko-KR" altLang="en-US" dirty="0">
                <a:latin typeface="+mj-ea"/>
                <a:ea typeface="+mj-ea"/>
              </a:rPr>
              <a:t>자리를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으로 채운다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D160C-E573-485F-B732-A717130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36504"/>
            <a:ext cx="3597409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5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깔끔한 출력 연습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실수형 데이터의 출력을 위한 </a:t>
            </a:r>
            <a:r>
              <a:rPr lang="en-US" altLang="ko-KR" dirty="0"/>
              <a:t>7~9</a:t>
            </a:r>
            <a:r>
              <a:rPr lang="ko-KR" altLang="en-US" dirty="0"/>
              <a:t>행은 다음과 같이 나타낼 수 있다</a:t>
            </a:r>
            <a:r>
              <a:rPr lang="en-US" altLang="ko-KR" dirty="0"/>
              <a:t>.</a:t>
            </a: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두 번째 </a:t>
            </a:r>
            <a:r>
              <a:rPr lang="en-US" altLang="ko-KR" dirty="0"/>
              <a:t>{0, 8:F1}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소수점을 포함한 전체 자리인 여덟 자리를 확보한 후에 소수점 아래는 한 자리만 차지한다는 의미이다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4CC7BD-8417-4C2D-9FCA-6C115C25C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6408712" cy="30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깔끔한 출력 연습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문자열 데이터의 서식도 오른쪽에 맞춰서 출력된다</a:t>
            </a:r>
            <a:r>
              <a:rPr lang="en-US" altLang="ko-KR" dirty="0"/>
              <a:t>.  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[</a:t>
            </a:r>
            <a:r>
              <a:rPr lang="ko-KR" altLang="en-US" dirty="0"/>
              <a:t>소스 </a:t>
            </a:r>
            <a:r>
              <a:rPr lang="en-US" altLang="ko-KR" dirty="0"/>
              <a:t>3-8]</a:t>
            </a:r>
            <a:r>
              <a:rPr lang="ko-KR" altLang="en-US" dirty="0"/>
              <a:t>의 </a:t>
            </a:r>
            <a:r>
              <a:rPr lang="en-US" altLang="ko-KR" dirty="0"/>
              <a:t>11, 12</a:t>
            </a:r>
            <a:r>
              <a:rPr lang="ko-KR" altLang="en-US" dirty="0"/>
              <a:t>행을 표현하면 다음과 같다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5B985-356F-488B-AA6B-8627BB651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80928"/>
            <a:ext cx="6237883" cy="20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다양한 기능의 이스케이프 문자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3-9] </a:t>
            </a:r>
            <a:r>
              <a:rPr lang="ko-KR" altLang="en-US" b="1" dirty="0">
                <a:solidFill>
                  <a:srgbClr val="008000"/>
                </a:solidFill>
              </a:rPr>
              <a:t>한 행 넘기기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Project03_9) 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- </a:t>
            </a:r>
            <a:r>
              <a:rPr lang="ko-KR" altLang="en-US" dirty="0"/>
              <a:t>첫 번째 소스 코드는 한 줄로 출력되었고</a:t>
            </a:r>
            <a:r>
              <a:rPr lang="en-US" altLang="ko-KR" dirty="0"/>
              <a:t>, </a:t>
            </a:r>
            <a:r>
              <a:rPr lang="ko-KR" altLang="en-US" dirty="0"/>
              <a:t>두 번째 소스 코드는 중간에 한 행이 넘어간 후 다시 출력되었다</a:t>
            </a:r>
            <a:r>
              <a:rPr lang="en-US" altLang="ko-KR" dirty="0"/>
              <a:t>. </a:t>
            </a:r>
            <a:r>
              <a:rPr lang="ko-KR" altLang="en-US" dirty="0"/>
              <a:t>이를 이스케이프</a:t>
            </a:r>
            <a:r>
              <a:rPr lang="en-US" altLang="ko-KR" dirty="0"/>
              <a:t>(Escape) </a:t>
            </a:r>
            <a:r>
              <a:rPr lang="ko-KR" altLang="en-US" dirty="0"/>
              <a:t>문자 또는 서식 문자라고 부르는데</a:t>
            </a:r>
            <a:r>
              <a:rPr lang="en-US" altLang="ko-KR" dirty="0"/>
              <a:t>, </a:t>
            </a:r>
            <a:r>
              <a:rPr lang="ko-KR" altLang="en-US" dirty="0"/>
              <a:t>이스케이프 문자의 특징은 앞에 ＼</a:t>
            </a:r>
            <a:r>
              <a:rPr lang="en-US" altLang="ko-KR" dirty="0"/>
              <a:t>(</a:t>
            </a:r>
            <a:r>
              <a:rPr lang="ko-KR" altLang="en-US" dirty="0" err="1"/>
              <a:t>백슬래쉬</a:t>
            </a:r>
            <a:r>
              <a:rPr lang="en-US" altLang="ko-KR" dirty="0"/>
              <a:t>)</a:t>
            </a:r>
            <a:r>
              <a:rPr lang="ko-KR" altLang="en-US" dirty="0"/>
              <a:t>를 붙여야 한다는 점이다</a:t>
            </a:r>
            <a:r>
              <a:rPr lang="en-US" altLang="ko-KR" dirty="0"/>
              <a:t>. </a:t>
            </a: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400" b="1" dirty="0">
              <a:solidFill>
                <a:srgbClr val="F79646">
                  <a:lumMod val="50000"/>
                </a:srgbClr>
              </a:solidFill>
            </a:endParaRP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142F9-FD6A-4E5D-8DAF-4711F88ED51E}"/>
              </a:ext>
            </a:extLst>
          </p:cNvPr>
          <p:cNvGrpSpPr/>
          <p:nvPr/>
        </p:nvGrpSpPr>
        <p:grpSpPr>
          <a:xfrm>
            <a:off x="1043608" y="2204864"/>
            <a:ext cx="7258050" cy="2342861"/>
            <a:chOff x="1043608" y="2852936"/>
            <a:chExt cx="7258050" cy="23428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17B4ED-A81C-41C7-84CD-CF732724A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852936"/>
              <a:ext cx="7258050" cy="12954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269AB76-6FB5-4E97-ABF5-548DD788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897" y="4157572"/>
              <a:ext cx="7248525" cy="103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69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다양한 기능의 이스케이프 문자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480B59-1A84-4C94-98D0-3E28EE70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5616624" cy="33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다양한 기능의 이스케이프 문자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3-10] </a:t>
            </a:r>
            <a:r>
              <a:rPr lang="ko-KR" altLang="en-US" b="1" dirty="0">
                <a:solidFill>
                  <a:srgbClr val="008000"/>
                </a:solidFill>
              </a:rPr>
              <a:t>이스케이프 문자 활용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Project03_10)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7F146-C7A2-4084-99F9-064C7B7D0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93"/>
          <a:stretch/>
        </p:blipFill>
        <p:spPr>
          <a:xfrm>
            <a:off x="979692" y="2126621"/>
            <a:ext cx="7210425" cy="46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4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다양한 기능의 이스케이프 문자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3-10] </a:t>
            </a:r>
            <a:r>
              <a:rPr lang="ko-KR" altLang="en-US" b="1" dirty="0">
                <a:solidFill>
                  <a:srgbClr val="008000"/>
                </a:solidFill>
              </a:rPr>
              <a:t>이스케이프 문자 활용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Project03_10)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행의 </a:t>
            </a:r>
            <a:r>
              <a:rPr lang="ko-KR" altLang="en-US" dirty="0" err="1"/>
              <a:t>줄바꿈은</a:t>
            </a:r>
            <a:r>
              <a:rPr lang="ko-KR" altLang="en-US" dirty="0"/>
              <a:t> 많이 사용해 보았으니 쉽게 이해할 수 있을 것이다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행의 ＼</a:t>
            </a:r>
            <a:r>
              <a:rPr lang="en-US" altLang="ko-KR" dirty="0"/>
              <a:t>t</a:t>
            </a:r>
            <a:r>
              <a:rPr lang="ko-KR" altLang="en-US" dirty="0"/>
              <a:t>는 </a:t>
            </a:r>
            <a:r>
              <a:rPr lang="ko-KR" altLang="en-US" dirty="0" err="1"/>
              <a:t>탭키에</a:t>
            </a:r>
            <a:r>
              <a:rPr lang="ko-KR" altLang="en-US" dirty="0"/>
              <a:t> 지정된 만큼의 간격을 떨어트려준다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en-US" altLang="ko-KR" dirty="0"/>
              <a:t>5, 6</a:t>
            </a:r>
            <a:r>
              <a:rPr lang="ko-KR" altLang="en-US" dirty="0"/>
              <a:t>행은 “ ”와 ‘ ’를 출력한다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en-US" altLang="ko-KR" dirty="0"/>
              <a:t>7</a:t>
            </a:r>
            <a:r>
              <a:rPr lang="ko-KR" altLang="en-US" dirty="0"/>
              <a:t>행은 </a:t>
            </a:r>
            <a:r>
              <a:rPr lang="ko-KR" altLang="en-US" dirty="0" err="1"/>
              <a:t>백슬래쉬</a:t>
            </a:r>
            <a:r>
              <a:rPr lang="en-US" altLang="ko-KR" dirty="0"/>
              <a:t>(</a:t>
            </a:r>
            <a:r>
              <a:rPr lang="ko-KR" altLang="en-US" dirty="0"/>
              <a:t>＼</a:t>
            </a:r>
            <a:r>
              <a:rPr lang="en-US" altLang="ko-KR" dirty="0"/>
              <a:t>) </a:t>
            </a:r>
            <a:r>
              <a:rPr lang="ko-KR" altLang="en-US" dirty="0"/>
              <a:t>하나를 출력하려면 ＼를 두 번 써줘야 함을 보여준다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Tx/>
              <a:buChar char="-"/>
            </a:pPr>
            <a:r>
              <a:rPr lang="en-US" altLang="ko-KR" dirty="0"/>
              <a:t>8</a:t>
            </a:r>
            <a:r>
              <a:rPr lang="ko-KR" altLang="en-US" dirty="0"/>
              <a:t>행은 이스케이프 문자를 그대로 출력하기 위한 방법을 알려준다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7524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3-11] </a:t>
            </a:r>
            <a:r>
              <a:rPr lang="ko-KR" altLang="en-US" b="1" dirty="0">
                <a:solidFill>
                  <a:srgbClr val="008000"/>
                </a:solidFill>
              </a:rPr>
              <a:t>별표 출력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Project03_11)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DA67E0-6B04-4C6C-BBD4-3D0B4E9D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58" y="2204864"/>
            <a:ext cx="7258050" cy="308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1C19E9-DAFD-450F-8829-AD7E8AF6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571110"/>
            <a:ext cx="4029313" cy="14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80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514350" indent="-514350">
              <a:buFont typeface="+mj-lt"/>
              <a:buAutoNum type="romanUcPeriod" startAt="5"/>
            </a:pPr>
            <a:endParaRPr lang="en-US" altLang="ko-KR" sz="2000" dirty="0"/>
          </a:p>
          <a:p>
            <a:pPr marL="514350" indent="-514350">
              <a:buFont typeface="+mj-lt"/>
              <a:buAutoNum type="romanUcPeriod" startAt="5"/>
            </a:pPr>
            <a:endParaRPr lang="en-US" altLang="ko-KR" sz="2000" dirty="0"/>
          </a:p>
          <a:p>
            <a:pPr marL="514350" indent="-514350">
              <a:buFont typeface="+mj-lt"/>
              <a:buAutoNum type="romanUcPeriod" startAt="5"/>
            </a:pPr>
            <a:endParaRPr lang="en-US" altLang="ko-KR" sz="2000" dirty="0"/>
          </a:p>
          <a:p>
            <a:pPr marL="514350" indent="-514350">
              <a:buFont typeface="+mj-lt"/>
              <a:buAutoNum type="romanUcPeriod" startAt="5"/>
            </a:pPr>
            <a:endParaRPr lang="en-US" altLang="ko-KR" sz="2000" dirty="0"/>
          </a:p>
          <a:p>
            <a:pPr marL="514350" indent="-514350">
              <a:buFont typeface="+mj-lt"/>
              <a:buAutoNum type="romanUcPeriod" startAt="5"/>
            </a:pPr>
            <a:endParaRPr lang="en-US" altLang="ko-KR" sz="2000" dirty="0"/>
          </a:p>
          <a:p>
            <a:pPr marL="514350" indent="-514350">
              <a:buFont typeface="+mj-lt"/>
              <a:buAutoNum type="romanUcPeriod" startAt="5"/>
            </a:pP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3E515-27BB-434D-8107-2E1923CA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58" y="1916832"/>
            <a:ext cx="725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변수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31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이 장에서 만들 프로그램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400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변수의 선언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변수의 선언이란 그릇을 준비하는 것과 같다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요리를 하려면 그릇을 준비해야 하듯이 </a:t>
            </a:r>
            <a:r>
              <a:rPr lang="en-US" altLang="ko-KR" dirty="0"/>
              <a:t>C# </a:t>
            </a:r>
            <a:r>
              <a:rPr lang="ko-KR" altLang="en-US" dirty="0"/>
              <a:t>프로그램 을 작성하려면 변수의 선언이 먼저 수행되어야 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요리를 담기 위한 그릇에도 국그릇</a:t>
            </a:r>
            <a:r>
              <a:rPr lang="en-US" altLang="ko-KR" dirty="0"/>
              <a:t>, </a:t>
            </a:r>
            <a:r>
              <a:rPr lang="ko-KR" altLang="en-US" dirty="0"/>
              <a:t>밥그릇</a:t>
            </a:r>
            <a:r>
              <a:rPr lang="en-US" altLang="ko-KR" dirty="0"/>
              <a:t>, </a:t>
            </a:r>
            <a:r>
              <a:rPr lang="ko-KR" altLang="en-US" dirty="0"/>
              <a:t>반찬그릇</a:t>
            </a:r>
            <a:r>
              <a:rPr lang="en-US" altLang="ko-KR" dirty="0"/>
              <a:t>, </a:t>
            </a:r>
            <a:r>
              <a:rPr lang="ko-KR" altLang="en-US" dirty="0"/>
              <a:t>물그릇 등이 있는 것처럼 변수도 그 종류가 참 다양하다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/>
              <a:t>C#</a:t>
            </a:r>
            <a:r>
              <a:rPr lang="ko-KR" altLang="en-US" dirty="0"/>
              <a:t>에서 많이 사용하는 변수는 불</a:t>
            </a:r>
            <a:r>
              <a:rPr lang="en-US" altLang="ko-KR" dirty="0"/>
              <a:t>(bool), </a:t>
            </a:r>
            <a:r>
              <a:rPr lang="ko-KR" altLang="en-US" dirty="0"/>
              <a:t>정수</a:t>
            </a:r>
            <a:r>
              <a:rPr lang="en-US" altLang="ko-KR" dirty="0"/>
              <a:t>(int), </a:t>
            </a:r>
            <a:r>
              <a:rPr lang="ko-KR" altLang="en-US" dirty="0"/>
              <a:t>실수</a:t>
            </a:r>
            <a:r>
              <a:rPr lang="en-US" altLang="ko-KR" dirty="0"/>
              <a:t>(float), </a:t>
            </a:r>
            <a:r>
              <a:rPr lang="ko-KR" altLang="en-US" dirty="0"/>
              <a:t>문자</a:t>
            </a:r>
            <a:r>
              <a:rPr lang="en-US" altLang="ko-KR" dirty="0"/>
              <a:t>(char), </a:t>
            </a:r>
            <a:r>
              <a:rPr lang="ko-KR" altLang="en-US" dirty="0"/>
              <a:t>문자열 </a:t>
            </a:r>
            <a:r>
              <a:rPr lang="en-US" altLang="ko-KR" dirty="0"/>
              <a:t>(string) </a:t>
            </a:r>
            <a:r>
              <a:rPr lang="ko-KR" altLang="en-US" dirty="0"/>
              <a:t>등이다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8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400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변수의 선언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3-12] </a:t>
            </a:r>
            <a:r>
              <a:rPr lang="ko-KR" altLang="en-US" b="1" dirty="0">
                <a:solidFill>
                  <a:srgbClr val="008000"/>
                </a:solidFill>
              </a:rPr>
              <a:t>변수의 선언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  <a:defRPr/>
            </a:pPr>
            <a:r>
              <a:rPr lang="en-US" altLang="ko-KR" dirty="0"/>
              <a:t>- </a:t>
            </a:r>
            <a:r>
              <a:rPr lang="en-US" altLang="ko-KR" dirty="0" err="1"/>
              <a:t>boolVar</a:t>
            </a:r>
            <a:r>
              <a:rPr lang="ko-KR" altLang="en-US" dirty="0"/>
              <a:t>에는 </a:t>
            </a:r>
            <a:r>
              <a:rPr lang="ko-KR" altLang="en-US" dirty="0" err="1"/>
              <a:t>불값인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en-US" altLang="ko-KR" dirty="0" err="1"/>
              <a:t>intVar</a:t>
            </a:r>
            <a:r>
              <a:rPr lang="ko-KR" altLang="en-US" dirty="0"/>
              <a:t>에는 정수인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en-US" altLang="ko-KR" dirty="0" err="1"/>
              <a:t>floatVar</a:t>
            </a:r>
            <a:r>
              <a:rPr lang="ko-KR" altLang="en-US" dirty="0"/>
              <a:t>는 실수인 </a:t>
            </a:r>
            <a:r>
              <a:rPr lang="en-US" altLang="ko-KR" dirty="0"/>
              <a:t>0.0f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en-US" altLang="ko-KR" dirty="0" err="1"/>
              <a:t>charVar</a:t>
            </a:r>
            <a:r>
              <a:rPr lang="ko-KR" altLang="en-US" dirty="0"/>
              <a:t>는 공백문자 ‘ ’를</a:t>
            </a:r>
            <a:r>
              <a:rPr lang="en-US" altLang="ko-KR" dirty="0"/>
              <a:t>, </a:t>
            </a:r>
            <a:r>
              <a:rPr lang="en-US" altLang="ko-KR" dirty="0" err="1"/>
              <a:t>strVar</a:t>
            </a:r>
            <a:r>
              <a:rPr lang="ko-KR" altLang="en-US" dirty="0"/>
              <a:t>는 문자열 “ ”를 초기에 대입했다</a:t>
            </a:r>
            <a:r>
              <a:rPr lang="en-US" altLang="ko-KR" dirty="0"/>
              <a:t>. </a:t>
            </a:r>
            <a:r>
              <a:rPr lang="ko-KR" altLang="en-US" dirty="0"/>
              <a:t>이 순간에</a:t>
            </a:r>
            <a:r>
              <a:rPr lang="en-US" altLang="ko-KR" dirty="0"/>
              <a:t> C# </a:t>
            </a:r>
            <a:r>
              <a:rPr lang="ko-KR" altLang="en-US" dirty="0"/>
              <a:t>내부에는 </a:t>
            </a:r>
            <a:r>
              <a:rPr lang="en-US" altLang="ko-KR" dirty="0"/>
              <a:t>5</a:t>
            </a:r>
            <a:r>
              <a:rPr lang="ko-KR" altLang="en-US" dirty="0"/>
              <a:t>개의 그릇이 생긴 것이다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29A1E3-0151-4883-8D27-91B66A52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239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8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400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변수의 선언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 smtClean="0"/>
              <a:t>변수의 </a:t>
            </a:r>
            <a:r>
              <a:rPr lang="ko-KR" altLang="en-US" dirty="0"/>
              <a:t>이름을 지을 때는 작성 규칙을 따라야 하는데 그 규칙은 다음과 </a:t>
            </a:r>
            <a:r>
              <a:rPr lang="ko-KR" altLang="en-US" dirty="0" smtClean="0"/>
              <a:t>같다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 대소문자 </a:t>
            </a:r>
            <a:r>
              <a:rPr lang="ko-KR" altLang="en-US" dirty="0"/>
              <a:t>구분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있음</a:t>
            </a:r>
            <a:r>
              <a:rPr lang="en-US" altLang="ko-KR" dirty="0"/>
              <a:t>. but</a:t>
            </a:r>
            <a:r>
              <a:rPr lang="ko-KR" altLang="en-US" dirty="0"/>
              <a:t> 숫자로 시작하면 안 됨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/>
              <a:t>예약어는</a:t>
            </a:r>
            <a:r>
              <a:rPr lang="ko-KR" altLang="en-US" dirty="0"/>
              <a:t> 변수의 이름으로 쓰면 안 됨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0DD0A-C3DF-48C8-90C9-ACC5F87B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6514356" cy="1636533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7EC1859-8B93-4217-A4F3-F7CC9B2F42B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1525208" y="5534891"/>
            <a:ext cx="440413" cy="2610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A28A97-D229-4B02-BAB7-ECE67013F508}"/>
              </a:ext>
            </a:extLst>
          </p:cNvPr>
          <p:cNvCxnSpPr>
            <a:cxnSpLocks/>
          </p:cNvCxnSpPr>
          <p:nvPr/>
        </p:nvCxnSpPr>
        <p:spPr>
          <a:xfrm>
            <a:off x="1403648" y="5445224"/>
            <a:ext cx="6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E2A9F5B-F28F-4EB3-B684-E447DC94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53" y="5607316"/>
            <a:ext cx="6781800" cy="5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0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400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변수의 선언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변수의 이름은 프로그래머가 직접 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 smtClean="0"/>
              <a:t>변수의 </a:t>
            </a:r>
            <a:r>
              <a:rPr lang="ko-KR" altLang="en-US" dirty="0"/>
              <a:t>이름을 지을 때의 작성 규칙</a:t>
            </a:r>
            <a:r>
              <a:rPr lang="en-US" altLang="ko-KR" dirty="0"/>
              <a:t>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/>
              <a:t> 대소문자를 구분한다</a:t>
            </a:r>
            <a:endParaRPr lang="en-US" altLang="ko-KR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/>
              <a:t>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 포함할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숫자로 시작하면 안 된다</a:t>
            </a:r>
            <a:r>
              <a:rPr lang="en-US" altLang="ko-KR" dirty="0" smtClean="0"/>
              <a:t>.    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변수의 이름으로 쓰면 안 된다</a:t>
            </a:r>
            <a:r>
              <a:rPr lang="en-US" altLang="ko-KR" dirty="0" smtClean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dirty="0" smtClean="0"/>
              <a:t>C</a:t>
            </a:r>
            <a:r>
              <a:rPr lang="en-US" altLang="ko-KR" dirty="0"/>
              <a:t>#</a:t>
            </a:r>
            <a:r>
              <a:rPr lang="ko-KR" altLang="en-US" dirty="0"/>
              <a:t>의 대표적인 </a:t>
            </a:r>
            <a:r>
              <a:rPr lang="ko-KR" altLang="en-US" dirty="0" err="1"/>
              <a:t>예약어</a:t>
            </a:r>
            <a:r>
              <a:rPr lang="en-US" altLang="ko-KR" dirty="0"/>
              <a:t>: 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2A9F5B-F28F-4EB3-B684-E447DC94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19" y="4509120"/>
            <a:ext cx="645114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변수의 선언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3-13] </a:t>
            </a:r>
            <a:r>
              <a:rPr lang="ko-KR" altLang="en-US" b="1" dirty="0">
                <a:solidFill>
                  <a:srgbClr val="008000"/>
                </a:solidFill>
              </a:rPr>
              <a:t>변수의 종류 확인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Project03_13)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4920B-BFF7-45F5-AA08-ECF3099C8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1"/>
          <a:stretch/>
        </p:blipFill>
        <p:spPr>
          <a:xfrm>
            <a:off x="1043608" y="2204864"/>
            <a:ext cx="6840760" cy="39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3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136706" cy="53283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대입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3-14] </a:t>
            </a:r>
            <a:r>
              <a:rPr lang="ko-KR" altLang="en-US" b="1" dirty="0">
                <a:solidFill>
                  <a:srgbClr val="008000"/>
                </a:solidFill>
              </a:rPr>
              <a:t>변수에 값 대입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Project03_14)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5024B-215D-47A6-83A0-C20598F6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219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48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</a:t>
            </a:r>
            <a:r>
              <a:rPr lang="ko-KR" altLang="en-US" sz="2000" dirty="0" smtClean="0"/>
              <a:t>대입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 smtClean="0"/>
              <a:t>위와 같이 실행하면 기존 그릇</a:t>
            </a:r>
            <a:r>
              <a:rPr lang="en-US" altLang="ko-KR" dirty="0" smtClean="0"/>
              <a:t>(=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값들은 없어지고 새로 입력한 값으로 변경된다</a:t>
            </a:r>
            <a:r>
              <a:rPr lang="en-US" altLang="ko-KR" dirty="0" smtClean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D71CA-253F-40F1-9D60-0AC35408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80928"/>
            <a:ext cx="7962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3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3283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ko-KR" altLang="en-US" dirty="0" err="1"/>
              <a:t>변수값을</a:t>
            </a:r>
            <a:r>
              <a:rPr lang="ko-KR" altLang="en-US" dirty="0"/>
              <a:t> 변수에 넣을 수도 있다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3-15] </a:t>
            </a:r>
            <a:r>
              <a:rPr lang="ko-KR" altLang="en-US" b="1" dirty="0" err="1">
                <a:solidFill>
                  <a:srgbClr val="008000"/>
                </a:solidFill>
              </a:rPr>
              <a:t>변수값을</a:t>
            </a:r>
            <a:r>
              <a:rPr lang="ko-KR" altLang="en-US" b="1" dirty="0">
                <a:solidFill>
                  <a:srgbClr val="008000"/>
                </a:solidFill>
              </a:rPr>
              <a:t> 변수에 대입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Project03_15)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30C39A-714F-4D4B-818B-1979CC4B8CF5}"/>
              </a:ext>
            </a:extLst>
          </p:cNvPr>
          <p:cNvGrpSpPr/>
          <p:nvPr/>
        </p:nvGrpSpPr>
        <p:grpSpPr>
          <a:xfrm>
            <a:off x="987783" y="2276872"/>
            <a:ext cx="7219951" cy="2204493"/>
            <a:chOff x="987783" y="2348880"/>
            <a:chExt cx="7219951" cy="22044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F478ADA-2FC4-4748-952B-C7B5540D7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3" r="432"/>
            <a:stretch/>
          </p:blipFill>
          <p:spPr>
            <a:xfrm>
              <a:off x="987783" y="2348880"/>
              <a:ext cx="7219951" cy="5619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F25581-812D-4DFF-B73A-0AF3D99D3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64"/>
            <a:stretch/>
          </p:blipFill>
          <p:spPr>
            <a:xfrm>
              <a:off x="987784" y="2869120"/>
              <a:ext cx="7219950" cy="168425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42EB961-FE7D-485F-9DBC-3476CBCE3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3" y="4581128"/>
            <a:ext cx="3343814" cy="21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21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3283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ko-KR" altLang="en-US" dirty="0"/>
              <a:t>계산 결과를 변수에 </a:t>
            </a:r>
            <a:r>
              <a:rPr lang="ko-KR" altLang="en-US" dirty="0" smtClean="0"/>
              <a:t>넣을 수도 </a:t>
            </a:r>
            <a:r>
              <a:rPr lang="ko-KR" altLang="en-US" dirty="0"/>
              <a:t>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ko-KR" altLang="en-US" dirty="0" smtClean="0"/>
              <a:t>숫자와 </a:t>
            </a:r>
            <a:r>
              <a:rPr lang="ko-KR" altLang="en-US" dirty="0"/>
              <a:t>변수의 </a:t>
            </a:r>
            <a:r>
              <a:rPr lang="ko-KR" altLang="en-US" dirty="0" smtClean="0"/>
              <a:t>연산을 변수에 </a:t>
            </a:r>
            <a:r>
              <a:rPr lang="ko-KR" altLang="en-US" dirty="0"/>
              <a:t>넣을 수도 있다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0D752B-431C-408B-8A1B-0EBFF98A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53" y="2309357"/>
            <a:ext cx="3756395" cy="1767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48AF3E-4F69-41D1-8065-881997E29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53" y="4901645"/>
            <a:ext cx="3756395" cy="17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95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3283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en-US" altLang="ko-KR" dirty="0"/>
              <a:t>= </a:t>
            </a:r>
            <a:r>
              <a:rPr lang="ko-KR" altLang="en-US" dirty="0"/>
              <a:t>기호는 제일 뒤에서부터 처리되므로 왼쪽의 수식을 오른쪽과 같이 풀어 쓸 수도 있다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777FC7-9CA5-414C-9B75-5E07C62F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5"/>
            <a:ext cx="5400600" cy="15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  <a:latin typeface="+mj-ea"/>
              </a:rPr>
              <a:t>이 장에서 만들 프로그램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400675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다이아몬드 모양 출력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ko-KR" altLang="en-US" dirty="0"/>
              <a:t>첫 번째 실습할 프로그램은 별표로 다이아몬드 모양을 출력하는 프로그램이다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1FF2BF-BB32-4D4B-8CA1-86ABAED7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5472608" cy="22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7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는 오른쪽에서 왼쪽 방향</a:t>
            </a:r>
            <a:r>
              <a:rPr lang="en-US" altLang="ko-KR" dirty="0"/>
              <a:t>(←)</a:t>
            </a:r>
            <a:r>
              <a:rPr lang="ko-KR" altLang="en-US" dirty="0"/>
              <a:t>으로 진행되므로 변수 </a:t>
            </a:r>
            <a:r>
              <a:rPr lang="en-US" altLang="ko-KR" dirty="0"/>
              <a:t>var1, var2, var3, var4</a:t>
            </a:r>
            <a:r>
              <a:rPr lang="ko-KR" altLang="en-US" dirty="0"/>
              <a:t>에는 모두 </a:t>
            </a:r>
            <a:r>
              <a:rPr lang="en-US" altLang="ko-KR" dirty="0"/>
              <a:t>100</a:t>
            </a:r>
            <a:r>
              <a:rPr lang="ko-KR" altLang="en-US" dirty="0"/>
              <a:t>이 대입된다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85A594-6F7F-4FAC-A6CD-B165716F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80928"/>
            <a:ext cx="69913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5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ko-KR" altLang="en-US" dirty="0"/>
              <a:t>이번에는 자신의 값에서 연산한 후 다시 자신에게 값을 넣는 방법을 살펴보자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92C1F-C2F8-4862-AD95-5D6BBE19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09739"/>
            <a:ext cx="5740152" cy="33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3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변수의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r>
              <a:rPr lang="ko-KR" altLang="en-US" dirty="0"/>
              <a:t>이 방법은 자신의 값을 누적할 경우에 자주 사용하는 방식이다</a:t>
            </a:r>
            <a:r>
              <a:rPr lang="en-US" altLang="ko-KR" dirty="0"/>
              <a:t>. </a:t>
            </a:r>
            <a:r>
              <a:rPr lang="ko-KR" altLang="en-US" dirty="0"/>
              <a:t>주의할 점은 오른쪽에 위치한 </a:t>
            </a:r>
            <a:r>
              <a:rPr lang="en-US" altLang="ko-KR" dirty="0"/>
              <a:t>var1 </a:t>
            </a:r>
            <a:r>
              <a:rPr lang="ko-KR" altLang="en-US" dirty="0"/>
              <a:t>에 </a:t>
            </a:r>
            <a:r>
              <a:rPr lang="en-US" altLang="ko-KR" dirty="0"/>
              <a:t>0 </a:t>
            </a:r>
            <a:r>
              <a:rPr lang="ko-KR" altLang="en-US" dirty="0"/>
              <a:t>또는 다른 값이 들어 있어야 한다는 점이다</a:t>
            </a:r>
            <a:r>
              <a:rPr lang="en-US" altLang="ko-KR" dirty="0"/>
              <a:t>. </a:t>
            </a:r>
            <a:r>
              <a:rPr lang="ko-KR" altLang="en-US" dirty="0"/>
              <a:t>다음과 같이 소스 코드를 실행하면 두 번째 행의 </a:t>
            </a:r>
            <a:r>
              <a:rPr lang="en-US" altLang="ko-KR" dirty="0" err="1"/>
              <a:t>noVar</a:t>
            </a:r>
            <a:r>
              <a:rPr lang="ko-KR" altLang="en-US" dirty="0"/>
              <a:t>에서 오류가 발생한다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오류를 방지하려면 소스 코드를 수행하기 전</a:t>
            </a:r>
            <a:r>
              <a:rPr lang="en-US" altLang="ko-KR" dirty="0"/>
              <a:t>, 1</a:t>
            </a:r>
            <a:r>
              <a:rPr lang="ko-KR" altLang="en-US" dirty="0"/>
              <a:t>행에 </a:t>
            </a:r>
            <a:r>
              <a:rPr lang="en-US" altLang="ko-KR" dirty="0" err="1"/>
              <a:t>noVar</a:t>
            </a:r>
            <a:r>
              <a:rPr lang="en-US" altLang="ko-KR" dirty="0"/>
              <a:t> = 0 </a:t>
            </a:r>
            <a:r>
              <a:rPr lang="ko-KR" altLang="en-US" dirty="0"/>
              <a:t>등과 같은 소스 코드를 넣어주어야 한다</a:t>
            </a:r>
            <a:r>
              <a:rPr lang="en-US" altLang="ko-KR" dirty="0"/>
              <a:t>. </a:t>
            </a:r>
            <a:r>
              <a:rPr lang="en-US" altLang="ko-KR" dirty="0" err="1"/>
              <a:t>noVar</a:t>
            </a:r>
            <a:r>
              <a:rPr lang="ko-KR" altLang="en-US" dirty="0"/>
              <a:t>에 값을 대입시켜 놓는 것이다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BD1CF-9674-40DC-8CAF-F379D97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81" y="2996952"/>
            <a:ext cx="71532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대입 연산자와 변수의 위치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규칙 </a:t>
            </a:r>
            <a:r>
              <a:rPr lang="en-US" altLang="ko-KR" b="1" dirty="0">
                <a:solidFill>
                  <a:schemeClr val="accent1"/>
                </a:solidFill>
              </a:rPr>
              <a:t>1: </a:t>
            </a:r>
            <a:r>
              <a:rPr lang="ko-KR" altLang="en-US" b="1" dirty="0">
                <a:solidFill>
                  <a:schemeClr val="accent1"/>
                </a:solidFill>
              </a:rPr>
              <a:t>대입 연산자</a:t>
            </a:r>
            <a:r>
              <a:rPr lang="en-US" altLang="ko-KR" b="1" dirty="0">
                <a:solidFill>
                  <a:schemeClr val="accent1"/>
                </a:solidFill>
              </a:rPr>
              <a:t>(=)</a:t>
            </a:r>
            <a:r>
              <a:rPr lang="ko-KR" altLang="en-US" b="1" dirty="0">
                <a:solidFill>
                  <a:schemeClr val="accent1"/>
                </a:solidFill>
              </a:rPr>
              <a:t>를 사용하면 오른쪽의 값이 왼쪽으로 대입된다</a:t>
            </a:r>
            <a:r>
              <a:rPr lang="en-US" altLang="ko-KR" b="1" dirty="0">
                <a:solidFill>
                  <a:schemeClr val="accent1"/>
                </a:solidFill>
              </a:rPr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이 규칙을 잘 생각해보면 대입 연산자</a:t>
            </a:r>
            <a:r>
              <a:rPr lang="en-US" altLang="ko-KR" dirty="0"/>
              <a:t>(=)</a:t>
            </a:r>
            <a:r>
              <a:rPr lang="ko-KR" altLang="en-US" dirty="0"/>
              <a:t>의 왼쪽에는 반드시 무언가를 담을 수 있는 그릇</a:t>
            </a:r>
            <a:r>
              <a:rPr lang="en-US" altLang="ko-KR" dirty="0"/>
              <a:t>, </a:t>
            </a:r>
            <a:r>
              <a:rPr lang="ko-KR" altLang="en-US" dirty="0"/>
              <a:t>즉 변수만 올 수 있다는 것을 알 수 있다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틀린 수식의 예시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B6538-FE26-40B1-A168-6BED1EB8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33056"/>
            <a:ext cx="5330069" cy="11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90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변수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대입 연산자와 변수의 위치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다음과 같이 수식이 바뀌어야 제대로 된 대입이 가능하다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규칙 </a:t>
            </a:r>
            <a:r>
              <a:rPr lang="en-US" altLang="ko-KR" b="1" dirty="0">
                <a:solidFill>
                  <a:schemeClr val="accent1"/>
                </a:solidFill>
              </a:rPr>
              <a:t>2: </a:t>
            </a:r>
            <a:r>
              <a:rPr lang="ko-KR" altLang="en-US" b="1" dirty="0">
                <a:solidFill>
                  <a:schemeClr val="accent1"/>
                </a:solidFill>
              </a:rPr>
              <a:t>대입 연산자</a:t>
            </a:r>
            <a:r>
              <a:rPr lang="en-US" altLang="ko-KR" b="1" dirty="0">
                <a:solidFill>
                  <a:schemeClr val="accent1"/>
                </a:solidFill>
              </a:rPr>
              <a:t>(=)</a:t>
            </a:r>
            <a:r>
              <a:rPr lang="ko-KR" altLang="en-US" b="1" dirty="0">
                <a:solidFill>
                  <a:schemeClr val="accent1"/>
                </a:solidFill>
              </a:rPr>
              <a:t>의 오른쪽에는 상수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ko-KR" altLang="en-US" b="1" dirty="0">
                <a:solidFill>
                  <a:schemeClr val="accent1"/>
                </a:solidFill>
              </a:rPr>
              <a:t>숫자</a:t>
            </a:r>
            <a:r>
              <a:rPr lang="en-US" altLang="ko-KR" b="1" dirty="0">
                <a:solidFill>
                  <a:schemeClr val="accent1"/>
                </a:solidFill>
              </a:rPr>
              <a:t>), </a:t>
            </a:r>
            <a:r>
              <a:rPr lang="ko-KR" altLang="en-US" b="1" dirty="0">
                <a:solidFill>
                  <a:schemeClr val="accent1"/>
                </a:solidFill>
              </a:rPr>
              <a:t>변수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계산 값이 모두 올 수 있다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결론적으로 대입 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    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dirty="0"/>
              <a:t>    </a:t>
            </a:r>
            <a:r>
              <a:rPr lang="ko-KR" altLang="en-US" dirty="0"/>
              <a:t>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메서드 등</a:t>
            </a:r>
            <a:r>
              <a:rPr lang="en-US" altLang="ko-KR" dirty="0"/>
              <a:t>) </a:t>
            </a:r>
            <a:r>
              <a:rPr lang="ko-KR" altLang="en-US" dirty="0"/>
              <a:t>올 수 있다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01C399-1D6E-4A6E-BD67-2E901BC7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451575" cy="14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비트</a:t>
            </a:r>
            <a:r>
              <a:rPr lang="en-US" altLang="ko-KR" sz="4000" dirty="0">
                <a:latin typeface="+mj-ea"/>
              </a:rPr>
              <a:t>, </a:t>
            </a:r>
            <a:r>
              <a:rPr lang="ko-KR" altLang="en-US" sz="4000" dirty="0">
                <a:latin typeface="+mj-ea"/>
              </a:rPr>
              <a:t>바이트</a:t>
            </a:r>
            <a:r>
              <a:rPr lang="en-US" altLang="ko-KR" sz="4000" dirty="0">
                <a:latin typeface="+mj-ea"/>
              </a:rPr>
              <a:t>, </a:t>
            </a:r>
            <a:r>
              <a:rPr lang="ko-KR" altLang="en-US" sz="4000" dirty="0">
                <a:latin typeface="+mj-ea"/>
              </a:rPr>
              <a:t>진수의 이해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132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비트와 바이트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008000"/>
              </a:buClr>
              <a:buNone/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비트</a:t>
            </a:r>
            <a:r>
              <a:rPr lang="en-US" altLang="ko-KR" b="1" dirty="0">
                <a:solidFill>
                  <a:schemeClr val="accent1"/>
                </a:solidFill>
              </a:rPr>
              <a:t>(Bit)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dirty="0"/>
              <a:t>컴퓨터에서 표현 가능한 제일 작은 단위는 비트</a:t>
            </a:r>
            <a:r>
              <a:rPr lang="en-US" altLang="ko-KR" dirty="0"/>
              <a:t>(Bit)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그리고 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(Byte)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바이트는 컴퓨터에서 사용하는 크기의 기본 단위라고 생각하면 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dirty="0"/>
              <a:t>비트는 컴퓨터에서 표현 가능한 가장 작은 단위로</a:t>
            </a:r>
            <a:r>
              <a:rPr lang="en-US" altLang="ko-KR" dirty="0"/>
              <a:t>,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존재한다</a:t>
            </a:r>
            <a:r>
              <a:rPr lang="en-US" altLang="ko-KR" dirty="0"/>
              <a:t>. </a:t>
            </a:r>
            <a:r>
              <a:rPr lang="ko-KR" altLang="en-US" dirty="0"/>
              <a:t>그래서 하나의 </a:t>
            </a:r>
            <a:r>
              <a:rPr lang="ko-KR" altLang="en-US" dirty="0" smtClean="0"/>
              <a:t>비트로 </a:t>
            </a:r>
            <a:r>
              <a:rPr lang="ko-KR" altLang="en-US" dirty="0"/>
              <a:t>표현할 수 있는 가짓수는 </a:t>
            </a:r>
            <a:r>
              <a:rPr lang="en-US" altLang="ko-KR" dirty="0"/>
              <a:t>2</a:t>
            </a:r>
            <a:r>
              <a:rPr lang="ko-KR" altLang="en-US" dirty="0"/>
              <a:t>개이다</a:t>
            </a:r>
            <a:r>
              <a:rPr lang="en-US" altLang="ko-KR" dirty="0" smtClean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7616C-19C1-4E59-9F94-F126F146E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315054"/>
            <a:ext cx="5544616" cy="21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0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비트와 바이트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/>
              <a:t>전기 스위치</a:t>
            </a:r>
            <a:r>
              <a:rPr lang="en-US" altLang="ko-KR" dirty="0"/>
              <a:t>(= 2</a:t>
            </a:r>
            <a:r>
              <a:rPr lang="ko-KR" altLang="en-US" dirty="0"/>
              <a:t>개 비트</a:t>
            </a:r>
            <a:r>
              <a:rPr lang="en-US" altLang="ko-KR" dirty="0"/>
              <a:t>)</a:t>
            </a:r>
            <a:r>
              <a:rPr lang="ko-KR" altLang="en-US" dirty="0"/>
              <a:t>로 표현할 수 있는 경우의 수는 </a:t>
            </a:r>
            <a:r>
              <a:rPr lang="en-US" altLang="ko-KR" dirty="0"/>
              <a:t>4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2</a:t>
            </a:r>
            <a:r>
              <a:rPr lang="ko-KR" altLang="en-US" dirty="0"/>
              <a:t>진수로 표현하면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r>
              <a:rPr lang="en-US" altLang="ko-KR" dirty="0"/>
              <a:t>00, 01, 10, 11</a:t>
            </a:r>
            <a:r>
              <a:rPr lang="ko-KR" altLang="en-US" dirty="0"/>
              <a:t>이 된다</a:t>
            </a:r>
            <a:r>
              <a:rPr lang="en-US" altLang="ko-KR" dirty="0"/>
              <a:t>. 10</a:t>
            </a:r>
            <a:r>
              <a:rPr lang="ko-KR" altLang="en-US" dirty="0"/>
              <a:t>진수로는 </a:t>
            </a:r>
            <a:r>
              <a:rPr lang="en-US" altLang="ko-KR" dirty="0"/>
              <a:t>0, 1, 2, 3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 smtClean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3</a:t>
            </a:r>
            <a:r>
              <a:rPr lang="ko-KR" altLang="en-US" dirty="0"/>
              <a:t>개 비트로 표현할 수 있는 경우의 수는 </a:t>
            </a:r>
            <a:r>
              <a:rPr lang="en-US" altLang="ko-KR" dirty="0"/>
              <a:t>2</a:t>
            </a:r>
            <a:r>
              <a:rPr lang="en-US" altLang="ko-KR" baseline="30000" dirty="0"/>
              <a:t>3</a:t>
            </a:r>
            <a:r>
              <a:rPr lang="en-US" altLang="ko-KR" dirty="0"/>
              <a:t> = 8</a:t>
            </a:r>
            <a:r>
              <a:rPr lang="ko-KR" altLang="en-US" dirty="0"/>
              <a:t>이 되고</a:t>
            </a:r>
            <a:r>
              <a:rPr lang="en-US" altLang="ko-KR" dirty="0"/>
              <a:t>, 4</a:t>
            </a:r>
            <a:r>
              <a:rPr lang="ko-KR" altLang="en-US" dirty="0"/>
              <a:t>개 비트로 표현할 수 있는 경우의 수는 </a:t>
            </a:r>
            <a:r>
              <a:rPr lang="en-US" altLang="ko-KR" dirty="0"/>
              <a:t>2</a:t>
            </a:r>
            <a:r>
              <a:rPr lang="en-US" altLang="ko-KR" baseline="30000" dirty="0"/>
              <a:t>4</a:t>
            </a:r>
            <a:r>
              <a:rPr lang="en-US" altLang="ko-KR" dirty="0"/>
              <a:t> = 16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41D31E-1D81-4EA5-98A0-54FC0A65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75" y="2636912"/>
            <a:ext cx="7315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12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4392290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비트와 바이트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비트를 진수로 표현한다면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(Binary)</a:t>
            </a:r>
            <a:r>
              <a:rPr lang="ko-KR" altLang="en-US" dirty="0"/>
              <a:t>의 숫자 표기와 일치한다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우리가 주로 사용하는 진수는 </a:t>
            </a:r>
            <a:r>
              <a:rPr lang="en-US" altLang="ko-KR" dirty="0"/>
              <a:t>10</a:t>
            </a:r>
            <a:r>
              <a:rPr lang="ko-KR" altLang="en-US" dirty="0"/>
              <a:t>진수는 </a:t>
            </a:r>
            <a:r>
              <a:rPr lang="en-US" altLang="ko-KR" dirty="0"/>
              <a:t>10</a:t>
            </a:r>
            <a:r>
              <a:rPr lang="ko-KR" altLang="en-US" dirty="0"/>
              <a:t>개의 숫자</a:t>
            </a:r>
            <a:r>
              <a:rPr lang="en-US" altLang="ko-KR" dirty="0"/>
              <a:t>(0~9)</a:t>
            </a:r>
            <a:r>
              <a:rPr lang="ko-KR" altLang="en-US" dirty="0"/>
              <a:t>로 모든 숫자를 표현한다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 smtClean="0"/>
              <a:t>2</a:t>
            </a:r>
            <a:r>
              <a:rPr lang="ko-KR" altLang="en-US" dirty="0"/>
              <a:t>진수는 </a:t>
            </a:r>
            <a:r>
              <a:rPr lang="en-US" altLang="ko-KR" dirty="0"/>
              <a:t>2</a:t>
            </a:r>
            <a:r>
              <a:rPr lang="ko-KR" altLang="en-US" dirty="0"/>
              <a:t>개의 숫자</a:t>
            </a:r>
            <a:r>
              <a:rPr lang="en-US" altLang="ko-KR" dirty="0"/>
              <a:t>(0, 1)</a:t>
            </a:r>
            <a:r>
              <a:rPr lang="ko-KR" altLang="en-US" dirty="0"/>
              <a:t>로만 모든 수를 표현한다</a:t>
            </a:r>
            <a:r>
              <a:rPr lang="en-US" altLang="ko-KR" dirty="0"/>
              <a:t>. 10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</a:t>
            </a:r>
            <a:r>
              <a:rPr lang="en-US" altLang="ko-KR" dirty="0"/>
              <a:t>, 16 </a:t>
            </a:r>
            <a:r>
              <a:rPr lang="ko-KR" altLang="en-US" dirty="0"/>
              <a:t>진수를 비교하면 다음과 같다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605D8C-9F38-4603-899C-10945CFA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51888"/>
            <a:ext cx="2933413" cy="51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71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비트와 바이트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b="1" dirty="0" smtClean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</a:t>
            </a:r>
            <a:r>
              <a:rPr lang="ko-KR" altLang="en-US" b="1" dirty="0"/>
              <a:t>를 표현하는 방식</a:t>
            </a:r>
            <a:r>
              <a:rPr lang="en-US" altLang="ko-KR" b="1" dirty="0"/>
              <a:t>: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10</a:t>
            </a:r>
            <a:r>
              <a:rPr lang="ko-KR" altLang="en-US" dirty="0"/>
              <a:t>진수에는 </a:t>
            </a:r>
            <a:r>
              <a:rPr lang="en-US" altLang="ko-KR" dirty="0"/>
              <a:t>2</a:t>
            </a:r>
            <a:r>
              <a:rPr lang="ko-KR" altLang="en-US" dirty="0"/>
              <a:t>를 표현할 수 있는 </a:t>
            </a:r>
            <a:r>
              <a:rPr lang="en-US" altLang="ko-KR" dirty="0"/>
              <a:t>2</a:t>
            </a:r>
            <a:r>
              <a:rPr lang="ko-KR" altLang="en-US" dirty="0"/>
              <a:t>라는 숫자가 있지만</a:t>
            </a:r>
            <a:r>
              <a:rPr lang="en-US" altLang="ko-KR" dirty="0"/>
              <a:t>, 2</a:t>
            </a:r>
            <a:r>
              <a:rPr lang="ko-KR" altLang="en-US" dirty="0"/>
              <a:t>진수에는 </a:t>
            </a:r>
            <a:r>
              <a:rPr lang="en-US" altLang="ko-KR" dirty="0"/>
              <a:t>2</a:t>
            </a:r>
            <a:r>
              <a:rPr lang="ko-KR" altLang="en-US" dirty="0"/>
              <a:t>라는 숫자가 없다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0001</a:t>
            </a:r>
            <a:r>
              <a:rPr lang="ko-KR" altLang="en-US" dirty="0"/>
              <a:t>에서 한 자리를 올려주고</a:t>
            </a:r>
            <a:r>
              <a:rPr lang="en-US" altLang="ko-KR" dirty="0"/>
              <a:t>, </a:t>
            </a:r>
            <a:r>
              <a:rPr lang="ko-KR" altLang="en-US" dirty="0"/>
              <a:t>그 자리에는 가장 작은 숫자</a:t>
            </a:r>
            <a:r>
              <a:rPr lang="en-US" altLang="ko-KR" dirty="0"/>
              <a:t>(0)</a:t>
            </a:r>
            <a:r>
              <a:rPr lang="ko-KR" altLang="en-US" dirty="0"/>
              <a:t>를 넣어 </a:t>
            </a:r>
            <a:r>
              <a:rPr lang="en-US" altLang="ko-KR" dirty="0"/>
              <a:t>0010</a:t>
            </a:r>
            <a:r>
              <a:rPr lang="ko-KR" altLang="en-US" dirty="0"/>
              <a:t>으로 표현한다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10</a:t>
            </a:r>
            <a:r>
              <a:rPr lang="ko-KR" altLang="en-US" dirty="0" smtClean="0"/>
              <a:t>진수에는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표현할 숫자가 있지만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진수에는 </a:t>
            </a:r>
            <a:r>
              <a:rPr lang="en-US" altLang="ko-KR" dirty="0" smtClean="0"/>
              <a:t>0010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더한 </a:t>
            </a:r>
            <a:r>
              <a:rPr lang="en-US" altLang="ko-KR" dirty="0" smtClean="0"/>
              <a:t>0011</a:t>
            </a:r>
            <a:r>
              <a:rPr lang="ko-KR" altLang="en-US" dirty="0" smtClean="0"/>
              <a:t>로 표현해야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방식으로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변환할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b="1" dirty="0" smtClean="0"/>
              <a:t>16</a:t>
            </a:r>
            <a:r>
              <a:rPr lang="ko-KR" altLang="en-US" b="1" dirty="0"/>
              <a:t>진수를 표현하는 방식</a:t>
            </a:r>
            <a:r>
              <a:rPr lang="en-US" altLang="ko-KR" b="1" dirty="0"/>
              <a:t>: </a:t>
            </a:r>
          </a:p>
          <a:p>
            <a:pPr marL="628650" lvl="3" indent="0">
              <a:lnSpc>
                <a:spcPct val="150000"/>
              </a:lnSpc>
              <a:buNone/>
              <a:defRPr/>
            </a:pPr>
            <a:r>
              <a:rPr lang="en-US" altLang="ko-KR" dirty="0"/>
              <a:t>- 16</a:t>
            </a:r>
            <a:r>
              <a:rPr lang="ko-KR" altLang="en-US" dirty="0"/>
              <a:t>진수는 </a:t>
            </a:r>
            <a:r>
              <a:rPr lang="en-US" altLang="ko-KR" dirty="0"/>
              <a:t>0~F</a:t>
            </a:r>
            <a:r>
              <a:rPr lang="ko-KR" altLang="en-US" dirty="0"/>
              <a:t>까지 총 </a:t>
            </a:r>
            <a:r>
              <a:rPr lang="en-US" altLang="ko-KR" dirty="0"/>
              <a:t>16</a:t>
            </a:r>
            <a:r>
              <a:rPr lang="ko-KR" altLang="en-US" dirty="0"/>
              <a:t>가지의 숫자로 표현된다</a:t>
            </a:r>
            <a:r>
              <a:rPr lang="en-US" altLang="ko-KR" dirty="0"/>
              <a:t>. 16</a:t>
            </a:r>
            <a:r>
              <a:rPr lang="ko-KR" altLang="en-US" dirty="0"/>
              <a:t>진수가 필요한 이유는 </a:t>
            </a:r>
            <a:r>
              <a:rPr lang="en-US" altLang="ko-KR" dirty="0"/>
              <a:t>2</a:t>
            </a:r>
            <a:r>
              <a:rPr lang="ko-KR" altLang="en-US" dirty="0"/>
              <a:t>진수의 네 자리와 </a:t>
            </a:r>
            <a:r>
              <a:rPr lang="en-US" altLang="ko-KR" dirty="0"/>
              <a:t>16</a:t>
            </a:r>
            <a:r>
              <a:rPr lang="ko-KR" altLang="en-US" dirty="0"/>
              <a:t>진수 한 자리가 딱 맞아 떨어지기 때문이다</a:t>
            </a:r>
            <a:r>
              <a:rPr lang="en-US" altLang="ko-KR" dirty="0"/>
              <a:t>. </a:t>
            </a:r>
          </a:p>
          <a:p>
            <a:pPr marL="628650" lvl="3" indent="0">
              <a:lnSpc>
                <a:spcPct val="150000"/>
              </a:lnSpc>
              <a:buNone/>
              <a:defRPr/>
            </a:pPr>
            <a:r>
              <a:rPr lang="en-US" altLang="ko-KR" dirty="0" smtClean="0"/>
              <a:t>- 10</a:t>
            </a:r>
            <a:r>
              <a:rPr lang="ko-KR" altLang="en-US" dirty="0" smtClean="0"/>
              <a:t>진수의 경우 십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을 표현하려면 두 자리가 필요하지만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진수에서는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문자 하나로 표현이 가능하다</a:t>
            </a:r>
            <a:r>
              <a:rPr lang="en-US" altLang="ko-KR" dirty="0" smtClean="0"/>
              <a:t>. 10</a:t>
            </a:r>
            <a:r>
              <a:rPr lang="ko-KR" altLang="en-US" dirty="0" smtClean="0"/>
              <a:t>진수의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진수의 </a:t>
            </a:r>
            <a:r>
              <a:rPr lang="en-US" altLang="ko-KR" dirty="0" smtClean="0"/>
              <a:t>A, 10</a:t>
            </a:r>
            <a:r>
              <a:rPr lang="ko-KR" altLang="en-US" dirty="0" smtClean="0"/>
              <a:t>진수의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진수의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같은 식으로 생각하면 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29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  <a:latin typeface="+mj-ea"/>
              </a:rPr>
              <a:t>이 장에서 만들 프로그램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8000"/>
              </a:buClr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chemeClr val="tx1"/>
              </a:buClr>
            </a:pPr>
            <a:r>
              <a:rPr lang="ko-KR" altLang="en-US" dirty="0"/>
              <a:t>두 번째는 진수 변환 프로그램이다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>
                <a:schemeClr val="tx1"/>
              </a:buClr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3-2]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en-US" altLang="ko-KR" dirty="0"/>
              <a:t>FFFF</a:t>
            </a:r>
            <a:r>
              <a:rPr lang="ko-KR" altLang="en-US" dirty="0"/>
              <a:t>를 입력하면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en-US" altLang="ko-KR" dirty="0"/>
              <a:t>FFFF, 10</a:t>
            </a:r>
            <a:r>
              <a:rPr lang="ko-KR" altLang="en-US" dirty="0"/>
              <a:t>진수로 </a:t>
            </a:r>
            <a:r>
              <a:rPr lang="en-US" altLang="ko-KR" dirty="0"/>
              <a:t>65535, 2</a:t>
            </a:r>
            <a:r>
              <a:rPr lang="ko-KR" altLang="en-US" dirty="0"/>
              <a:t>진수로 </a:t>
            </a:r>
            <a:r>
              <a:rPr lang="en-US" altLang="ko-KR" dirty="0"/>
              <a:t>1111 1111 1111 1111</a:t>
            </a:r>
            <a:r>
              <a:rPr lang="ko-KR" altLang="en-US" dirty="0"/>
              <a:t>이 출력된 결과 화면을 보여주는 것이다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9BC3F-64BA-4870-A471-DF972403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3045413"/>
            <a:ext cx="5832648" cy="16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5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비트와 바이트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바이트</a:t>
            </a:r>
            <a:r>
              <a:rPr lang="en-US" altLang="ko-KR" b="1" dirty="0">
                <a:solidFill>
                  <a:schemeClr val="accent1"/>
                </a:solidFill>
              </a:rPr>
              <a:t>(Byte)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바이트는 비트 </a:t>
            </a:r>
            <a:r>
              <a:rPr lang="en-US" altLang="ko-KR" dirty="0"/>
              <a:t>8</a:t>
            </a:r>
            <a:r>
              <a:rPr lang="ko-KR" altLang="en-US" dirty="0"/>
              <a:t>개가 합쳐진 단위라고 생각하면 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2DF94-72DF-47FB-8138-6973A5D5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616112"/>
            <a:ext cx="6452999" cy="28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9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220598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A2561B-A482-4468-B052-6EAA51EC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58959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1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변환한 후 </a:t>
            </a:r>
            <a:r>
              <a:rPr lang="en-US" altLang="ko-KR" dirty="0"/>
              <a:t>10</a:t>
            </a:r>
            <a:r>
              <a:rPr lang="ko-KR" altLang="en-US" dirty="0"/>
              <a:t>진수로 변환하는 방법</a:t>
            </a:r>
            <a:endParaRPr lang="en-US" altLang="ko-KR" dirty="0"/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F9C1BF-ED27-4DFB-8223-9223765C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05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09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3-16] </a:t>
            </a:r>
            <a:r>
              <a:rPr lang="ko-KR" altLang="en-US" b="1" dirty="0">
                <a:solidFill>
                  <a:srgbClr val="008000"/>
                </a:solidFill>
              </a:rPr>
              <a:t>진수의 입력과 출력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Project03_16)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5EBBB5-1E37-4B93-BEA2-5C2700B14CD2}"/>
              </a:ext>
            </a:extLst>
          </p:cNvPr>
          <p:cNvGrpSpPr/>
          <p:nvPr/>
        </p:nvGrpSpPr>
        <p:grpSpPr>
          <a:xfrm>
            <a:off x="1043608" y="2321024"/>
            <a:ext cx="7227498" cy="4352231"/>
            <a:chOff x="964003" y="2276872"/>
            <a:chExt cx="7227498" cy="43522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1E6EE1-7BB8-4362-AE86-D4CCBDC01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" r="1"/>
            <a:stretch/>
          </p:blipFill>
          <p:spPr>
            <a:xfrm>
              <a:off x="971908" y="2276872"/>
              <a:ext cx="7219591" cy="13811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8918DCE-9905-406B-A45F-9E3FFA31C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8" r="290"/>
            <a:stretch/>
          </p:blipFill>
          <p:spPr>
            <a:xfrm>
              <a:off x="964003" y="3592003"/>
              <a:ext cx="7227498" cy="3037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211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3-16] </a:t>
            </a:r>
            <a:r>
              <a:rPr lang="ko-KR" altLang="en-US" b="1" dirty="0">
                <a:solidFill>
                  <a:srgbClr val="008000"/>
                </a:solidFill>
              </a:rPr>
              <a:t>진수의 입력과 출력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Project03_16)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3</a:t>
            </a:r>
            <a:r>
              <a:rPr lang="ko-KR" altLang="en-US" dirty="0"/>
              <a:t>행에서는 </a:t>
            </a:r>
            <a:r>
              <a:rPr lang="en-US" altLang="ko-KR" dirty="0"/>
              <a:t>byte</a:t>
            </a:r>
            <a:r>
              <a:rPr lang="ko-KR" altLang="en-US" dirty="0"/>
              <a:t>형으로 변수를 선언했다</a:t>
            </a:r>
            <a:r>
              <a:rPr lang="en-US" altLang="ko-KR" dirty="0"/>
              <a:t>. byte</a:t>
            </a:r>
            <a:r>
              <a:rPr lang="ko-KR" altLang="en-US" dirty="0"/>
              <a:t>형은 </a:t>
            </a:r>
            <a:r>
              <a:rPr lang="en-US" altLang="ko-KR" dirty="0"/>
              <a:t>0~255 </a:t>
            </a:r>
            <a:r>
              <a:rPr lang="ko-KR" altLang="en-US" dirty="0"/>
              <a:t>범위의 숫자를 저장할 수 있다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5~7</a:t>
            </a:r>
            <a:r>
              <a:rPr lang="ko-KR" altLang="en-US" dirty="0"/>
              <a:t>행의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147, 2</a:t>
            </a:r>
            <a:r>
              <a:rPr lang="ko-KR" altLang="en-US" dirty="0"/>
              <a:t>진수 </a:t>
            </a:r>
            <a:r>
              <a:rPr lang="en-US" altLang="ko-KR" dirty="0"/>
              <a:t>10010011, 16</a:t>
            </a:r>
            <a:r>
              <a:rPr lang="ko-KR" altLang="en-US" dirty="0"/>
              <a:t>진수 </a:t>
            </a:r>
            <a:r>
              <a:rPr lang="en-US" altLang="ko-KR" dirty="0"/>
              <a:t>93</a:t>
            </a:r>
            <a:r>
              <a:rPr lang="ko-KR" altLang="en-US" dirty="0"/>
              <a:t>은 모두 같은 숫자이다</a:t>
            </a:r>
            <a:r>
              <a:rPr lang="en-US" altLang="ko-KR" dirty="0"/>
              <a:t>. </a:t>
            </a:r>
            <a:r>
              <a:rPr lang="ko-KR" altLang="en-US" dirty="0"/>
              <a:t>대입을 다른 진 수로 했더라도 실제 저장된 값은 모두 동일하게 </a:t>
            </a:r>
            <a:r>
              <a:rPr lang="en-US" altLang="ko-KR" dirty="0"/>
              <a:t>147</a:t>
            </a:r>
            <a:r>
              <a:rPr lang="ko-KR" altLang="en-US" dirty="0"/>
              <a:t>이 들어 있다는 것은 </a:t>
            </a:r>
            <a:r>
              <a:rPr lang="en-US" altLang="ko-KR" dirty="0"/>
              <a:t>9~11</a:t>
            </a:r>
            <a:r>
              <a:rPr lang="ko-KR" altLang="en-US" dirty="0"/>
              <a:t>행에서 확인할 수 있다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만약 저장된 숫자를 다른 진수로 표현하고 싶다면 </a:t>
            </a:r>
            <a:r>
              <a:rPr lang="en-US" altLang="ko-KR" b="1" dirty="0" err="1">
                <a:solidFill>
                  <a:schemeClr val="accent1"/>
                </a:solidFill>
              </a:rPr>
              <a:t>Convert.ToString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ko-KR" altLang="en-US" b="1" dirty="0">
                <a:solidFill>
                  <a:schemeClr val="accent1"/>
                </a:solidFill>
              </a:rPr>
              <a:t>값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진수</a:t>
            </a:r>
            <a:r>
              <a:rPr lang="en-US" altLang="ko-KR" b="1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메서드를 사용하면 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67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3-17] </a:t>
            </a:r>
            <a:r>
              <a:rPr lang="ko-KR" altLang="en-US" b="1" dirty="0">
                <a:solidFill>
                  <a:srgbClr val="008000"/>
                </a:solidFill>
              </a:rPr>
              <a:t>진수의 입력과 출력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Project03_17)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B64D54-B7A5-4A1D-BDFE-078A6914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276872"/>
            <a:ext cx="7210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9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220598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변환하는 방법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38914A-5AA4-4C75-801B-14B3E9071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79" y="2276872"/>
            <a:ext cx="3590925" cy="26860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C218F3-881F-413D-95BD-13F91A969760}"/>
              </a:ext>
            </a:extLst>
          </p:cNvPr>
          <p:cNvSpPr/>
          <p:nvPr/>
        </p:nvSpPr>
        <p:spPr>
          <a:xfrm>
            <a:off x="4960035" y="2304889"/>
            <a:ext cx="3816424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처음에 </a:t>
            </a:r>
            <a:r>
              <a:rPr lang="en-US" altLang="ko-KR" sz="1600" dirty="0"/>
              <a:t>13</a:t>
            </a:r>
            <a:r>
              <a:rPr lang="ko-KR" altLang="en-US" sz="1600" dirty="0"/>
              <a:t>을 </a:t>
            </a:r>
            <a:r>
              <a:rPr lang="en-US" altLang="ko-KR" sz="1600" dirty="0"/>
              <a:t>2</a:t>
            </a:r>
            <a:r>
              <a:rPr lang="ko-KR" altLang="en-US" sz="1600" dirty="0"/>
              <a:t>로 나누면 몫은 </a:t>
            </a:r>
            <a:r>
              <a:rPr lang="en-US" altLang="ko-KR" sz="1600" dirty="0"/>
              <a:t>6, </a:t>
            </a:r>
            <a:r>
              <a:rPr lang="ko-KR" altLang="en-US" sz="1600" dirty="0"/>
              <a:t>나머지는 </a:t>
            </a:r>
            <a:r>
              <a:rPr lang="en-US" altLang="ko-KR" sz="1600" dirty="0"/>
              <a:t>1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다음 </a:t>
            </a:r>
            <a:r>
              <a:rPr lang="en-US" altLang="ko-KR" sz="1600" dirty="0"/>
              <a:t>6</a:t>
            </a:r>
            <a:r>
              <a:rPr lang="ko-KR" altLang="en-US" sz="1600" dirty="0"/>
              <a:t>을 다시 </a:t>
            </a:r>
            <a:r>
              <a:rPr lang="en-US" altLang="ko-KR" sz="1600" dirty="0"/>
              <a:t>2</a:t>
            </a:r>
            <a:r>
              <a:rPr lang="ko-KR" altLang="en-US" sz="1600" dirty="0"/>
              <a:t>로 나누면 몫은 </a:t>
            </a:r>
            <a:r>
              <a:rPr lang="en-US" altLang="ko-KR" sz="1600" dirty="0"/>
              <a:t>3, </a:t>
            </a:r>
            <a:r>
              <a:rPr lang="ko-KR" altLang="en-US" sz="1600" dirty="0"/>
              <a:t>나머지는 </a:t>
            </a:r>
            <a:r>
              <a:rPr lang="en-US" altLang="ko-KR" sz="1600" dirty="0"/>
              <a:t>0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다시 </a:t>
            </a:r>
            <a:r>
              <a:rPr lang="en-US" altLang="ko-KR" sz="1600" dirty="0"/>
              <a:t>3</a:t>
            </a:r>
            <a:r>
              <a:rPr lang="ko-KR" altLang="en-US" sz="1600" dirty="0"/>
              <a:t>을 </a:t>
            </a:r>
            <a:r>
              <a:rPr lang="en-US" altLang="ko-KR" sz="1600" dirty="0"/>
              <a:t>2</a:t>
            </a:r>
            <a:r>
              <a:rPr lang="ko-KR" altLang="en-US" sz="1600" dirty="0"/>
              <a:t>로 나누면 몫은 </a:t>
            </a:r>
            <a:r>
              <a:rPr lang="en-US" altLang="ko-KR" sz="1600" dirty="0"/>
              <a:t>1, </a:t>
            </a:r>
            <a:r>
              <a:rPr lang="ko-KR" altLang="en-US" sz="1600" dirty="0"/>
              <a:t>나머지는 </a:t>
            </a:r>
            <a:r>
              <a:rPr lang="en-US" altLang="ko-KR" sz="1600" dirty="0"/>
              <a:t>1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더 이상 나눌 수 없을 때 몫과 나머지 값들을 한 줄로 나열하면 </a:t>
            </a:r>
            <a:r>
              <a:rPr lang="en-US" altLang="ko-KR" sz="1600" dirty="0"/>
              <a:t>2</a:t>
            </a:r>
            <a:r>
              <a:rPr lang="ko-KR" altLang="en-US" sz="1600" dirty="0"/>
              <a:t>진수 </a:t>
            </a:r>
            <a:r>
              <a:rPr lang="en-US" altLang="ko-KR" sz="1600" dirty="0"/>
              <a:t>1101</a:t>
            </a:r>
            <a:r>
              <a:rPr lang="en-US" altLang="ko-KR" sz="1600" baseline="-25000" dirty="0"/>
              <a:t>2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732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220598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변환하는 방법</a:t>
            </a: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226A7-00E5-4493-AF52-E9469FF0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6" y="2204864"/>
            <a:ext cx="3951691" cy="31951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F77530-68AC-4710-8A79-D2425974AA96}"/>
              </a:ext>
            </a:extLst>
          </p:cNvPr>
          <p:cNvSpPr/>
          <p:nvPr/>
        </p:nvSpPr>
        <p:spPr>
          <a:xfrm>
            <a:off x="5203221" y="2204864"/>
            <a:ext cx="3781425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13</a:t>
            </a:r>
            <a:r>
              <a:rPr lang="en-US" altLang="ko-KR" sz="1600" baseline="-25000" dirty="0"/>
              <a:t>16</a:t>
            </a:r>
            <a:r>
              <a:rPr lang="ko-KR" altLang="en-US" sz="1600" dirty="0"/>
              <a:t>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바꾸면 </a:t>
            </a:r>
            <a:r>
              <a:rPr lang="en-US" altLang="ko-KR" sz="1600" dirty="0"/>
              <a:t>19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 19</a:t>
            </a:r>
            <a:r>
              <a:rPr lang="ko-KR" altLang="en-US" sz="1600" dirty="0"/>
              <a:t>를 </a:t>
            </a:r>
            <a:r>
              <a:rPr lang="en-US" altLang="ko-KR" sz="1600" dirty="0"/>
              <a:t>2</a:t>
            </a:r>
            <a:r>
              <a:rPr lang="ko-KR" altLang="en-US" sz="1600" dirty="0"/>
              <a:t>로 나누면 몫은 </a:t>
            </a:r>
            <a:r>
              <a:rPr lang="en-US" altLang="ko-KR" sz="1600" dirty="0"/>
              <a:t>9</a:t>
            </a:r>
            <a:r>
              <a:rPr lang="ko-KR" altLang="en-US" sz="1600" dirty="0"/>
              <a:t>가 되고 나머지는 </a:t>
            </a:r>
            <a:r>
              <a:rPr lang="en-US" altLang="ko-KR" sz="1600" dirty="0"/>
              <a:t>1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이후 </a:t>
            </a:r>
            <a:r>
              <a:rPr lang="en-US" altLang="ko-KR" sz="1600" dirty="0"/>
              <a:t>10 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2</a:t>
            </a:r>
            <a:r>
              <a:rPr lang="ko-KR" altLang="en-US" sz="1600" dirty="0"/>
              <a:t>진수를 변환하는 방법과 동일하게 계산을 마치면 </a:t>
            </a:r>
            <a:r>
              <a:rPr lang="en-US" altLang="ko-KR" sz="1600" dirty="0"/>
              <a:t>13</a:t>
            </a:r>
            <a:r>
              <a:rPr lang="en-US" altLang="ko-KR" sz="1600" baseline="30000" dirty="0"/>
              <a:t>16</a:t>
            </a:r>
            <a:r>
              <a:rPr lang="en-US" altLang="ko-KR" sz="1600" dirty="0"/>
              <a:t>(= 19)</a:t>
            </a:r>
            <a:r>
              <a:rPr lang="ko-KR" altLang="en-US" sz="1600" dirty="0"/>
              <a:t>은 </a:t>
            </a:r>
            <a:r>
              <a:rPr lang="en-US" altLang="ko-KR" sz="1600" dirty="0"/>
              <a:t>2</a:t>
            </a:r>
            <a:r>
              <a:rPr lang="ko-KR" altLang="en-US" sz="1600" dirty="0"/>
              <a:t>진수 </a:t>
            </a:r>
            <a:r>
              <a:rPr lang="en-US" altLang="ko-KR" sz="1600" dirty="0"/>
              <a:t>10011</a:t>
            </a:r>
            <a:r>
              <a:rPr lang="en-US" altLang="ko-KR" sz="1600" baseline="-25000" dirty="0"/>
              <a:t>2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8236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220598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B4AE8-2901-4A3A-98BB-06DE59E1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23384"/>
            <a:ext cx="4752064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2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220598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각각의 자릿수를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후에</a:t>
            </a:r>
            <a:r>
              <a:rPr lang="en-US" altLang="ko-KR" dirty="0"/>
              <a:t>, </a:t>
            </a:r>
            <a:r>
              <a:rPr lang="ko-KR" altLang="en-US" dirty="0"/>
              <a:t>그 결과를 나열하기만 하면 </a:t>
            </a:r>
            <a:r>
              <a:rPr lang="en-US" altLang="ko-KR" dirty="0"/>
              <a:t>2</a:t>
            </a:r>
            <a:r>
              <a:rPr lang="ko-KR" altLang="en-US" dirty="0"/>
              <a:t>진수 변환이 끝난다</a:t>
            </a:r>
            <a:r>
              <a:rPr lang="en-US" altLang="ko-KR" dirty="0"/>
              <a:t>. </a:t>
            </a:r>
            <a:r>
              <a:rPr lang="ko-KR" altLang="en-US" dirty="0"/>
              <a:t>맨 앞의 </a:t>
            </a:r>
            <a:r>
              <a:rPr lang="en-US" altLang="ko-KR" dirty="0"/>
              <a:t>000</a:t>
            </a:r>
            <a:r>
              <a:rPr lang="ko-KR" altLang="en-US" dirty="0"/>
              <a:t>은 없어도 의미가 변하지 않으므로 삭제하였다</a:t>
            </a:r>
            <a:r>
              <a:rPr lang="en-US" altLang="ko-KR" dirty="0"/>
              <a:t>. </a:t>
            </a:r>
            <a:r>
              <a:rPr lang="ko-KR" altLang="en-US" dirty="0"/>
              <a:t>이런 방법으로 길이가 긴 </a:t>
            </a:r>
            <a:r>
              <a:rPr lang="en-US" altLang="ko-KR" dirty="0"/>
              <a:t>16</a:t>
            </a:r>
            <a:r>
              <a:rPr lang="ko-KR" altLang="en-US" dirty="0"/>
              <a:t>진수도 간편하게 </a:t>
            </a:r>
            <a:r>
              <a:rPr lang="en-US" altLang="ko-KR" dirty="0"/>
              <a:t>2</a:t>
            </a:r>
            <a:r>
              <a:rPr lang="ko-KR" altLang="en-US" dirty="0"/>
              <a:t>진수로 변환할 수 있다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F9B41-4BE5-4151-93C9-6EB8FBBD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7" y="1882305"/>
            <a:ext cx="3648075" cy="2146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9875F6-EF9C-4D62-A635-F2D0D964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11" y="1914248"/>
            <a:ext cx="3648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출력 순번 및 서식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37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marL="447675" lvl="2" indent="0">
              <a:lnSpc>
                <a:spcPct val="100000"/>
              </a:lnSpc>
              <a:buClrTx/>
              <a:buNone/>
              <a:defRPr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3-18] </a:t>
            </a:r>
            <a:r>
              <a:rPr lang="ko-KR" altLang="en-US" b="1" dirty="0">
                <a:solidFill>
                  <a:srgbClr val="008000"/>
                </a:solidFill>
              </a:rPr>
              <a:t>진수의 입력과 출력 </a:t>
            </a:r>
            <a:r>
              <a:rPr lang="en-US" altLang="ko-KR" b="1" dirty="0">
                <a:solidFill>
                  <a:srgbClr val="008000"/>
                </a:solidFill>
              </a:rPr>
              <a:t>3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Project03_18)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 smtClean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  <a:defRPr/>
            </a:pPr>
            <a:r>
              <a:rPr lang="en-US" altLang="ko-KR" dirty="0"/>
              <a:t>- 3</a:t>
            </a:r>
            <a:r>
              <a:rPr lang="ko-KR" altLang="en-US" dirty="0"/>
              <a:t>행은 </a:t>
            </a:r>
            <a:r>
              <a:rPr lang="en-US" altLang="ko-KR" dirty="0"/>
              <a:t>10</a:t>
            </a:r>
            <a:r>
              <a:rPr lang="ko-KR" altLang="en-US" dirty="0"/>
              <a:t>진수 문자열을 그대로 변환했고</a:t>
            </a:r>
            <a:r>
              <a:rPr lang="en-US" altLang="ko-KR" dirty="0"/>
              <a:t>, 4</a:t>
            </a:r>
            <a:r>
              <a:rPr lang="ko-KR" altLang="en-US" dirty="0"/>
              <a:t>행은 문자열을 </a:t>
            </a:r>
            <a:r>
              <a:rPr lang="en-US" altLang="ko-KR" dirty="0"/>
              <a:t>2</a:t>
            </a:r>
            <a:r>
              <a:rPr lang="ko-KR" altLang="en-US" dirty="0"/>
              <a:t>진수로 취급해 </a:t>
            </a:r>
            <a:r>
              <a:rPr lang="en-US" altLang="ko-KR" dirty="0"/>
              <a:t>10</a:t>
            </a:r>
            <a:r>
              <a:rPr lang="ko-KR" altLang="en-US" dirty="0"/>
              <a:t>진수로 변환했다</a:t>
            </a:r>
            <a:r>
              <a:rPr lang="en-US" altLang="ko-KR" dirty="0"/>
              <a:t>. 5 </a:t>
            </a:r>
            <a:r>
              <a:rPr lang="ko-KR" altLang="en-US" dirty="0"/>
              <a:t>행은 문자열을 </a:t>
            </a:r>
            <a:r>
              <a:rPr lang="en-US" altLang="ko-KR" dirty="0"/>
              <a:t>16</a:t>
            </a:r>
            <a:r>
              <a:rPr lang="ko-KR" altLang="en-US" dirty="0"/>
              <a:t>진수로 취급해 </a:t>
            </a:r>
            <a:r>
              <a:rPr lang="en-US" altLang="ko-KR" dirty="0"/>
              <a:t>10</a:t>
            </a:r>
            <a:r>
              <a:rPr lang="ko-KR" altLang="en-US" dirty="0"/>
              <a:t>진수로 변환했다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2B411-E997-44C6-AE40-EA905C10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191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36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진수 변환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A6D86-ADBA-44E5-BE3C-8E614C60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05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52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 smtClean="0"/>
              <a:t>if </a:t>
            </a:r>
            <a:r>
              <a:rPr lang="ko-KR" altLang="en-US" dirty="0"/>
              <a:t>문은 다음의 형식을 가지고 있다</a:t>
            </a:r>
            <a:r>
              <a:rPr lang="en-US" altLang="ko-KR" dirty="0"/>
              <a:t>. </a:t>
            </a:r>
            <a:r>
              <a:rPr lang="ko-KR" altLang="en-US" dirty="0"/>
              <a:t>두 번째 줄은 들여쓰기를 해야 오류가 발생하지 않는다는 점에 주의해야 한다</a:t>
            </a: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소스 코드에서 조건식이 참일 경우 </a:t>
            </a:r>
            <a:r>
              <a:rPr lang="en-US" altLang="ko-KR" dirty="0"/>
              <a:t>if </a:t>
            </a:r>
            <a:r>
              <a:rPr lang="ko-KR" altLang="en-US" dirty="0"/>
              <a:t>문 아래 문장이 수행된다</a:t>
            </a:r>
            <a:r>
              <a:rPr lang="en-US" altLang="ko-KR" dirty="0"/>
              <a:t>. </a:t>
            </a:r>
            <a:r>
              <a:rPr lang="ko-KR" altLang="en-US" dirty="0"/>
              <a:t>조건식은 ‘같다</a:t>
            </a:r>
            <a:r>
              <a:rPr lang="en-US" altLang="ko-KR" dirty="0"/>
              <a:t>, </a:t>
            </a:r>
            <a:r>
              <a:rPr lang="ko-KR" altLang="en-US" dirty="0"/>
              <a:t>크다</a:t>
            </a:r>
            <a:r>
              <a:rPr lang="en-US" altLang="ko-KR" dirty="0"/>
              <a:t>, </a:t>
            </a:r>
            <a:r>
              <a:rPr lang="ko-KR" altLang="en-US" dirty="0"/>
              <a:t>작다’ 등으로 표현할 수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조건식에 </a:t>
            </a:r>
            <a:r>
              <a:rPr lang="en-US" altLang="ko-KR" dirty="0"/>
              <a:t>(20 == 10)</a:t>
            </a:r>
            <a:r>
              <a:rPr lang="ko-KR" altLang="en-US" dirty="0"/>
              <a:t>이 온다면 거짓이므로 </a:t>
            </a:r>
            <a:r>
              <a:rPr lang="en-US" altLang="ko-KR" dirty="0"/>
              <a:t>if </a:t>
            </a:r>
            <a:r>
              <a:rPr lang="ko-KR" altLang="en-US" dirty="0"/>
              <a:t>아래 문장이 수행되지 않 는다</a:t>
            </a:r>
            <a:r>
              <a:rPr lang="en-US" altLang="ko-KR" dirty="0"/>
              <a:t>. == </a:t>
            </a:r>
            <a:r>
              <a:rPr lang="ko-KR" altLang="en-US" dirty="0"/>
              <a:t>기호는 ‘</a:t>
            </a:r>
            <a:r>
              <a:rPr lang="ko-KR" altLang="en-US" dirty="0" err="1"/>
              <a:t>같다’를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E7B762-2D6B-48BD-88DD-64591097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18234"/>
            <a:ext cx="72485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0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3-19] </a:t>
            </a:r>
            <a:r>
              <a:rPr lang="ko-KR" altLang="en-US" b="1" dirty="0">
                <a:solidFill>
                  <a:srgbClr val="008000"/>
                </a:solidFill>
              </a:rPr>
              <a:t>진수 변환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Project03_19)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FC3F9B-0AC6-43F9-AA9A-C6BA94BA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49" y="2186558"/>
            <a:ext cx="6859227" cy="44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12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3-19] </a:t>
            </a:r>
            <a:r>
              <a:rPr lang="ko-KR" altLang="en-US" b="1" dirty="0">
                <a:solidFill>
                  <a:srgbClr val="008000"/>
                </a:solidFill>
              </a:rPr>
              <a:t>진수 변환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Project03_19)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2BD9D4-00A7-4248-AA60-FF621E1F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9" y="2348880"/>
            <a:ext cx="7353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30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비트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바이트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진수의 이해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1B45C0-76E8-4EAE-8D3F-3CB43E91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09762"/>
            <a:ext cx="7439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8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기본 데이터형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738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 smtClean="0"/>
              <a:t>정수형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E42A0-A0A4-4196-BC30-E5D406AF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920880" cy="38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03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정수형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3-20] </a:t>
            </a:r>
            <a:r>
              <a:rPr lang="ko-KR" altLang="en-US" b="1" dirty="0">
                <a:solidFill>
                  <a:srgbClr val="008000"/>
                </a:solidFill>
              </a:rPr>
              <a:t>소수점이 없는 정수형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Project03_20)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100</a:t>
            </a:r>
            <a:r>
              <a:rPr lang="ko-KR" altLang="en-US" dirty="0"/>
              <a:t>을 </a:t>
            </a:r>
            <a:r>
              <a:rPr lang="en-US" altLang="ko-KR" dirty="0"/>
              <a:t>200</a:t>
            </a:r>
            <a:r>
              <a:rPr lang="ko-KR" altLang="en-US" dirty="0"/>
              <a:t>으로 나눈 값을 출력하는 프로그램이다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E5E440-07B9-42AE-A8F5-2AA738C3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675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8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정수형</a:t>
            </a:r>
            <a:endParaRPr lang="en-US" altLang="ko-KR" sz="20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 smtClean="0"/>
              <a:t>소스 </a:t>
            </a:r>
            <a:r>
              <a:rPr lang="ko-KR" altLang="en-US" dirty="0"/>
              <a:t>코드의 숫자 연산은 다음과 같은 규칙을 따른다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실수가 하나라도 들어가면 결과값 또한 실수가 된다는 점을 꼭 기억하기 바란다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AE2D9-1342-4DB2-8E9D-C24E5106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2"/>
          <a:stretch/>
        </p:blipFill>
        <p:spPr>
          <a:xfrm>
            <a:off x="1187624" y="2636912"/>
            <a:ext cx="689576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4006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순번 및 서식 사용법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3-1] </a:t>
            </a:r>
            <a:r>
              <a:rPr lang="ko-KR" altLang="en-US" b="1" dirty="0">
                <a:solidFill>
                  <a:srgbClr val="008000"/>
                </a:solidFill>
              </a:rPr>
              <a:t>순번 및 서식의 사용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Project03_1)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  <a:defRPr/>
            </a:pPr>
            <a:r>
              <a:rPr lang="en-US" altLang="ko-KR" dirty="0"/>
              <a:t>- 3</a:t>
            </a:r>
            <a:r>
              <a:rPr lang="ko-KR" altLang="en-US" dirty="0"/>
              <a:t>행은 단순하게 문자열인 </a:t>
            </a:r>
            <a:r>
              <a:rPr lang="ko-KR" altLang="en-US" b="1" dirty="0">
                <a:solidFill>
                  <a:schemeClr val="accent1"/>
                </a:solidFill>
              </a:rPr>
              <a:t>안녕하세요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  <a:r>
              <a:rPr lang="ko-KR" altLang="en-US" dirty="0"/>
              <a:t>를 출력한다는 의미이다</a:t>
            </a:r>
            <a:r>
              <a:rPr lang="en-US" altLang="ko-KR" dirty="0"/>
              <a:t>. 4</a:t>
            </a:r>
            <a:r>
              <a:rPr lang="ko-KR" altLang="en-US" dirty="0"/>
              <a:t>행에서 </a:t>
            </a:r>
            <a:r>
              <a:rPr lang="en-US" altLang="ko-KR" b="1" dirty="0">
                <a:solidFill>
                  <a:schemeClr val="accent1"/>
                </a:solidFill>
              </a:rPr>
              <a:t>{0}</a:t>
            </a:r>
            <a:r>
              <a:rPr lang="ko-KR" altLang="en-US" dirty="0"/>
              <a:t>은 첫 번째 순번 값을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이어서 나오는 문자열 “안녕하세요</a:t>
            </a:r>
            <a:r>
              <a:rPr lang="en-US" altLang="ko-KR" dirty="0"/>
              <a:t>?”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D6DFA-5558-481F-B17A-2ABAA811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73247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9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실수형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/>
              <a:t>float</a:t>
            </a:r>
            <a:r>
              <a:rPr lang="ko-KR" altLang="en-US" dirty="0"/>
              <a:t>형과 </a:t>
            </a:r>
            <a:r>
              <a:rPr lang="en-US" altLang="ko-KR" dirty="0"/>
              <a:t>double</a:t>
            </a:r>
            <a:r>
              <a:rPr lang="ko-KR" altLang="en-US" dirty="0"/>
              <a:t>형을 구분해서 사용해야 하는 경우</a:t>
            </a: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공학 계산 등과 같이 정밀한 소수점 계산이 필요할 때 </a:t>
            </a:r>
            <a:r>
              <a:rPr lang="en-US" altLang="ko-KR" dirty="0"/>
              <a:t>float</a:t>
            </a:r>
            <a:r>
              <a:rPr lang="ko-KR" altLang="en-US" dirty="0"/>
              <a:t>형보다 </a:t>
            </a:r>
            <a:r>
              <a:rPr lang="en-US" altLang="ko-KR" dirty="0"/>
              <a:t>double</a:t>
            </a:r>
            <a:r>
              <a:rPr lang="ko-KR" altLang="en-US" dirty="0"/>
              <a:t>형을 사용하는 것이 좋다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float</a:t>
            </a:r>
            <a:r>
              <a:rPr lang="ko-KR" altLang="en-US" dirty="0"/>
              <a:t>형은 대개 소수점 아래 일곱 자리까지 정밀도를 유지하지만</a:t>
            </a:r>
            <a:r>
              <a:rPr lang="en-US" altLang="ko-KR" dirty="0"/>
              <a:t>, double</a:t>
            </a:r>
            <a:r>
              <a:rPr lang="ko-KR" altLang="en-US" dirty="0"/>
              <a:t>형은 소수점 아래 </a:t>
            </a:r>
            <a:r>
              <a:rPr lang="en-US" altLang="ko-KR" dirty="0"/>
              <a:t>15~17</a:t>
            </a:r>
            <a:r>
              <a:rPr lang="ko-KR" altLang="en-US" dirty="0"/>
              <a:t>자리 정도까지 정밀도를 표현할 수 있다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737C01-4EC8-4A70-B919-8F99B0FE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948673" cy="16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12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실수형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3-21] </a:t>
            </a:r>
            <a:r>
              <a:rPr lang="ko-KR" altLang="en-US" b="1" dirty="0">
                <a:solidFill>
                  <a:srgbClr val="008000"/>
                </a:solidFill>
              </a:rPr>
              <a:t>소수점 아래 자릿수 확인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Project03_21)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0AE2B-02AD-43CB-B356-DD735572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00175"/>
            <a:ext cx="7296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96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불</a:t>
            </a:r>
            <a:r>
              <a:rPr lang="en-US" altLang="ko-KR" sz="2000" dirty="0"/>
              <a:t>(bool)</a:t>
            </a:r>
            <a:r>
              <a:rPr lang="ko-KR" altLang="en-US" sz="2000" dirty="0"/>
              <a:t>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만 저장할 수 있으며</a:t>
            </a:r>
            <a:r>
              <a:rPr lang="en-US" altLang="ko-KR" dirty="0"/>
              <a:t>, </a:t>
            </a:r>
            <a:r>
              <a:rPr lang="ko-KR" altLang="en-US" dirty="0" err="1"/>
              <a:t>논리형이라고도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D0F90-B2B4-4D66-B89A-F2600063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5184576" cy="12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63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불</a:t>
            </a:r>
            <a:r>
              <a:rPr lang="en-US" altLang="ko-KR" sz="2000" dirty="0"/>
              <a:t>(bool)</a:t>
            </a:r>
            <a:r>
              <a:rPr lang="ko-KR" altLang="en-US" sz="2000" dirty="0"/>
              <a:t>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3-22] </a:t>
            </a:r>
            <a:r>
              <a:rPr lang="ko-KR" altLang="en-US" b="1" dirty="0">
                <a:solidFill>
                  <a:srgbClr val="008000"/>
                </a:solidFill>
              </a:rPr>
              <a:t>불 데이터형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Project03_22) 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  <a:defRPr/>
            </a:pPr>
            <a:r>
              <a:rPr lang="en-US" altLang="ko-KR" dirty="0"/>
              <a:t>- (100 == 100)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ko-KR" altLang="en-US" dirty="0" err="1"/>
              <a:t>같다의</a:t>
            </a:r>
            <a:r>
              <a:rPr lang="ko-KR" altLang="en-US" dirty="0"/>
              <a:t> 결과이므로 </a:t>
            </a:r>
            <a:r>
              <a:rPr lang="en-US" altLang="ko-KR" dirty="0"/>
              <a:t>True</a:t>
            </a:r>
            <a:r>
              <a:rPr lang="ko-KR" altLang="en-US" dirty="0"/>
              <a:t>가 되며</a:t>
            </a:r>
            <a:r>
              <a:rPr lang="en-US" altLang="ko-KR" dirty="0"/>
              <a:t>, (10 &gt; 100)</a:t>
            </a:r>
            <a:r>
              <a:rPr lang="ko-KR" altLang="en-US" dirty="0"/>
              <a:t>은 </a:t>
            </a:r>
            <a:r>
              <a:rPr lang="en-US" altLang="ko-KR" dirty="0"/>
              <a:t>10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보다 크다 는 의미이므로 </a:t>
            </a:r>
            <a:r>
              <a:rPr lang="en-US" altLang="ko-KR" dirty="0"/>
              <a:t>False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45A4D9-F28D-40CC-8714-0B2DD9FF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33" y="2132856"/>
            <a:ext cx="7229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01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문자형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문자형은 문자 또는 기호 하나를 저장하는 형식을 말한다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en-US" altLang="ko-KR" dirty="0"/>
              <a:t>char</a:t>
            </a:r>
            <a:r>
              <a:rPr lang="ko-KR" altLang="en-US" dirty="0"/>
              <a:t>형에는 영어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한자 등을 포함한 유니코드 문자를 하나 저장할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유니코드</a:t>
            </a:r>
            <a:r>
              <a:rPr lang="en-US" altLang="ko-KR" dirty="0"/>
              <a:t>: </a:t>
            </a:r>
            <a:r>
              <a:rPr lang="ko-KR" altLang="en-US" dirty="0"/>
              <a:t>전 세계의 모든 문자를 다루는 표준 문자 처리 방식으로 유니코드를 지정할 때는 </a:t>
            </a:r>
            <a:r>
              <a:rPr lang="ko-KR" altLang="en-US" b="1" dirty="0">
                <a:solidFill>
                  <a:schemeClr val="accent1"/>
                </a:solidFill>
              </a:rPr>
              <a:t>‘＼</a:t>
            </a:r>
            <a:r>
              <a:rPr lang="en-US" altLang="ko-KR" b="1" dirty="0">
                <a:solidFill>
                  <a:schemeClr val="accent1"/>
                </a:solidFill>
              </a:rPr>
              <a:t>u</a:t>
            </a:r>
            <a:r>
              <a:rPr lang="ko-KR" altLang="en-US" b="1" dirty="0">
                <a:solidFill>
                  <a:schemeClr val="accent1"/>
                </a:solidFill>
              </a:rPr>
              <a:t>유니코드</a:t>
            </a:r>
            <a:r>
              <a:rPr lang="ko-KR" altLang="en-US" dirty="0"/>
              <a:t>’ 형식으로 지정할 수 있다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487DC-840B-4D3E-867F-847ABC36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5"/>
            <a:ext cx="4896544" cy="12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5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문자형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3-23] </a:t>
            </a:r>
            <a:r>
              <a:rPr lang="ko-KR" altLang="en-US" b="1" dirty="0">
                <a:solidFill>
                  <a:srgbClr val="008000"/>
                </a:solidFill>
              </a:rPr>
              <a:t>문자 데이터형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Project03_23) 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F28512-C2EA-4FE3-AF89-416ACC4F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8" y="2209712"/>
            <a:ext cx="7239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84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문자형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3-23] </a:t>
            </a:r>
            <a:r>
              <a:rPr lang="ko-KR" altLang="en-US" b="1" dirty="0">
                <a:solidFill>
                  <a:srgbClr val="008000"/>
                </a:solidFill>
              </a:rPr>
              <a:t>문자 데이터형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Project03_23) 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ch1</a:t>
            </a:r>
            <a:r>
              <a:rPr lang="ko-KR" altLang="en-US" dirty="0"/>
              <a:t>과 </a:t>
            </a:r>
            <a:r>
              <a:rPr lang="en-US" altLang="ko-KR" dirty="0"/>
              <a:t>ch2</a:t>
            </a:r>
            <a:r>
              <a:rPr lang="ko-KR" altLang="en-US" dirty="0"/>
              <a:t>에는 같은 ‘</a:t>
            </a:r>
            <a:r>
              <a:rPr lang="en-US" altLang="ko-KR" dirty="0"/>
              <a:t>A’</a:t>
            </a:r>
            <a:r>
              <a:rPr lang="ko-KR" altLang="en-US" dirty="0"/>
              <a:t>가 저장되어 있고 </a:t>
            </a:r>
            <a:r>
              <a:rPr lang="en-US" altLang="ko-KR" dirty="0"/>
              <a:t>ch3</a:t>
            </a:r>
            <a:r>
              <a:rPr lang="ko-KR" altLang="en-US" dirty="0"/>
              <a:t>과 </a:t>
            </a:r>
            <a:r>
              <a:rPr lang="en-US" altLang="ko-KR" dirty="0"/>
              <a:t>ch4</a:t>
            </a:r>
            <a:r>
              <a:rPr lang="ko-KR" altLang="en-US" dirty="0"/>
              <a:t>에는 ‘가’ 문자가 저장되어 있다</a:t>
            </a:r>
            <a:r>
              <a:rPr lang="en-US" altLang="ko-KR" dirty="0"/>
              <a:t>. ch1 + 1</a:t>
            </a:r>
            <a:r>
              <a:rPr lang="ko-KR" altLang="en-US" dirty="0"/>
              <a:t>은 ‘</a:t>
            </a:r>
            <a:r>
              <a:rPr lang="en-US" altLang="ko-KR" dirty="0"/>
              <a:t>A’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더하라는 의미인데</a:t>
            </a:r>
            <a:r>
              <a:rPr lang="en-US" altLang="ko-KR" dirty="0"/>
              <a:t>, </a:t>
            </a:r>
            <a:r>
              <a:rPr lang="ko-KR" altLang="en-US" dirty="0"/>
              <a:t>이를 다시 </a:t>
            </a:r>
            <a:r>
              <a:rPr lang="en-US" altLang="ko-KR" dirty="0"/>
              <a:t>(char)</a:t>
            </a:r>
            <a:r>
              <a:rPr lang="ko-KR" altLang="en-US" dirty="0"/>
              <a:t>로 변환시키면 ‘</a:t>
            </a:r>
            <a:r>
              <a:rPr lang="en-US" altLang="ko-KR" dirty="0"/>
              <a:t>B’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같은 방식으로 ‘가’에 </a:t>
            </a:r>
            <a:r>
              <a:rPr lang="en-US" altLang="ko-KR" dirty="0"/>
              <a:t>1</a:t>
            </a:r>
            <a:r>
              <a:rPr lang="ko-KR" altLang="en-US" dirty="0"/>
              <a:t>을 더한 결과는 다음 글자인 ‘각’ 글자가 된다</a:t>
            </a:r>
            <a:r>
              <a:rPr lang="en-US" altLang="ko-KR" dirty="0"/>
              <a:t>. </a:t>
            </a:r>
            <a:r>
              <a:rPr lang="ko-KR" altLang="en-US" dirty="0"/>
              <a:t>문자를 순서대로 접근하기 위한 방식이므로 기억하자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E0A94-1A4C-4D3C-92DF-FEBF5C91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41" y="2276872"/>
            <a:ext cx="72675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1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문자열형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문자열형은 “</a:t>
            </a:r>
            <a:r>
              <a:rPr lang="en-US" altLang="ko-KR" dirty="0" err="1"/>
              <a:t>abc</a:t>
            </a:r>
            <a:r>
              <a:rPr lang="en-US" altLang="ko-KR" dirty="0"/>
              <a:t>”, “C# </a:t>
            </a:r>
            <a:r>
              <a:rPr lang="ko-KR" altLang="en-US" dirty="0"/>
              <a:t>만세”</a:t>
            </a:r>
            <a:r>
              <a:rPr lang="en-US" altLang="ko-KR" dirty="0"/>
              <a:t>, “1” </a:t>
            </a:r>
            <a:r>
              <a:rPr lang="ko-KR" altLang="en-US" dirty="0"/>
              <a:t>등 문자들의 집합을 말한다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문자열은 더하기 연산자</a:t>
            </a:r>
            <a:r>
              <a:rPr lang="en-US" altLang="ko-KR" dirty="0"/>
              <a:t>(+)</a:t>
            </a:r>
            <a:r>
              <a:rPr lang="ko-KR" altLang="en-US" dirty="0"/>
              <a:t>를 사용해 문자열을 연결한다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문자열은 더하기 연산자</a:t>
            </a:r>
            <a:r>
              <a:rPr lang="en-US" altLang="ko-KR" dirty="0"/>
              <a:t>(+)</a:t>
            </a:r>
            <a:r>
              <a:rPr lang="ko-KR" altLang="en-US" dirty="0"/>
              <a:t>를 사용해 문자열을 연결한다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ko-KR" altLang="en-US" dirty="0"/>
              <a:t>문자열에서 한 글자를 추출하려면 </a:t>
            </a:r>
            <a:r>
              <a:rPr lang="ko-KR" altLang="en-US" b="1" dirty="0">
                <a:solidFill>
                  <a:schemeClr val="accent1"/>
                </a:solidFill>
              </a:rPr>
              <a:t>변수 </a:t>
            </a:r>
            <a:r>
              <a:rPr lang="en-US" altLang="ko-KR" b="1" dirty="0">
                <a:solidFill>
                  <a:schemeClr val="accent1"/>
                </a:solidFill>
              </a:rPr>
              <a:t>[</a:t>
            </a:r>
            <a:r>
              <a:rPr lang="ko-KR" altLang="en-US" b="1" dirty="0">
                <a:solidFill>
                  <a:schemeClr val="accent1"/>
                </a:solidFill>
              </a:rPr>
              <a:t>첨자</a:t>
            </a:r>
            <a:r>
              <a:rPr lang="en-US" altLang="ko-KR" b="1" dirty="0">
                <a:solidFill>
                  <a:schemeClr val="accent1"/>
                </a:solidFill>
              </a:rPr>
              <a:t>] </a:t>
            </a:r>
            <a:r>
              <a:rPr lang="ko-KR" altLang="en-US" dirty="0"/>
              <a:t>형식을 사용하면 된다</a:t>
            </a:r>
            <a:r>
              <a:rPr lang="en-US" altLang="ko-KR" dirty="0"/>
              <a:t>. .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7CC0BD-7269-41CB-9CB8-5689B5B2D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9516"/>
            <a:ext cx="6800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9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문자열형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3-24] </a:t>
            </a:r>
            <a:r>
              <a:rPr lang="ko-KR" altLang="en-US" b="1" dirty="0">
                <a:solidFill>
                  <a:srgbClr val="008000"/>
                </a:solidFill>
              </a:rPr>
              <a:t>문자열 데이터형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Project03_24) 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B3B5E-9998-492B-8FDA-BE93A714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00" y="2133600"/>
            <a:ext cx="6600244" cy="43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939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문자열형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3-24] </a:t>
            </a:r>
            <a:r>
              <a:rPr lang="ko-KR" altLang="en-US" b="1" dirty="0">
                <a:solidFill>
                  <a:srgbClr val="008000"/>
                </a:solidFill>
              </a:rPr>
              <a:t>문자열 데이터형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Project03_24)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문자열을 </a:t>
            </a:r>
            <a:r>
              <a:rPr lang="en-US" altLang="ko-KR" dirty="0" err="1"/>
              <a:t>Console.WriteLine</a:t>
            </a:r>
            <a:r>
              <a:rPr lang="en-US" altLang="ko-KR" dirty="0"/>
              <a:t>( ) </a:t>
            </a:r>
            <a:r>
              <a:rPr lang="ko-KR" altLang="en-US" dirty="0"/>
              <a:t>메서드로 출력하면 큰 따옴표가 없이 출력된다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문자열변수</a:t>
            </a:r>
            <a:r>
              <a:rPr lang="en-US" altLang="ko-KR" b="1" dirty="0">
                <a:solidFill>
                  <a:schemeClr val="accent1"/>
                </a:solidFill>
              </a:rPr>
              <a:t>.Length </a:t>
            </a:r>
            <a:r>
              <a:rPr lang="ko-KR" altLang="en-US" dirty="0"/>
              <a:t>는 문자열의 길이를 알려준다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문자열변수</a:t>
            </a:r>
            <a:r>
              <a:rPr lang="en-US" altLang="ko-KR" b="1" dirty="0">
                <a:solidFill>
                  <a:schemeClr val="accent1"/>
                </a:solidFill>
              </a:rPr>
              <a:t>[</a:t>
            </a:r>
            <a:r>
              <a:rPr lang="ko-KR" altLang="en-US" b="1" dirty="0">
                <a:solidFill>
                  <a:schemeClr val="accent1"/>
                </a:solidFill>
              </a:rPr>
              <a:t>첨자</a:t>
            </a:r>
            <a:r>
              <a:rPr lang="en-US" altLang="ko-KR" b="1" dirty="0">
                <a:solidFill>
                  <a:schemeClr val="accent1"/>
                </a:solidFill>
              </a:rPr>
              <a:t>]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시작하는 해당 위치의 문자 한 글자를 반환하는데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en-US" altLang="ko-KR" dirty="0"/>
              <a:t>.</a:t>
            </a:r>
            <a:r>
              <a:rPr lang="en-US" altLang="ko-KR" dirty="0" err="1"/>
              <a:t>GetType</a:t>
            </a:r>
            <a:r>
              <a:rPr lang="en-US" altLang="ko-KR" dirty="0"/>
              <a:t>( ) </a:t>
            </a:r>
            <a:r>
              <a:rPr lang="ko-KR" altLang="en-US" dirty="0"/>
              <a:t>메서드로 확인하면 데이터형이 문자</a:t>
            </a:r>
            <a:r>
              <a:rPr lang="en-US" altLang="ko-KR" dirty="0"/>
              <a:t>(char, </a:t>
            </a:r>
            <a:r>
              <a:rPr lang="en-US" altLang="ko-KR" dirty="0" err="1"/>
              <a:t>System.Char</a:t>
            </a:r>
            <a:r>
              <a:rPr lang="en-US" altLang="ko-KR" dirty="0"/>
              <a:t>)</a:t>
            </a:r>
            <a:r>
              <a:rPr lang="ko-KR" altLang="en-US" dirty="0"/>
              <a:t>인 것을 확인할 수 있다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문자열의 마지막을 추출하는 방법으로는 </a:t>
            </a:r>
            <a:r>
              <a:rPr lang="ko-KR" altLang="en-US" b="1" dirty="0" err="1">
                <a:solidFill>
                  <a:schemeClr val="accent1"/>
                </a:solidFill>
              </a:rPr>
              <a:t>전체문자열길이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- 1</a:t>
            </a:r>
            <a:r>
              <a:rPr lang="ko-KR" altLang="en-US" dirty="0"/>
              <a:t>을 사용했다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en-US" altLang="ko-KR" dirty="0">
                <a:solidFill>
                  <a:srgbClr val="008000"/>
                </a:solidFill>
              </a:rPr>
              <a:t>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208963" cy="5400675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순번 및 서식 사용법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3-2] </a:t>
            </a:r>
            <a:r>
              <a:rPr lang="ko-KR" altLang="en-US" b="1" dirty="0">
                <a:solidFill>
                  <a:srgbClr val="008000"/>
                </a:solidFill>
              </a:rPr>
              <a:t>순번 및 서식의 사용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3</a:t>
            </a:r>
            <a:r>
              <a:rPr lang="ko-KR" altLang="en-US" dirty="0"/>
              <a:t>행의 중괄호와 번호로 표시된 </a:t>
            </a:r>
            <a:r>
              <a:rPr lang="en-US" altLang="ko-KR" b="1" dirty="0">
                <a:solidFill>
                  <a:schemeClr val="accent1"/>
                </a:solidFill>
              </a:rPr>
              <a:t>{0}, {1}</a:t>
            </a:r>
            <a:r>
              <a:rPr lang="ko-KR" altLang="en-US" dirty="0"/>
              <a:t>을 제외하고는 그대로 출력된다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chemeClr val="accent1"/>
                </a:solidFill>
              </a:rPr>
              <a:t>“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=”</a:t>
            </a:r>
            <a:r>
              <a:rPr lang="ko-KR" altLang="en-US" dirty="0"/>
              <a:t>이나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1"/>
                </a:solidFill>
              </a:rPr>
              <a:t>“</a:t>
            </a:r>
            <a:r>
              <a:rPr lang="ko-KR" altLang="en-US" b="1" dirty="0">
                <a:solidFill>
                  <a:schemeClr val="accent1"/>
                </a:solidFill>
              </a:rPr>
              <a:t>나이</a:t>
            </a:r>
            <a:r>
              <a:rPr lang="en-US" altLang="ko-KR" b="1" dirty="0">
                <a:solidFill>
                  <a:schemeClr val="accent1"/>
                </a:solidFill>
              </a:rPr>
              <a:t>=”</a:t>
            </a:r>
            <a:r>
              <a:rPr lang="ko-KR" altLang="en-US" dirty="0"/>
              <a:t>는 그대로 출력되고 </a:t>
            </a:r>
            <a:r>
              <a:rPr lang="en-US" altLang="ko-KR" b="1" dirty="0">
                <a:solidFill>
                  <a:schemeClr val="accent1"/>
                </a:solidFill>
              </a:rPr>
              <a:t>{0}</a:t>
            </a:r>
            <a:r>
              <a:rPr lang="ko-KR" altLang="en-US" dirty="0"/>
              <a:t>의 위치에는 </a:t>
            </a:r>
            <a:r>
              <a:rPr lang="ko-KR" altLang="en-US" b="1" dirty="0">
                <a:solidFill>
                  <a:schemeClr val="accent1"/>
                </a:solidFill>
              </a:rPr>
              <a:t>둘리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1"/>
                </a:solidFill>
              </a:rPr>
              <a:t>{1}</a:t>
            </a:r>
            <a:r>
              <a:rPr lang="ko-KR" altLang="en-US" dirty="0"/>
              <a:t>의 위치에는 </a:t>
            </a:r>
            <a:r>
              <a:rPr lang="en-US" altLang="ko-KR" b="1" dirty="0">
                <a:solidFill>
                  <a:schemeClr val="accent1"/>
                </a:solidFill>
              </a:rPr>
              <a:t>35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defRPr/>
            </a:pPr>
            <a:endParaRPr lang="en-US" altLang="ko-KR" b="1" dirty="0">
              <a:solidFill>
                <a:srgbClr val="F79646">
                  <a:lumMod val="5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6143BD-EDFE-477B-9854-39C58B2A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81" y="2282180"/>
            <a:ext cx="7277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212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var</a:t>
            </a:r>
            <a:r>
              <a:rPr lang="ko-KR" altLang="en-US" sz="2000" dirty="0"/>
              <a:t>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3-25] var </a:t>
            </a:r>
            <a:r>
              <a:rPr lang="ko-KR" altLang="en-US" b="1" dirty="0">
                <a:solidFill>
                  <a:srgbClr val="008000"/>
                </a:solidFill>
              </a:rPr>
              <a:t>데이터형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Project03_25)</a:t>
            </a: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56F390-B8FC-4B77-B86D-6ABF8C6170E4}"/>
              </a:ext>
            </a:extLst>
          </p:cNvPr>
          <p:cNvGrpSpPr/>
          <p:nvPr/>
        </p:nvGrpSpPr>
        <p:grpSpPr>
          <a:xfrm>
            <a:off x="1115616" y="2204864"/>
            <a:ext cx="6552828" cy="4248472"/>
            <a:chOff x="971500" y="2204864"/>
            <a:chExt cx="7200901" cy="45601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B0091F6-9531-4FED-A266-B7A376FA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00" y="3717032"/>
              <a:ext cx="7200900" cy="3048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1DB1D5-B0AC-4683-A964-5BA3FACAF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" r="197"/>
            <a:stretch/>
          </p:blipFill>
          <p:spPr>
            <a:xfrm>
              <a:off x="971501" y="2204864"/>
              <a:ext cx="7200900" cy="15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8730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데이터형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24738" cy="5616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var</a:t>
            </a:r>
            <a:r>
              <a:rPr lang="ko-KR" altLang="en-US" sz="2000" dirty="0"/>
              <a:t>형</a:t>
            </a: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3-25] var </a:t>
            </a:r>
            <a:r>
              <a:rPr lang="ko-KR" altLang="en-US" b="1" dirty="0">
                <a:solidFill>
                  <a:srgbClr val="008000"/>
                </a:solidFill>
              </a:rPr>
              <a:t>데이터형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Project03_25)</a:t>
            </a: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var</a:t>
            </a:r>
            <a:r>
              <a:rPr lang="ko-KR" altLang="en-US" dirty="0"/>
              <a:t>형은 데이터형이 결정되지 않았을 때 사용하는 특수한 형태의 데이터형이다</a:t>
            </a:r>
            <a:r>
              <a:rPr lang="en-US" altLang="ko-KR" dirty="0"/>
              <a:t>. var</a:t>
            </a:r>
            <a:r>
              <a:rPr lang="ko-KR" altLang="en-US" dirty="0"/>
              <a:t>를 사용하면 초기화하는 값에 따라서 데이터형이 결정된다</a:t>
            </a: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결과를 보면 입력하는 값에 따라 데이터형이 지정된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data3</a:t>
            </a:r>
            <a:r>
              <a:rPr lang="ko-KR" altLang="en-US" dirty="0"/>
              <a:t>은 </a:t>
            </a:r>
            <a:r>
              <a:rPr lang="en-US" altLang="ko-KR" dirty="0"/>
              <a:t>3.14f</a:t>
            </a:r>
            <a:r>
              <a:rPr lang="ko-KR" altLang="en-US" dirty="0"/>
              <a:t>를 입력하면 </a:t>
            </a:r>
            <a:r>
              <a:rPr lang="en-US" altLang="ko-KR" dirty="0"/>
              <a:t>float(= </a:t>
            </a:r>
            <a:r>
              <a:rPr lang="en-US" altLang="ko-KR" dirty="0" err="1"/>
              <a:t>System.Single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3.14</a:t>
            </a:r>
            <a:r>
              <a:rPr lang="ko-KR" altLang="en-US" dirty="0"/>
              <a:t>를 입력하면 </a:t>
            </a:r>
            <a:r>
              <a:rPr lang="en-US" altLang="ko-KR" dirty="0"/>
              <a:t>double(= </a:t>
            </a:r>
            <a:r>
              <a:rPr lang="en-US" altLang="ko-KR" dirty="0" err="1"/>
              <a:t>System.Double</a:t>
            </a:r>
            <a:r>
              <a:rPr lang="en-US" altLang="ko-KR" dirty="0"/>
              <a:t>)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  <a:defRPr/>
            </a:pPr>
            <a:endParaRPr lang="en-US" altLang="ko-KR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984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rgbClr val="008000"/>
                </a:solidFill>
              </a:rPr>
              <a:t>출력 순번 및 서식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20D266-4EC9-4B67-819F-81ABD32499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750" y="1196975"/>
            <a:ext cx="8496746" cy="5661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순번 및 서식 사용법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3-3] </a:t>
            </a:r>
            <a:r>
              <a:rPr lang="ko-KR" altLang="en-US" b="1" dirty="0">
                <a:solidFill>
                  <a:srgbClr val="008000"/>
                </a:solidFill>
              </a:rPr>
              <a:t>순번 및 서식의 사용 예 </a:t>
            </a:r>
            <a:r>
              <a:rPr lang="en-US" altLang="ko-KR" b="1" dirty="0">
                <a:solidFill>
                  <a:srgbClr val="008000"/>
                </a:solidFill>
              </a:rPr>
              <a:t>3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Project03_3)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  <a:defRPr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첫 </a:t>
            </a:r>
            <a:r>
              <a:rPr lang="ko-KR" altLang="en-US" dirty="0"/>
              <a:t>번째 </a:t>
            </a:r>
            <a:r>
              <a:rPr lang="en-US" altLang="ko-KR" b="1" dirty="0" err="1">
                <a:solidFill>
                  <a:schemeClr val="accent1"/>
                </a:solidFill>
              </a:rPr>
              <a:t>Console.WriteLine</a:t>
            </a:r>
            <a:r>
              <a:rPr lang="en-US" altLang="ko-KR" b="1" dirty="0">
                <a:solidFill>
                  <a:schemeClr val="accent1"/>
                </a:solidFill>
              </a:rPr>
              <a:t>(“100”)</a:t>
            </a:r>
            <a:r>
              <a:rPr lang="ko-KR" altLang="en-US" dirty="0"/>
              <a:t>의 결과로 나온 </a:t>
            </a:r>
            <a:r>
              <a:rPr lang="en-US" altLang="ko-KR" dirty="0"/>
              <a:t>100</a:t>
            </a:r>
            <a:r>
              <a:rPr lang="ko-KR" altLang="en-US" dirty="0"/>
              <a:t>은 글자 </a:t>
            </a:r>
            <a:r>
              <a:rPr lang="en-US" altLang="ko-KR" b="1" dirty="0">
                <a:solidFill>
                  <a:schemeClr val="accent1"/>
                </a:solidFill>
              </a:rPr>
              <a:t>100(</a:t>
            </a:r>
            <a:r>
              <a:rPr lang="ko-KR" altLang="en-US" b="1" dirty="0" err="1">
                <a:solidFill>
                  <a:schemeClr val="accent1"/>
                </a:solidFill>
              </a:rPr>
              <a:t>일영영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(“100”) </a:t>
            </a:r>
            <a:r>
              <a:rPr lang="ko-KR" altLang="en-US" dirty="0"/>
              <a:t>따옴표 안에 들어 있는 것은 무조건 글자로 취급된다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/>
              <a:t>두 </a:t>
            </a:r>
            <a:r>
              <a:rPr lang="ko-KR" altLang="en-US" dirty="0"/>
              <a:t>번째 </a:t>
            </a:r>
            <a:r>
              <a:rPr lang="en-US" altLang="ko-KR" b="1" dirty="0" err="1">
                <a:solidFill>
                  <a:schemeClr val="accent1"/>
                </a:solidFill>
              </a:rPr>
              <a:t>Console.WriteLine</a:t>
            </a:r>
            <a:r>
              <a:rPr lang="en-US" altLang="ko-KR" b="1" dirty="0">
                <a:solidFill>
                  <a:schemeClr val="accent1"/>
                </a:solidFill>
              </a:rPr>
              <a:t>(“{0:D}”, 100)</a:t>
            </a:r>
            <a:r>
              <a:rPr lang="ko-KR" altLang="en-US" dirty="0"/>
              <a:t>의 결과로 나온 </a:t>
            </a:r>
            <a:r>
              <a:rPr lang="en-US" altLang="ko-KR" dirty="0"/>
              <a:t>100</a:t>
            </a:r>
            <a:r>
              <a:rPr lang="ko-KR" altLang="en-US" dirty="0"/>
              <a:t>은 숫자 </a:t>
            </a:r>
            <a:r>
              <a:rPr lang="en-US" altLang="ko-KR" b="1" dirty="0">
                <a:solidFill>
                  <a:schemeClr val="accent1"/>
                </a:solidFill>
              </a:rPr>
              <a:t>100(</a:t>
            </a:r>
            <a:r>
              <a:rPr lang="ko-KR" altLang="en-US" b="1" dirty="0">
                <a:solidFill>
                  <a:schemeClr val="accent1"/>
                </a:solidFill>
              </a:rPr>
              <a:t>백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의미한다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E1700-2FB5-4717-ACAA-3C80229F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729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17809</TotalTime>
  <Words>3375</Words>
  <Application>Microsoft Office PowerPoint</Application>
  <PresentationFormat>화면 슬라이드 쇼(4:3)</PresentationFormat>
  <Paragraphs>583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1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03. 변수와 데이터형</vt:lpstr>
      <vt:lpstr>PowerPoint 프레젠테이션</vt:lpstr>
      <vt:lpstr>PowerPoint 프레젠테이션</vt:lpstr>
      <vt:lpstr>01. 이 장에서 만들 프로그램</vt:lpstr>
      <vt:lpstr>01. 이 장에서 만들 프로그램</vt:lpstr>
      <vt:lpstr>PowerPoint 프레젠테이션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02. 출력 순번 및 서식</vt:lpstr>
      <vt:lpstr>PowerPoint 프레젠테이션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03. 변수</vt:lpstr>
      <vt:lpstr>PowerPoint 프레젠테이션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04. 비트, 바이트, 진수의 이해</vt:lpstr>
      <vt:lpstr>PowerPoint 프레젠테이션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05. 기본 데이터형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김성무</cp:lastModifiedBy>
  <cp:revision>1051</cp:revision>
  <dcterms:created xsi:type="dcterms:W3CDTF">2012-07-11T10:23:22Z</dcterms:created>
  <dcterms:modified xsi:type="dcterms:W3CDTF">2022-10-31T02:16:42Z</dcterms:modified>
</cp:coreProperties>
</file>