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43"/>
  </p:notesMasterIdLst>
  <p:handoutMasterIdLst>
    <p:handoutMasterId r:id="rId44"/>
  </p:handoutMasterIdLst>
  <p:sldIdLst>
    <p:sldId id="256" r:id="rId2"/>
    <p:sldId id="471" r:id="rId3"/>
    <p:sldId id="516" r:id="rId4"/>
    <p:sldId id="658" r:id="rId5"/>
    <p:sldId id="903" r:id="rId6"/>
    <p:sldId id="771" r:id="rId7"/>
    <p:sldId id="920" r:id="rId8"/>
    <p:sldId id="921" r:id="rId9"/>
    <p:sldId id="922" r:id="rId10"/>
    <p:sldId id="923" r:id="rId11"/>
    <p:sldId id="924" r:id="rId12"/>
    <p:sldId id="925" r:id="rId13"/>
    <p:sldId id="927" r:id="rId14"/>
    <p:sldId id="928" r:id="rId15"/>
    <p:sldId id="929" r:id="rId16"/>
    <p:sldId id="930" r:id="rId17"/>
    <p:sldId id="931" r:id="rId18"/>
    <p:sldId id="932" r:id="rId19"/>
    <p:sldId id="933" r:id="rId20"/>
    <p:sldId id="918" r:id="rId21"/>
    <p:sldId id="934" r:id="rId22"/>
    <p:sldId id="936" r:id="rId23"/>
    <p:sldId id="935" r:id="rId24"/>
    <p:sldId id="940" r:id="rId25"/>
    <p:sldId id="941" r:id="rId26"/>
    <p:sldId id="942" r:id="rId27"/>
    <p:sldId id="943" r:id="rId28"/>
    <p:sldId id="944" r:id="rId29"/>
    <p:sldId id="867" r:id="rId30"/>
    <p:sldId id="945" r:id="rId31"/>
    <p:sldId id="946" r:id="rId32"/>
    <p:sldId id="947" r:id="rId33"/>
    <p:sldId id="949" r:id="rId34"/>
    <p:sldId id="948" r:id="rId35"/>
    <p:sldId id="952" r:id="rId36"/>
    <p:sldId id="951" r:id="rId37"/>
    <p:sldId id="953" r:id="rId38"/>
    <p:sldId id="954" r:id="rId39"/>
    <p:sldId id="955" r:id="rId40"/>
    <p:sldId id="956" r:id="rId41"/>
    <p:sldId id="385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/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C479D"/>
    <a:srgbClr val="DFDFE1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36" autoAdjust="0"/>
    <p:restoredTop sz="94984" autoAdjust="0"/>
  </p:normalViewPr>
  <p:slideViewPr>
    <p:cSldViewPr>
      <p:cViewPr varScale="1">
        <p:scale>
          <a:sx n="107" d="100"/>
          <a:sy n="107" d="100"/>
        </p:scale>
        <p:origin x="2280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2022-10-31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E3490-9119-48F2-B91E-133C30F1A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CD76B-6285-4012-B26E-7D998E483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47D4D-C0F5-4364-BD2E-D5448EC2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192C5-AE7A-4198-911E-F65CE56B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56953-A3EA-4C0F-868C-A4D27CAF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59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879C7-75B1-46A7-BDF8-74787E0F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F1F99-9F94-4E7C-9C48-2C0990F79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2AE6C-7907-486A-B4BF-E416E21D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1655A-0D4C-4F9D-BED0-91BCEF9C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67946-E10D-40E3-A0A7-28738D04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04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A7F467-F50B-4168-937C-AEED73255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FED97-BDD3-463A-BF07-EF939E38F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E9796-DCF0-4E3C-856F-ECDCDA94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58968-3F8A-4B67-A3F4-EC0051BB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0F5E4-28EB-486C-BC8B-1A39FAF3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61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510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5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030A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35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600"/>
            </a:lvl4pPr>
            <a:lvl5pPr marL="990600" indent="-180975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936104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41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rgbClr val="7030A0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rgbClr val="7030A0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43453" y="6309320"/>
            <a:ext cx="27158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</a:t>
            </a:r>
            <a:r>
              <a:rPr lang="en-US" altLang="ko-KR" sz="1100" b="1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2022 </a:t>
            </a: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70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난생처음 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R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코딩 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&amp;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데이터 분석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B864E-A139-467B-86E6-D11EDAE2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36BAD-03ED-4FF8-89FE-15E06D96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535F3-FAC6-4B0F-B3F5-5615F330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2D44B-96AB-418C-981F-32D7931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93E7D-38CE-4D2F-A850-0DC7E875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35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6A652-CC0A-4D34-A1F3-2A041195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32DA3-F9D1-4D40-9987-7DCB5BEA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2511D-1771-4B6E-9544-A9E522DD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46ED-A0F3-4C7E-9116-18409B6B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ECBE1-79C5-4581-8AF7-1152C2CF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23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3F31D-F265-407F-A7E3-D1889757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F3117-75C5-4234-8019-1447FB13F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81DE9-D51B-4CBC-AC2C-07A1861D1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3C612-7E07-4AF1-B84A-D8475D95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2861A0-FB95-4677-A4AA-4E2258FC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34F5E-C09A-4362-83B4-79DCF76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34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E7BCD-0F4C-47ED-BC03-93BEE888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29354-7EF8-4945-A307-3B31791A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3B3ED2-D41B-4A47-AB7E-FAD36761E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FA046-C659-435E-AA77-8CEC87FF7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EB20D6-4D05-4A5B-AB41-7843DB2EC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AB7A5F-23E7-4A45-A6CA-415E827B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FD0B2A-37E2-4C39-943D-12D9C6EE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4D40FA-C1C8-4D58-9F94-79E8862A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79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D42C4-2D7C-4DC4-852B-51531FBB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6AB6B3-C327-44AC-95D7-12C2CDAC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FED57-7C99-49E8-A181-7A90F25F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595FB-F738-4B46-BCAC-6E49A6D6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17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5E6494-047C-4F6B-B85E-E4B1854A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2F221B-399A-42E4-84CC-9E846D71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7C9BE-EF53-4928-AADD-FFE1784B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75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8F677-A64C-4DB3-B822-A5629DC2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63EDC-29E0-40BC-A32F-6138ECB01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DDD2D-7DDA-4FFD-8CB7-CB958C92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C3FB5-DE7D-4CDC-9329-E7BB7AEF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0A4E85-6F59-43D3-803A-AEA4462A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4B65-14C6-40EF-94C1-4978218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34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B749A-8E5F-46D9-8F6A-6FA1E15C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FE450A-813D-4220-BAEE-4AE5E9595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5A3C1-E0CF-4C45-8BC2-16B0A2A0A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BD31C-BB8C-4D5C-9D57-8713DBCF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780AE-9C6F-4C96-ACA5-BB745A79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04E32-7529-4EE8-BA68-329A5E14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11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DCBA9A-0DDC-4727-9EB1-2B834A42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EFF59-D14F-4C6F-8E05-526A06F5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1D4C1-A149-484D-978F-632B671C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2022-10-31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EC58A-1BD8-4D70-94CE-3DBF0481B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B3861-81B6-4B74-BFB7-A26048A57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50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689" r:id="rId17"/>
    <p:sldLayoutId id="2147483680" r:id="rId18"/>
    <p:sldLayoutId id="2147483685" r:id="rId19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0" y="5805488"/>
            <a:ext cx="9144000" cy="625475"/>
          </a:xfrm>
        </p:spPr>
        <p:txBody>
          <a:bodyPr>
            <a:norm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Chapter 05. </a:t>
            </a:r>
            <a:r>
              <a:rPr lang="ko-KR" altLang="en-US" sz="3000" b="1" dirty="0" err="1">
                <a:solidFill>
                  <a:schemeClr val="bg1"/>
                </a:solidFill>
              </a:rPr>
              <a:t>조건문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78" y="476672"/>
            <a:ext cx="3337043" cy="456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200" dirty="0"/>
              <a:t>if </a:t>
            </a:r>
            <a:r>
              <a:rPr lang="ko-KR" altLang="en-US" sz="2200" dirty="0"/>
              <a:t>문 </a:t>
            </a:r>
            <a:endParaRPr lang="en-US" altLang="ko-KR" sz="2200" dirty="0"/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sz="1700" b="1" dirty="0" smtClean="0">
                <a:solidFill>
                  <a:srgbClr val="008000"/>
                </a:solidFill>
              </a:rPr>
              <a:t>[</a:t>
            </a:r>
            <a:r>
              <a:rPr lang="ko-KR" altLang="en-US" sz="1700" b="1" dirty="0">
                <a:solidFill>
                  <a:srgbClr val="008000"/>
                </a:solidFill>
              </a:rPr>
              <a:t>소스 </a:t>
            </a:r>
            <a:r>
              <a:rPr lang="en-US" altLang="ko-KR" sz="1700" b="1" dirty="0">
                <a:solidFill>
                  <a:srgbClr val="008000"/>
                </a:solidFill>
              </a:rPr>
              <a:t>5-2] </a:t>
            </a:r>
            <a:r>
              <a:rPr lang="ko-KR" altLang="en-US" sz="1700" b="1" dirty="0">
                <a:solidFill>
                  <a:srgbClr val="008000"/>
                </a:solidFill>
              </a:rPr>
              <a:t>기본적인 </a:t>
            </a:r>
            <a:r>
              <a:rPr lang="en-US" altLang="ko-KR" sz="1700" b="1" dirty="0">
                <a:solidFill>
                  <a:srgbClr val="008000"/>
                </a:solidFill>
              </a:rPr>
              <a:t>if </a:t>
            </a:r>
            <a:r>
              <a:rPr lang="ko-KR" altLang="en-US" sz="1700" b="1" dirty="0">
                <a:solidFill>
                  <a:srgbClr val="008000"/>
                </a:solidFill>
              </a:rPr>
              <a:t>문 사용 예 </a:t>
            </a:r>
            <a:r>
              <a:rPr lang="en-US" altLang="ko-KR" sz="1700" b="1" dirty="0">
                <a:solidFill>
                  <a:srgbClr val="008000"/>
                </a:solidFill>
              </a:rPr>
              <a:t>2 (</a:t>
            </a:r>
            <a:r>
              <a:rPr lang="ko-KR" altLang="en-US" sz="1700" b="1" dirty="0">
                <a:solidFill>
                  <a:srgbClr val="008000"/>
                </a:solidFill>
              </a:rPr>
              <a:t>프로젝트명 </a:t>
            </a:r>
            <a:r>
              <a:rPr lang="en-US" altLang="ko-KR" sz="1700" b="1" dirty="0">
                <a:solidFill>
                  <a:srgbClr val="008000"/>
                </a:solidFill>
              </a:rPr>
              <a:t>: Project05_2)</a:t>
            </a: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dirty="0"/>
              <a:t>- 3</a:t>
            </a:r>
            <a:r>
              <a:rPr lang="ko-KR" altLang="en-US" dirty="0"/>
              <a:t>행에서 </a:t>
            </a:r>
            <a:r>
              <a:rPr lang="en-US" altLang="ko-KR" dirty="0"/>
              <a:t>a </a:t>
            </a:r>
            <a:r>
              <a:rPr lang="ko-KR" altLang="en-US" dirty="0"/>
              <a:t>값이 </a:t>
            </a:r>
            <a:r>
              <a:rPr lang="en-US" altLang="ko-KR" dirty="0"/>
              <a:t>200</a:t>
            </a:r>
            <a:r>
              <a:rPr lang="ko-KR" altLang="en-US" dirty="0"/>
              <a:t>이므로 </a:t>
            </a:r>
            <a:r>
              <a:rPr lang="en-US" altLang="ko-KR" dirty="0"/>
              <a:t>5</a:t>
            </a:r>
            <a:r>
              <a:rPr lang="ko-KR" altLang="en-US" dirty="0"/>
              <a:t>행의 조건식은 거짓이 되어 </a:t>
            </a:r>
            <a:r>
              <a:rPr lang="en-US" altLang="ko-KR" dirty="0"/>
              <a:t>6~7</a:t>
            </a:r>
            <a:r>
              <a:rPr lang="ko-KR" altLang="en-US" dirty="0"/>
              <a:t>행을 건너뛰고 </a:t>
            </a:r>
            <a:r>
              <a:rPr lang="en-US" altLang="ko-KR" dirty="0"/>
              <a:t>9</a:t>
            </a:r>
            <a:r>
              <a:rPr lang="ko-KR" altLang="en-US" dirty="0"/>
              <a:t>행이 실행될 것이라 생각했는데</a:t>
            </a:r>
            <a:r>
              <a:rPr lang="en-US" altLang="ko-KR" dirty="0"/>
              <a:t>, </a:t>
            </a:r>
            <a:r>
              <a:rPr lang="ko-KR" altLang="en-US" dirty="0"/>
              <a:t>결과를 보니 </a:t>
            </a:r>
            <a:r>
              <a:rPr lang="en-US" altLang="ko-KR" dirty="0"/>
              <a:t>7</a:t>
            </a:r>
            <a:r>
              <a:rPr lang="ko-KR" altLang="en-US" dirty="0"/>
              <a:t>행도 실행되었다</a:t>
            </a:r>
            <a:r>
              <a:rPr lang="en-US" altLang="ko-KR" dirty="0"/>
              <a:t>. ‘</a:t>
            </a:r>
            <a:r>
              <a:rPr lang="ko-KR" altLang="en-US" dirty="0" err="1"/>
              <a:t>줄바꿈의</a:t>
            </a:r>
            <a:r>
              <a:rPr lang="ko-KR" altLang="en-US" dirty="0"/>
              <a:t> 함정</a:t>
            </a:r>
            <a:r>
              <a:rPr lang="en-US" altLang="ko-KR" dirty="0"/>
              <a:t>(?)’ </a:t>
            </a:r>
            <a:r>
              <a:rPr lang="ko-KR" altLang="en-US" dirty="0"/>
              <a:t>때문이다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F305C7-E565-45D5-BD19-1B25DB8DB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04864"/>
            <a:ext cx="6696744" cy="32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7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if </a:t>
            </a:r>
            <a:r>
              <a:rPr lang="ko-KR" altLang="en-US" sz="2000" dirty="0"/>
              <a:t>문 </a:t>
            </a:r>
            <a:endParaRPr lang="en-US" altLang="ko-KR" sz="2000" dirty="0"/>
          </a:p>
          <a:p>
            <a:pPr lvl="3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소스 코드의 </a:t>
            </a:r>
            <a:r>
              <a:rPr lang="ko-KR" altLang="en-US" dirty="0" err="1">
                <a:latin typeface="+mn-ea"/>
              </a:rPr>
              <a:t>줄바꿈을</a:t>
            </a:r>
            <a:r>
              <a:rPr lang="ko-KR" altLang="en-US" dirty="0">
                <a:latin typeface="+mn-ea"/>
              </a:rPr>
              <a:t> 수정해서 다시 </a:t>
            </a:r>
            <a:r>
              <a:rPr lang="ko-KR" altLang="en-US" dirty="0" smtClean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  <a:latin typeface="+mn-ea"/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  <a:latin typeface="+mn-ea"/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  <a:latin typeface="+mn-ea"/>
            </a:endParaRPr>
          </a:p>
          <a:p>
            <a:pPr lvl="4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+mn-ea"/>
              </a:rPr>
              <a:t>줄바꿈에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따라 실행 결과가 다르게 예측되지만 실제로는 </a:t>
            </a:r>
            <a:r>
              <a:rPr lang="ko-KR" altLang="en-US" dirty="0" smtClean="0">
                <a:latin typeface="+mn-ea"/>
              </a:rPr>
              <a:t>동일한 </a:t>
            </a:r>
            <a:r>
              <a:rPr lang="ko-KR" altLang="en-US" dirty="0">
                <a:latin typeface="+mn-ea"/>
              </a:rPr>
              <a:t>결과가 나오는 이유는 조건식이 참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또는 거짓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인 경우에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바로 아래에 있는 한 문장만 실행하도록 되어 있기 때문이다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즉</a:t>
            </a:r>
            <a:r>
              <a:rPr lang="en-US" altLang="ko-KR" dirty="0">
                <a:latin typeface="+mn-ea"/>
              </a:rPr>
              <a:t>, 5</a:t>
            </a:r>
            <a:r>
              <a:rPr lang="ko-KR" altLang="en-US" dirty="0">
                <a:latin typeface="+mn-ea"/>
              </a:rPr>
              <a:t>행의 조건식이 거짓이므로 그 아래 문장인 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행만 건너뛰고 </a:t>
            </a:r>
            <a:r>
              <a:rPr lang="en-US" altLang="ko-KR" dirty="0">
                <a:latin typeface="+mn-ea"/>
              </a:rPr>
              <a:t>7</a:t>
            </a:r>
            <a:r>
              <a:rPr lang="ko-KR" altLang="en-US" dirty="0">
                <a:latin typeface="+mn-ea"/>
              </a:rPr>
              <a:t>행부터는 다시 실행한다는 의미이다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4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그러므로 </a:t>
            </a:r>
            <a:r>
              <a:rPr lang="en-US" altLang="ko-KR" dirty="0">
                <a:latin typeface="+mn-ea"/>
              </a:rPr>
              <a:t>if </a:t>
            </a:r>
            <a:r>
              <a:rPr lang="ko-KR" altLang="en-US" dirty="0">
                <a:latin typeface="+mn-ea"/>
              </a:rPr>
              <a:t>문에서 두 문장 이상을 적재적소에 실행하고 싶다면 여러 개의 구문을 하나로 만들어 주는 </a:t>
            </a:r>
            <a:r>
              <a:rPr lang="ko-KR" altLang="en-US" b="1" dirty="0">
                <a:solidFill>
                  <a:schemeClr val="accent1"/>
                </a:solidFill>
                <a:latin typeface="+mn-ea"/>
              </a:rPr>
              <a:t>블록</a:t>
            </a:r>
            <a:r>
              <a:rPr lang="en-US" altLang="ko-KR" b="1" dirty="0">
                <a:solidFill>
                  <a:schemeClr val="accent1"/>
                </a:solidFill>
                <a:latin typeface="+mn-ea"/>
              </a:rPr>
              <a:t>({ })</a:t>
            </a:r>
            <a:r>
              <a:rPr lang="ko-KR" altLang="en-US" dirty="0">
                <a:latin typeface="+mn-ea"/>
              </a:rPr>
              <a:t>을 사용해야 한다</a:t>
            </a:r>
            <a:endParaRPr lang="en-US" altLang="ko-KR" b="1" dirty="0">
              <a:solidFill>
                <a:srgbClr val="008000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23409E-D273-42A2-A5BF-E1D59E2B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81" y="2132856"/>
            <a:ext cx="72675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7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if </a:t>
            </a:r>
            <a:r>
              <a:rPr lang="ko-KR" altLang="en-US" sz="2000" dirty="0"/>
              <a:t>문 </a:t>
            </a:r>
            <a:endParaRPr lang="en-US" altLang="ko-KR" sz="2000" dirty="0"/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5-3] </a:t>
            </a:r>
            <a:r>
              <a:rPr lang="ko-KR" altLang="en-US" b="1" dirty="0">
                <a:solidFill>
                  <a:srgbClr val="008000"/>
                </a:solidFill>
              </a:rPr>
              <a:t>기본적인 </a:t>
            </a:r>
            <a:r>
              <a:rPr lang="en-US" altLang="ko-KR" b="1" dirty="0">
                <a:solidFill>
                  <a:srgbClr val="008000"/>
                </a:solidFill>
              </a:rPr>
              <a:t>if </a:t>
            </a:r>
            <a:r>
              <a:rPr lang="ko-KR" altLang="en-US" b="1" dirty="0">
                <a:solidFill>
                  <a:srgbClr val="008000"/>
                </a:solidFill>
              </a:rPr>
              <a:t>문 사용 예 </a:t>
            </a:r>
            <a:r>
              <a:rPr lang="en-US" altLang="ko-KR" b="1" dirty="0">
                <a:solidFill>
                  <a:srgbClr val="008000"/>
                </a:solidFill>
              </a:rPr>
              <a:t>3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Project05_3)</a:t>
            </a: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628650" lvl="3" indent="0">
              <a:lnSpc>
                <a:spcPct val="150000"/>
              </a:lnSpc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A096F6-08B5-4DB9-8F3F-F32039EE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62967"/>
            <a:ext cx="7056784" cy="37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if ~ else </a:t>
            </a:r>
            <a:r>
              <a:rPr lang="ko-KR" altLang="en-US" sz="2000" dirty="0"/>
              <a:t>문 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조건식이 참일 때 실행할 문장과 거짓일 때 실행할 문장이 각각 다를 경우에는 </a:t>
            </a:r>
            <a:r>
              <a:rPr lang="en-US" altLang="ko-KR" dirty="0"/>
              <a:t>if ~ else </a:t>
            </a:r>
            <a:r>
              <a:rPr lang="ko-KR" altLang="en-US" dirty="0"/>
              <a:t>문을 사용한다</a:t>
            </a:r>
            <a:r>
              <a:rPr lang="en-US" altLang="ko-KR" dirty="0"/>
              <a:t>. </a:t>
            </a:r>
            <a:r>
              <a:rPr lang="ko-KR" altLang="en-US" dirty="0"/>
              <a:t>조건식이 </a:t>
            </a:r>
            <a:r>
              <a:rPr lang="ko-KR" altLang="en-US" b="1" dirty="0">
                <a:solidFill>
                  <a:schemeClr val="accent1"/>
                </a:solidFill>
              </a:rPr>
              <a:t>참</a:t>
            </a:r>
            <a:r>
              <a:rPr lang="ko-KR" altLang="en-US" dirty="0"/>
              <a:t>이라면 </a:t>
            </a:r>
            <a:r>
              <a:rPr lang="ko-KR" altLang="en-US" b="1" dirty="0">
                <a:solidFill>
                  <a:schemeClr val="accent1"/>
                </a:solidFill>
              </a:rPr>
              <a:t>실행할</a:t>
            </a:r>
            <a:r>
              <a:rPr lang="en-US" altLang="ko-KR" b="1" dirty="0">
                <a:solidFill>
                  <a:schemeClr val="accent1"/>
                </a:solidFill>
              </a:rPr>
              <a:t>_</a:t>
            </a:r>
            <a:r>
              <a:rPr lang="ko-KR" altLang="en-US" b="1" dirty="0">
                <a:solidFill>
                  <a:schemeClr val="accent1"/>
                </a:solidFill>
              </a:rPr>
              <a:t>문장</a:t>
            </a:r>
            <a:r>
              <a:rPr lang="en-US" altLang="ko-KR" b="1" dirty="0">
                <a:solidFill>
                  <a:schemeClr val="accent1"/>
                </a:solidFill>
              </a:rPr>
              <a:t>_1</a:t>
            </a:r>
            <a:r>
              <a:rPr lang="ko-KR" altLang="en-US" dirty="0"/>
              <a:t>을 실행하고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chemeClr val="accent1"/>
                </a:solidFill>
              </a:rPr>
              <a:t>거짓</a:t>
            </a:r>
            <a:r>
              <a:rPr lang="ko-KR" altLang="en-US" dirty="0"/>
              <a:t>이면 </a:t>
            </a:r>
            <a:r>
              <a:rPr lang="ko-KR" altLang="en-US" b="1" dirty="0">
                <a:solidFill>
                  <a:schemeClr val="accent1"/>
                </a:solidFill>
              </a:rPr>
              <a:t>실행할</a:t>
            </a:r>
            <a:r>
              <a:rPr lang="en-US" altLang="ko-KR" b="1" dirty="0">
                <a:solidFill>
                  <a:schemeClr val="accent1"/>
                </a:solidFill>
              </a:rPr>
              <a:t>_</a:t>
            </a:r>
            <a:r>
              <a:rPr lang="ko-KR" altLang="en-US" b="1" dirty="0">
                <a:solidFill>
                  <a:schemeClr val="accent1"/>
                </a:solidFill>
              </a:rPr>
              <a:t>문장</a:t>
            </a:r>
            <a:r>
              <a:rPr lang="en-US" altLang="ko-KR" b="1" dirty="0">
                <a:solidFill>
                  <a:schemeClr val="accent1"/>
                </a:solidFill>
              </a:rPr>
              <a:t>_2</a:t>
            </a:r>
            <a:r>
              <a:rPr lang="ko-KR" altLang="en-US" dirty="0"/>
              <a:t>를 실행한다</a:t>
            </a: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CCF2C4-4A15-4013-BC9D-5DB0DD2A5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996952"/>
            <a:ext cx="6073996" cy="256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0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if ~ else </a:t>
            </a:r>
            <a:r>
              <a:rPr lang="ko-KR" altLang="en-US" sz="2000" dirty="0"/>
              <a:t>문 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5-4] if ~ else </a:t>
            </a:r>
            <a:r>
              <a:rPr lang="ko-KR" altLang="en-US" b="1" dirty="0">
                <a:solidFill>
                  <a:srgbClr val="008000"/>
                </a:solidFill>
              </a:rPr>
              <a:t>문 사용 예 </a:t>
            </a:r>
            <a:r>
              <a:rPr lang="en-US" altLang="ko-KR" b="1" dirty="0">
                <a:solidFill>
                  <a:srgbClr val="008000"/>
                </a:solidFill>
              </a:rPr>
              <a:t>1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Project05_4)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2B434-951A-4B0D-949A-8FCC8BBB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72199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3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if ~ else </a:t>
            </a:r>
            <a:r>
              <a:rPr lang="ko-KR" altLang="en-US" sz="2000" dirty="0"/>
              <a:t>문 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만약 조건식이 참인 경우에 수행할 문장이 여러 개이고</a:t>
            </a:r>
            <a:r>
              <a:rPr lang="en-US" altLang="ko-KR" dirty="0"/>
              <a:t>, </a:t>
            </a:r>
            <a:r>
              <a:rPr lang="ko-KR" altLang="en-US" dirty="0"/>
              <a:t>거짓인 경우에도 수행할 문장이 여러 개라면 블록</a:t>
            </a:r>
            <a:r>
              <a:rPr lang="en-US" altLang="ko-KR" dirty="0"/>
              <a:t>({ })</a:t>
            </a:r>
            <a:r>
              <a:rPr lang="ko-KR" altLang="en-US" dirty="0"/>
              <a:t>으로 묶어주면 된다</a:t>
            </a:r>
            <a:r>
              <a:rPr lang="en-US" altLang="ko-KR" dirty="0"/>
              <a:t>. 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8D4D09-B141-4BDB-ABBF-0A7BE5AEA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88840"/>
            <a:ext cx="43148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1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if ~ else </a:t>
            </a:r>
            <a:r>
              <a:rPr lang="ko-KR" altLang="en-US" sz="2000" dirty="0"/>
              <a:t>문 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5-5] if ~ else </a:t>
            </a:r>
            <a:r>
              <a:rPr lang="ko-KR" altLang="en-US" b="1" dirty="0">
                <a:solidFill>
                  <a:srgbClr val="008000"/>
                </a:solidFill>
              </a:rPr>
              <a:t>문 사용 예 </a:t>
            </a:r>
            <a:r>
              <a:rPr lang="en-US" altLang="ko-KR" b="1" dirty="0">
                <a:solidFill>
                  <a:srgbClr val="008000"/>
                </a:solidFill>
              </a:rPr>
              <a:t>2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Project05_5)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137359-9A93-4A33-99A9-6263749B5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77"/>
          <a:stretch/>
        </p:blipFill>
        <p:spPr>
          <a:xfrm>
            <a:off x="1115616" y="2204864"/>
            <a:ext cx="719137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8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if ~ else </a:t>
            </a:r>
            <a:r>
              <a:rPr lang="ko-KR" altLang="en-US" sz="2000" dirty="0"/>
              <a:t>문 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5-5] if ~ else </a:t>
            </a:r>
            <a:r>
              <a:rPr lang="ko-KR" altLang="en-US" b="1" dirty="0">
                <a:solidFill>
                  <a:srgbClr val="008000"/>
                </a:solidFill>
              </a:rPr>
              <a:t>문 사용 예 </a:t>
            </a:r>
            <a:r>
              <a:rPr lang="en-US" altLang="ko-KR" b="1" dirty="0">
                <a:solidFill>
                  <a:srgbClr val="008000"/>
                </a:solidFill>
              </a:rPr>
              <a:t>2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Project05_5)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137359-9A93-4A33-99A9-6263749B5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923"/>
          <a:stretch/>
        </p:blipFill>
        <p:spPr>
          <a:xfrm>
            <a:off x="1115616" y="2325563"/>
            <a:ext cx="7191375" cy="11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31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if ~ else </a:t>
            </a:r>
            <a:r>
              <a:rPr lang="ko-KR" altLang="en-US" sz="2000" dirty="0"/>
              <a:t>문 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5-6] </a:t>
            </a:r>
            <a:r>
              <a:rPr lang="ko-KR" altLang="en-US" b="1" dirty="0">
                <a:solidFill>
                  <a:srgbClr val="008000"/>
                </a:solidFill>
              </a:rPr>
              <a:t>짝수</a:t>
            </a:r>
            <a:r>
              <a:rPr lang="en-US" altLang="ko-KR" b="1" dirty="0">
                <a:solidFill>
                  <a:srgbClr val="008000"/>
                </a:solidFill>
              </a:rPr>
              <a:t>, </a:t>
            </a:r>
            <a:r>
              <a:rPr lang="ko-KR" altLang="en-US" b="1" dirty="0">
                <a:solidFill>
                  <a:srgbClr val="008000"/>
                </a:solidFill>
              </a:rPr>
              <a:t>홀수 구분 프로그램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Project05_6)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B16EF3-1ACF-4F5F-A65C-4915C357E60E}"/>
              </a:ext>
            </a:extLst>
          </p:cNvPr>
          <p:cNvGrpSpPr/>
          <p:nvPr/>
        </p:nvGrpSpPr>
        <p:grpSpPr>
          <a:xfrm>
            <a:off x="1115617" y="2132857"/>
            <a:ext cx="6840760" cy="3871410"/>
            <a:chOff x="1115616" y="2204864"/>
            <a:chExt cx="7230373" cy="409190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750AD56-59B4-41A2-BE36-E17BF9DF7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63"/>
            <a:stretch/>
          </p:blipFill>
          <p:spPr>
            <a:xfrm>
              <a:off x="1115616" y="2204864"/>
              <a:ext cx="7229475" cy="25812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A2E9604-074D-4698-9941-7FF5480A4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6514" y="4725144"/>
              <a:ext cx="7229475" cy="1571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6364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if ~ else </a:t>
            </a:r>
            <a:r>
              <a:rPr lang="ko-KR" altLang="en-US" sz="2000" dirty="0"/>
              <a:t>문 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03C456-DEEE-4987-84CB-AF0840F4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41" y="1844824"/>
            <a:ext cx="74771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5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140968"/>
            <a:ext cx="6162972" cy="3024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이 장에서 만들 프로그램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기본 </a:t>
            </a:r>
            <a:r>
              <a:rPr lang="en-US" altLang="ko-KR" sz="2000" b="1" dirty="0">
                <a:latin typeface="+mj-ea"/>
                <a:ea typeface="+mj-ea"/>
              </a:rPr>
              <a:t>if</a:t>
            </a:r>
            <a:r>
              <a:rPr lang="ko-KR" altLang="en-US" sz="2000" b="1" dirty="0">
                <a:latin typeface="+mj-ea"/>
                <a:ea typeface="+mj-ea"/>
              </a:rPr>
              <a:t>문</a:t>
            </a:r>
            <a:endParaRPr lang="en-US" altLang="ko-KR" sz="2000" b="1" dirty="0">
              <a:latin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</a:rPr>
              <a:t>중첩 </a:t>
            </a:r>
            <a:r>
              <a:rPr lang="en-US" altLang="ko-KR" sz="2000" b="1" dirty="0">
                <a:latin typeface="+mj-ea"/>
              </a:rPr>
              <a:t>if</a:t>
            </a:r>
            <a:r>
              <a:rPr lang="ko-KR" altLang="en-US" sz="2000" b="1" dirty="0">
                <a:latin typeface="+mj-ea"/>
              </a:rPr>
              <a:t>문</a:t>
            </a:r>
            <a:endParaRPr lang="en-US" altLang="ko-KR" sz="2000" b="1" dirty="0">
              <a:latin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err="1">
                <a:latin typeface="+mj-ea"/>
              </a:rPr>
              <a:t>switch~case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ko-KR" altLang="en-US" sz="2000" b="1" dirty="0">
                <a:latin typeface="+mj-ea"/>
              </a:rPr>
              <a:t>문</a:t>
            </a:r>
            <a:endParaRPr lang="en-US" altLang="ko-KR" sz="20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+mj-ea"/>
              </a:rPr>
              <a:t>중첩 </a:t>
            </a:r>
            <a:r>
              <a:rPr lang="en-US" altLang="ko-KR" sz="4000" dirty="0">
                <a:latin typeface="+mj-ea"/>
              </a:rPr>
              <a:t>if </a:t>
            </a:r>
            <a:r>
              <a:rPr lang="ko-KR" altLang="en-US" sz="4000" dirty="0">
                <a:latin typeface="+mj-ea"/>
              </a:rPr>
              <a:t>문</a:t>
            </a:r>
            <a:endParaRPr lang="en-US" altLang="ko-KR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448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buClrTx/>
            </a:pPr>
            <a:r>
              <a:rPr lang="en-US" altLang="ko-KR" dirty="0" smtClean="0"/>
              <a:t>if </a:t>
            </a:r>
            <a:r>
              <a:rPr lang="ko-KR" altLang="en-US" dirty="0"/>
              <a:t>문을 한 번 실행한 뒤 그 결과를 가지고 다시 </a:t>
            </a:r>
            <a:r>
              <a:rPr lang="en-US" altLang="ko-KR" dirty="0"/>
              <a:t>if </a:t>
            </a:r>
            <a:r>
              <a:rPr lang="ko-KR" altLang="en-US" dirty="0"/>
              <a:t>문을 실행하는 식을 중첩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r>
              <a:rPr lang="en-US" altLang="ko-KR" dirty="0"/>
              <a:t> (</a:t>
            </a:r>
            <a:r>
              <a:rPr lang="ko-KR" altLang="en-US" dirty="0"/>
              <a:t>또는 중복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조건식이 여러 개일 때는 헷갈릴 수 있으므로 블록</a:t>
            </a:r>
            <a:r>
              <a:rPr lang="en-US" altLang="ko-KR" dirty="0"/>
              <a:t>({ })</a:t>
            </a:r>
            <a:r>
              <a:rPr lang="ko-KR" altLang="en-US" dirty="0"/>
              <a:t>을 사용해서 명확히 하는 것이 좋다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chemeClr val="accent1"/>
                </a:solidFill>
              </a:rPr>
              <a:t>조건식</a:t>
            </a:r>
            <a:r>
              <a:rPr lang="en-US" altLang="ko-KR" b="1" dirty="0">
                <a:solidFill>
                  <a:schemeClr val="accent1"/>
                </a:solidFill>
              </a:rPr>
              <a:t>_1</a:t>
            </a:r>
            <a:r>
              <a:rPr lang="ko-KR" altLang="en-US" dirty="0"/>
              <a:t>이 </a:t>
            </a:r>
            <a:r>
              <a:rPr lang="ko-KR" altLang="en-US" b="1" dirty="0">
                <a:solidFill>
                  <a:schemeClr val="accent1"/>
                </a:solidFill>
              </a:rPr>
              <a:t>참</a:t>
            </a:r>
            <a:r>
              <a:rPr lang="ko-KR" altLang="en-US" dirty="0"/>
              <a:t>이면 다시 </a:t>
            </a:r>
            <a:r>
              <a:rPr lang="en-US" altLang="ko-KR" b="1" dirty="0">
                <a:solidFill>
                  <a:schemeClr val="accent1"/>
                </a:solidFill>
              </a:rPr>
              <a:t>if (</a:t>
            </a:r>
            <a:r>
              <a:rPr lang="ko-KR" altLang="en-US" b="1" dirty="0">
                <a:solidFill>
                  <a:schemeClr val="accent1"/>
                </a:solidFill>
              </a:rPr>
              <a:t>조건식</a:t>
            </a:r>
            <a:r>
              <a:rPr lang="en-US" altLang="ko-KR" b="1" dirty="0">
                <a:solidFill>
                  <a:schemeClr val="accent1"/>
                </a:solidFill>
              </a:rPr>
              <a:t>_2)</a:t>
            </a:r>
            <a:r>
              <a:rPr lang="ko-KR" altLang="en-US" dirty="0"/>
              <a:t>를 수행하고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chemeClr val="accent1"/>
                </a:solidFill>
              </a:rPr>
              <a:t>조건식</a:t>
            </a:r>
            <a:r>
              <a:rPr lang="en-US" altLang="ko-KR" b="1" dirty="0">
                <a:solidFill>
                  <a:schemeClr val="accent1"/>
                </a:solidFill>
              </a:rPr>
              <a:t>_2</a:t>
            </a:r>
            <a:r>
              <a:rPr lang="ko-KR" altLang="en-US" dirty="0"/>
              <a:t>가 </a:t>
            </a:r>
            <a:r>
              <a:rPr lang="ko-KR" altLang="en-US" b="1" dirty="0">
                <a:solidFill>
                  <a:schemeClr val="accent1"/>
                </a:solidFill>
              </a:rPr>
              <a:t>참</a:t>
            </a:r>
            <a:r>
              <a:rPr lang="ko-KR" altLang="en-US" dirty="0"/>
              <a:t>이면 </a:t>
            </a:r>
            <a:r>
              <a:rPr lang="ko-KR" altLang="en-US" b="1" dirty="0">
                <a:solidFill>
                  <a:schemeClr val="accent1"/>
                </a:solidFill>
              </a:rPr>
              <a:t>실행할</a:t>
            </a:r>
            <a:r>
              <a:rPr lang="en-US" altLang="ko-KR" b="1" dirty="0">
                <a:solidFill>
                  <a:schemeClr val="accent1"/>
                </a:solidFill>
              </a:rPr>
              <a:t>_</a:t>
            </a:r>
            <a:r>
              <a:rPr lang="ko-KR" altLang="en-US" b="1" dirty="0">
                <a:solidFill>
                  <a:schemeClr val="accent1"/>
                </a:solidFill>
              </a:rPr>
              <a:t>문장</a:t>
            </a:r>
            <a:r>
              <a:rPr lang="en-US" altLang="ko-KR" b="1" dirty="0">
                <a:solidFill>
                  <a:schemeClr val="accent1"/>
                </a:solidFill>
              </a:rPr>
              <a:t>_1</a:t>
            </a:r>
            <a:r>
              <a:rPr lang="ko-KR" altLang="en-US" dirty="0"/>
              <a:t>을 실행한다</a:t>
            </a:r>
            <a:endParaRPr lang="en-US" altLang="ko-KR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4CB9C8-2AFD-423B-A956-A301DA92B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94" y="3284984"/>
            <a:ext cx="634846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43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5-7] </a:t>
            </a:r>
            <a:r>
              <a:rPr lang="ko-KR" altLang="en-US" b="1" dirty="0">
                <a:solidFill>
                  <a:srgbClr val="008000"/>
                </a:solidFill>
              </a:rPr>
              <a:t>중첩 </a:t>
            </a:r>
            <a:r>
              <a:rPr lang="en-US" altLang="ko-KR" b="1" dirty="0">
                <a:solidFill>
                  <a:srgbClr val="008000"/>
                </a:solidFill>
              </a:rPr>
              <a:t>if </a:t>
            </a:r>
            <a:r>
              <a:rPr lang="ko-KR" altLang="en-US" b="1" dirty="0">
                <a:solidFill>
                  <a:srgbClr val="008000"/>
                </a:solidFill>
              </a:rPr>
              <a:t>문 사용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Project05_7)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E41E14-CA47-4FC8-BF9F-51DFE24CBC21}"/>
              </a:ext>
            </a:extLst>
          </p:cNvPr>
          <p:cNvGrpSpPr/>
          <p:nvPr/>
        </p:nvGrpSpPr>
        <p:grpSpPr>
          <a:xfrm>
            <a:off x="1187624" y="1700808"/>
            <a:ext cx="6480720" cy="4345632"/>
            <a:chOff x="993474" y="2171700"/>
            <a:chExt cx="7162801" cy="50737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00C9580-0E4C-4B43-99B3-7A08EE1F9A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1" r="422"/>
            <a:stretch/>
          </p:blipFill>
          <p:spPr>
            <a:xfrm>
              <a:off x="993475" y="2171700"/>
              <a:ext cx="7162800" cy="25146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4DA4D99-B673-4DFB-92E8-478F92877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08"/>
            <a:stretch/>
          </p:blipFill>
          <p:spPr>
            <a:xfrm>
              <a:off x="993474" y="4687694"/>
              <a:ext cx="7162800" cy="2557730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1ADE2C1-5189-4F96-9FEC-4351711CD1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00"/>
          <a:stretch/>
        </p:blipFill>
        <p:spPr>
          <a:xfrm>
            <a:off x="1109264" y="6088174"/>
            <a:ext cx="6631088" cy="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57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5-8]</a:t>
            </a:r>
            <a:r>
              <a:rPr lang="ko-KR" altLang="en-US" b="1" dirty="0">
                <a:solidFill>
                  <a:srgbClr val="008000"/>
                </a:solidFill>
              </a:rPr>
              <a:t> 학점 처리 프로그램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Project05_8)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76FCDC-AD6D-4BA0-B0F5-68CA519B8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71628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59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5-8]</a:t>
            </a:r>
            <a:r>
              <a:rPr lang="ko-KR" altLang="en-US" b="1" dirty="0">
                <a:solidFill>
                  <a:srgbClr val="008000"/>
                </a:solidFill>
              </a:rPr>
              <a:t> 학점 처리 프로그램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Project05_8)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C88649-5AD6-4585-9FD1-E53DCF1D3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66" y="2200881"/>
            <a:ext cx="73056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03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C99D9-FB68-4B52-8F6E-D016296C4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16043"/>
            <a:ext cx="6280937" cy="427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31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</a:t>
            </a:r>
            <a:r>
              <a:rPr lang="ko-KR" altLang="en-US" sz="2000" dirty="0"/>
              <a:t>의 완성</a:t>
            </a:r>
            <a:endParaRPr lang="en-US" altLang="ko-KR" sz="1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D9E7E6-D1FD-45B3-935E-24C5E25A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74009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13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 err="1"/>
              <a:t>삼항</a:t>
            </a:r>
            <a:r>
              <a:rPr lang="ko-KR" altLang="en-US" sz="2000" dirty="0"/>
              <a:t> 연산자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>
                <a:latin typeface="+mn-ea"/>
              </a:rPr>
              <a:t>C#</a:t>
            </a:r>
            <a:r>
              <a:rPr lang="ko-KR" altLang="en-US" dirty="0">
                <a:latin typeface="+mn-ea"/>
              </a:rPr>
              <a:t>에서 제공하는 </a:t>
            </a:r>
            <a:r>
              <a:rPr lang="ko-KR" altLang="en-US" dirty="0" err="1">
                <a:latin typeface="+mn-ea"/>
              </a:rPr>
              <a:t>삼항</a:t>
            </a:r>
            <a:r>
              <a:rPr lang="ko-KR" altLang="en-US" dirty="0">
                <a:latin typeface="+mn-ea"/>
              </a:rPr>
              <a:t> 연산자는 </a:t>
            </a:r>
            <a:r>
              <a:rPr lang="en-US" altLang="ko-KR" dirty="0">
                <a:latin typeface="+mn-ea"/>
              </a:rPr>
              <a:t>if </a:t>
            </a:r>
            <a:r>
              <a:rPr lang="ko-KR" altLang="en-US" dirty="0">
                <a:latin typeface="+mn-ea"/>
              </a:rPr>
              <a:t>문을 간단하게 한 줄로 처리하는 효과를 낸다</a:t>
            </a:r>
            <a:r>
              <a:rPr lang="en-US" altLang="ko-KR" dirty="0">
                <a:latin typeface="+mn-ea"/>
              </a:rPr>
              <a:t>. </a:t>
            </a:r>
          </a:p>
          <a:p>
            <a:pPr lvl="2">
              <a:lnSpc>
                <a:spcPct val="150000"/>
              </a:lnSpc>
              <a:buClrTx/>
            </a:pPr>
            <a:r>
              <a:rPr lang="ko-KR" altLang="en-US" dirty="0" err="1">
                <a:latin typeface="+mn-ea"/>
              </a:rPr>
              <a:t>삼항</a:t>
            </a:r>
            <a:r>
              <a:rPr lang="ko-KR" altLang="en-US" dirty="0">
                <a:latin typeface="+mn-ea"/>
              </a:rPr>
              <a:t> 연산자의 형식</a:t>
            </a:r>
            <a:r>
              <a:rPr lang="en-US" altLang="ko-KR" dirty="0">
                <a:latin typeface="+mn-ea"/>
              </a:rPr>
              <a:t>: </a:t>
            </a:r>
          </a:p>
          <a:p>
            <a:pPr lvl="2">
              <a:lnSpc>
                <a:spcPct val="150000"/>
              </a:lnSpc>
              <a:buClrTx/>
            </a:pPr>
            <a:r>
              <a:rPr lang="ko-KR" altLang="en-US" dirty="0">
                <a:latin typeface="+mn-ea"/>
              </a:rPr>
              <a:t>조건식이 </a:t>
            </a:r>
            <a:r>
              <a:rPr lang="ko-KR" altLang="en-US" b="1" dirty="0">
                <a:solidFill>
                  <a:schemeClr val="accent1"/>
                </a:solidFill>
                <a:latin typeface="+mn-ea"/>
              </a:rPr>
              <a:t>참</a:t>
            </a:r>
            <a:r>
              <a:rPr lang="ko-KR" altLang="en-US" dirty="0">
                <a:latin typeface="+mn-ea"/>
              </a:rPr>
              <a:t>이라면 </a:t>
            </a:r>
            <a:r>
              <a:rPr lang="ko-KR" altLang="en-US" b="1" dirty="0">
                <a:solidFill>
                  <a:schemeClr val="accent1"/>
                </a:solidFill>
                <a:latin typeface="+mn-ea"/>
              </a:rPr>
              <a:t>참일</a:t>
            </a:r>
            <a:r>
              <a:rPr lang="en-US" altLang="ko-KR" b="1" dirty="0">
                <a:solidFill>
                  <a:schemeClr val="accent1"/>
                </a:solidFill>
                <a:latin typeface="+mn-ea"/>
              </a:rPr>
              <a:t>_</a:t>
            </a:r>
            <a:r>
              <a:rPr lang="ko-KR" altLang="en-US" b="1" dirty="0">
                <a:solidFill>
                  <a:schemeClr val="accent1"/>
                </a:solidFill>
                <a:latin typeface="+mn-ea"/>
              </a:rPr>
              <a:t>때</a:t>
            </a:r>
            <a:r>
              <a:rPr lang="ko-KR" altLang="en-US" dirty="0">
                <a:latin typeface="+mn-ea"/>
              </a:rPr>
              <a:t> 부분이 반환되고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b="1" dirty="0">
                <a:solidFill>
                  <a:schemeClr val="accent1"/>
                </a:solidFill>
                <a:latin typeface="+mn-ea"/>
              </a:rPr>
              <a:t>거짓</a:t>
            </a:r>
            <a:r>
              <a:rPr lang="ko-KR" altLang="en-US" dirty="0">
                <a:latin typeface="+mn-ea"/>
              </a:rPr>
              <a:t>이라면 </a:t>
            </a:r>
            <a:r>
              <a:rPr lang="ko-KR" altLang="en-US" b="1" dirty="0">
                <a:solidFill>
                  <a:schemeClr val="accent1"/>
                </a:solidFill>
                <a:latin typeface="+mn-ea"/>
              </a:rPr>
              <a:t>거짓일</a:t>
            </a:r>
            <a:r>
              <a:rPr lang="en-US" altLang="ko-KR" b="1" dirty="0">
                <a:solidFill>
                  <a:schemeClr val="accent1"/>
                </a:solidFill>
                <a:latin typeface="+mn-ea"/>
              </a:rPr>
              <a:t>_</a:t>
            </a:r>
            <a:r>
              <a:rPr lang="ko-KR" altLang="en-US" b="1" dirty="0">
                <a:solidFill>
                  <a:schemeClr val="accent1"/>
                </a:solidFill>
                <a:latin typeface="+mn-ea"/>
              </a:rPr>
              <a:t>때 </a:t>
            </a:r>
            <a:r>
              <a:rPr lang="ko-KR" altLang="en-US" dirty="0">
                <a:latin typeface="+mn-ea"/>
              </a:rPr>
              <a:t>부분이 실행</a:t>
            </a:r>
            <a:endParaRPr lang="en-US" altLang="ko-KR" dirty="0">
              <a:latin typeface="+mn-ea"/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  <a:latin typeface="+mn-ea"/>
              </a:rPr>
              <a:t>[</a:t>
            </a:r>
            <a:r>
              <a:rPr lang="ko-KR" altLang="en-US" b="1" dirty="0">
                <a:solidFill>
                  <a:srgbClr val="008000"/>
                </a:solidFill>
                <a:latin typeface="+mn-ea"/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  <a:latin typeface="+mn-ea"/>
              </a:rPr>
              <a:t>5-9] </a:t>
            </a:r>
            <a:r>
              <a:rPr lang="ko-KR" altLang="en-US" b="1" dirty="0">
                <a:solidFill>
                  <a:srgbClr val="008000"/>
                </a:solidFill>
                <a:latin typeface="+mn-ea"/>
              </a:rPr>
              <a:t>간단한 합격 </a:t>
            </a:r>
            <a:r>
              <a:rPr lang="en-US" altLang="ko-KR" b="1" dirty="0">
                <a:solidFill>
                  <a:srgbClr val="008000"/>
                </a:solidFill>
                <a:latin typeface="+mn-ea"/>
              </a:rPr>
              <a:t>/ </a:t>
            </a:r>
            <a:r>
              <a:rPr lang="ko-KR" altLang="en-US" b="1" dirty="0">
                <a:solidFill>
                  <a:srgbClr val="008000"/>
                </a:solidFill>
                <a:latin typeface="+mn-ea"/>
              </a:rPr>
              <a:t>불합격 프로그램 </a:t>
            </a:r>
            <a:r>
              <a:rPr lang="en-US" altLang="ko-KR" b="1" dirty="0">
                <a:solidFill>
                  <a:srgbClr val="008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008000"/>
                </a:solidFill>
                <a:latin typeface="+mn-ea"/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  <a:latin typeface="+mn-ea"/>
              </a:rPr>
              <a:t>: Project05_9)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D93431-2EAE-4B11-9AAB-B5F439D3E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150108"/>
            <a:ext cx="4782231" cy="481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F5D173-0274-4FA0-A5F2-A4B7C2B2D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1117021" y="3585048"/>
            <a:ext cx="6797050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55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06840F5-C0C3-4890-A983-97900713D964}"/>
              </a:ext>
            </a:extLst>
          </p:cNvPr>
          <p:cNvSpPr/>
          <p:nvPr/>
        </p:nvSpPr>
        <p:spPr>
          <a:xfrm>
            <a:off x="971599" y="3789041"/>
            <a:ext cx="7704857" cy="2664296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000" dirty="0" err="1"/>
              <a:t>삼항</a:t>
            </a:r>
            <a:r>
              <a:rPr lang="ko-KR" altLang="en-US" sz="2000" dirty="0"/>
              <a:t> 연산자</a:t>
            </a:r>
            <a:endParaRPr lang="en-US" altLang="ko-KR" sz="1700" dirty="0"/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점수가 </a:t>
            </a:r>
            <a:r>
              <a:rPr lang="en-US" altLang="ko-KR" dirty="0"/>
              <a:t>60</a:t>
            </a:r>
            <a:r>
              <a:rPr lang="ko-KR" altLang="en-US" dirty="0"/>
              <a:t>점 이상이면 합격이고</a:t>
            </a:r>
            <a:r>
              <a:rPr lang="en-US" altLang="ko-KR" dirty="0"/>
              <a:t>, </a:t>
            </a:r>
            <a:r>
              <a:rPr lang="ko-KR" altLang="en-US" dirty="0"/>
              <a:t>미만이면 불합격을 출력하는 소스 코드이다</a:t>
            </a:r>
            <a:r>
              <a:rPr lang="en-US" altLang="ko-KR" dirty="0"/>
              <a:t>.</a:t>
            </a:r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소스 코드 </a:t>
            </a:r>
            <a:r>
              <a:rPr lang="en-US" altLang="ko-KR" dirty="0"/>
              <a:t>6~9</a:t>
            </a:r>
            <a:r>
              <a:rPr lang="ko-KR" altLang="en-US" dirty="0"/>
              <a:t>행의 </a:t>
            </a:r>
            <a:r>
              <a:rPr lang="en-US" altLang="ko-KR" dirty="0" err="1"/>
              <a:t>if~else</a:t>
            </a:r>
            <a:r>
              <a:rPr lang="en-US" altLang="ko-KR" dirty="0"/>
              <a:t> </a:t>
            </a:r>
            <a:r>
              <a:rPr lang="ko-KR" altLang="en-US" dirty="0"/>
              <a:t>문을 </a:t>
            </a:r>
            <a:r>
              <a:rPr lang="ko-KR" altLang="en-US" dirty="0" err="1"/>
              <a:t>삼항</a:t>
            </a:r>
            <a:r>
              <a:rPr lang="ko-KR" altLang="en-US" dirty="0"/>
              <a:t> 연산자로 적절하게 잘 활용하면 코드가 훨씬 </a:t>
            </a:r>
            <a:r>
              <a:rPr lang="ko-KR" altLang="en-US" dirty="0" err="1"/>
              <a:t>간결해진다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dirty="0"/>
              <a:t>12~24</a:t>
            </a:r>
            <a:r>
              <a:rPr lang="ko-KR" altLang="en-US" dirty="0"/>
              <a:t>행의 코드는 다음과 같이                                                                  표현할 수도 있다</a:t>
            </a:r>
            <a:r>
              <a:rPr lang="en-US" altLang="ko-KR" dirty="0"/>
              <a:t>. </a:t>
            </a:r>
            <a:r>
              <a:rPr lang="ko-KR" altLang="en-US" dirty="0"/>
              <a:t>표현식이 한결                                                                           간결하게 보일 것이다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중첩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1B20E8-367E-4697-976C-AC3F6C651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22" b="-341"/>
          <a:stretch/>
        </p:blipFill>
        <p:spPr>
          <a:xfrm>
            <a:off x="1259632" y="3068960"/>
            <a:ext cx="6264696" cy="4385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9E3F21-13EB-4396-B63F-2ACD98372DCC}"/>
              </a:ext>
            </a:extLst>
          </p:cNvPr>
          <p:cNvSpPr/>
          <p:nvPr/>
        </p:nvSpPr>
        <p:spPr>
          <a:xfrm>
            <a:off x="971599" y="3789040"/>
            <a:ext cx="1511728" cy="432048"/>
          </a:xfrm>
          <a:prstGeom prst="rect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여기서 잠깐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233C42-C40D-4713-94FC-EE29B4C10211}"/>
              </a:ext>
            </a:extLst>
          </p:cNvPr>
          <p:cNvSpPr/>
          <p:nvPr/>
        </p:nvSpPr>
        <p:spPr>
          <a:xfrm>
            <a:off x="2483327" y="3843796"/>
            <a:ext cx="3816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8000"/>
                </a:solidFill>
              </a:rPr>
              <a:t>간소화한 중첩 </a:t>
            </a:r>
            <a:r>
              <a:rPr lang="en-US" altLang="ko-KR" sz="1600" b="1" dirty="0">
                <a:solidFill>
                  <a:srgbClr val="008000"/>
                </a:solidFill>
              </a:rPr>
              <a:t>if </a:t>
            </a:r>
            <a:r>
              <a:rPr lang="ko-KR" altLang="en-US" sz="1600" b="1" dirty="0">
                <a:solidFill>
                  <a:srgbClr val="008000"/>
                </a:solidFill>
              </a:rPr>
              <a:t>문</a:t>
            </a:r>
            <a:endParaRPr lang="en-US" altLang="ko-KR" sz="1600" b="1" dirty="0">
              <a:solidFill>
                <a:srgbClr val="008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98A76F-0A5C-4280-9EF3-6616358EA0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9"/>
          <a:stretch/>
        </p:blipFill>
        <p:spPr>
          <a:xfrm>
            <a:off x="4319072" y="4199602"/>
            <a:ext cx="3781320" cy="214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90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err="1"/>
              <a:t>switch~case</a:t>
            </a:r>
            <a:r>
              <a:rPr lang="en-US" altLang="ko-KR" sz="4000" dirty="0"/>
              <a:t> </a:t>
            </a:r>
            <a:r>
              <a:rPr lang="ko-KR" altLang="en-US" sz="4000" dirty="0"/>
              <a:t>문</a:t>
            </a:r>
            <a:endParaRPr lang="en-US" altLang="ko-KR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36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/>
              <a:t>이 장에서 만들 프로그램</a:t>
            </a:r>
            <a:endParaRPr lang="ko-KR" altLang="en-US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en-US" altLang="ko-KR" dirty="0" err="1">
                <a:solidFill>
                  <a:srgbClr val="008000"/>
                </a:solidFill>
              </a:rPr>
              <a:t>switch~case</a:t>
            </a:r>
            <a:r>
              <a:rPr lang="en-US" altLang="ko-KR" dirty="0">
                <a:solidFill>
                  <a:srgbClr val="008000"/>
                </a:solidFill>
              </a:rPr>
              <a:t> </a:t>
            </a:r>
            <a:r>
              <a:rPr lang="ko-KR" altLang="en-US" dirty="0">
                <a:solidFill>
                  <a:srgbClr val="008000"/>
                </a:solidFill>
              </a:rPr>
              <a:t>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5-10]</a:t>
            </a:r>
            <a:r>
              <a:rPr lang="ko-KR" altLang="en-US" b="1" dirty="0">
                <a:solidFill>
                  <a:srgbClr val="008000"/>
                </a:solidFill>
              </a:rPr>
              <a:t> </a:t>
            </a:r>
            <a:r>
              <a:rPr lang="en-US" altLang="ko-KR" b="1" dirty="0" err="1">
                <a:solidFill>
                  <a:srgbClr val="008000"/>
                </a:solidFill>
              </a:rPr>
              <a:t>switch~case</a:t>
            </a:r>
            <a:r>
              <a:rPr lang="en-US" altLang="ko-KR" b="1" dirty="0">
                <a:solidFill>
                  <a:srgbClr val="008000"/>
                </a:solidFill>
              </a:rPr>
              <a:t> </a:t>
            </a:r>
            <a:r>
              <a:rPr lang="ko-KR" altLang="en-US" b="1" dirty="0">
                <a:solidFill>
                  <a:srgbClr val="008000"/>
                </a:solidFill>
              </a:rPr>
              <a:t>문 사용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Project05_10)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78967D3-1EFA-4EDE-9279-BCA99E24D989}"/>
              </a:ext>
            </a:extLst>
          </p:cNvPr>
          <p:cNvGrpSpPr/>
          <p:nvPr/>
        </p:nvGrpSpPr>
        <p:grpSpPr>
          <a:xfrm>
            <a:off x="1064147" y="1700808"/>
            <a:ext cx="6943698" cy="5095081"/>
            <a:chOff x="1062658" y="1700808"/>
            <a:chExt cx="7238101" cy="531110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D51A1E1-7B62-4A0B-9136-BF771F9CC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1" r="144"/>
            <a:stretch/>
          </p:blipFill>
          <p:spPr>
            <a:xfrm>
              <a:off x="1062658" y="1700808"/>
              <a:ext cx="7238101" cy="25812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6DE8EF2-A180-4741-8336-6D0CA4604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4"/>
            <a:stretch/>
          </p:blipFill>
          <p:spPr>
            <a:xfrm>
              <a:off x="1062658" y="4221088"/>
              <a:ext cx="7238101" cy="2790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5927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en-US" altLang="ko-KR" dirty="0" err="1">
                <a:solidFill>
                  <a:srgbClr val="008000"/>
                </a:solidFill>
              </a:rPr>
              <a:t>switch~case</a:t>
            </a:r>
            <a:r>
              <a:rPr lang="en-US" altLang="ko-KR" dirty="0">
                <a:solidFill>
                  <a:srgbClr val="008000"/>
                </a:solidFill>
              </a:rPr>
              <a:t> </a:t>
            </a:r>
            <a:r>
              <a:rPr lang="ko-KR" altLang="en-US" dirty="0">
                <a:solidFill>
                  <a:srgbClr val="008000"/>
                </a:solidFill>
              </a:rPr>
              <a:t>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5-10]</a:t>
            </a:r>
            <a:r>
              <a:rPr lang="ko-KR" altLang="en-US" b="1" dirty="0">
                <a:solidFill>
                  <a:srgbClr val="008000"/>
                </a:solidFill>
              </a:rPr>
              <a:t> </a:t>
            </a:r>
            <a:r>
              <a:rPr lang="en-US" altLang="ko-KR" b="1" dirty="0" err="1">
                <a:solidFill>
                  <a:srgbClr val="008000"/>
                </a:solidFill>
              </a:rPr>
              <a:t>switch~case</a:t>
            </a:r>
            <a:r>
              <a:rPr lang="en-US" altLang="ko-KR" b="1" dirty="0">
                <a:solidFill>
                  <a:srgbClr val="008000"/>
                </a:solidFill>
              </a:rPr>
              <a:t> </a:t>
            </a:r>
            <a:r>
              <a:rPr lang="ko-KR" altLang="en-US" b="1" dirty="0">
                <a:solidFill>
                  <a:srgbClr val="008000"/>
                </a:solidFill>
              </a:rPr>
              <a:t>문 사용 예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Project05_10)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878CF0-422B-4A34-9075-AFD1C3C5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08218"/>
            <a:ext cx="72675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25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en-US" altLang="ko-KR" dirty="0" err="1">
                <a:solidFill>
                  <a:srgbClr val="008000"/>
                </a:solidFill>
              </a:rPr>
              <a:t>switch~case</a:t>
            </a:r>
            <a:r>
              <a:rPr lang="en-US" altLang="ko-KR" dirty="0">
                <a:solidFill>
                  <a:srgbClr val="008000"/>
                </a:solidFill>
              </a:rPr>
              <a:t> </a:t>
            </a:r>
            <a:r>
              <a:rPr lang="ko-KR" altLang="en-US" dirty="0">
                <a:solidFill>
                  <a:srgbClr val="008000"/>
                </a:solidFill>
              </a:rPr>
              <a:t>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436096" y="1268760"/>
            <a:ext cx="3240360" cy="558924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buClrTx/>
            </a:pPr>
            <a:r>
              <a:rPr lang="en-US" altLang="ko-KR" dirty="0" err="1"/>
              <a:t>switch~case</a:t>
            </a:r>
            <a:r>
              <a:rPr lang="en-US" altLang="ko-KR" dirty="0"/>
              <a:t> </a:t>
            </a:r>
            <a:r>
              <a:rPr lang="ko-KR" altLang="en-US" dirty="0"/>
              <a:t>문을 사용할 때는 각 실행문의 마지막에는 </a:t>
            </a:r>
            <a:r>
              <a:rPr lang="en-US" altLang="ko-KR" dirty="0"/>
              <a:t>break </a:t>
            </a:r>
            <a:r>
              <a:rPr lang="ko-KR" altLang="en-US" dirty="0"/>
              <a:t>문을 꼭 써줘 야 한다</a:t>
            </a:r>
            <a:r>
              <a:rPr lang="en-US" altLang="ko-KR" dirty="0"/>
              <a:t>. </a:t>
            </a:r>
            <a:r>
              <a:rPr lang="ko-KR" altLang="en-US" dirty="0"/>
              <a:t>그렇지 않으면 문법상 오류가 발생한다</a:t>
            </a:r>
            <a:endParaRPr lang="en-US" altLang="ko-KR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5892EF-2279-4ACE-A52C-D13DD2980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59544"/>
            <a:ext cx="4608512" cy="533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en-US" altLang="ko-KR" dirty="0" err="1">
                <a:solidFill>
                  <a:srgbClr val="008000"/>
                </a:solidFill>
              </a:rPr>
              <a:t>switch~case</a:t>
            </a:r>
            <a:r>
              <a:rPr lang="en-US" altLang="ko-KR" dirty="0">
                <a:solidFill>
                  <a:srgbClr val="008000"/>
                </a:solidFill>
              </a:rPr>
              <a:t> </a:t>
            </a:r>
            <a:r>
              <a:rPr lang="ko-KR" altLang="en-US" dirty="0">
                <a:solidFill>
                  <a:srgbClr val="008000"/>
                </a:solidFill>
              </a:rPr>
              <a:t>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496944" cy="5661249"/>
          </a:xfrm>
        </p:spPr>
        <p:txBody>
          <a:bodyPr>
            <a:normAutofit/>
          </a:bodyPr>
          <a:lstStyle/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5-11]</a:t>
            </a:r>
            <a:r>
              <a:rPr lang="ko-KR" altLang="en-US" b="1" dirty="0">
                <a:solidFill>
                  <a:srgbClr val="008000"/>
                </a:solidFill>
              </a:rPr>
              <a:t> </a:t>
            </a:r>
            <a:r>
              <a:rPr lang="en-US" altLang="ko-KR" b="1" dirty="0" err="1">
                <a:solidFill>
                  <a:srgbClr val="008000"/>
                </a:solidFill>
              </a:rPr>
              <a:t>switch~case</a:t>
            </a:r>
            <a:r>
              <a:rPr lang="en-US" altLang="ko-KR" b="1" dirty="0">
                <a:solidFill>
                  <a:srgbClr val="008000"/>
                </a:solidFill>
              </a:rPr>
              <a:t> </a:t>
            </a:r>
            <a:r>
              <a:rPr lang="ko-KR" altLang="en-US" b="1" dirty="0">
                <a:solidFill>
                  <a:srgbClr val="008000"/>
                </a:solidFill>
              </a:rPr>
              <a:t>문을 활용한 학점처리 프로그램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Project05_11)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4B876-A6BE-4D77-B625-956EF717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24" y="1700808"/>
            <a:ext cx="7041013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53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en-US" altLang="ko-KR" dirty="0" err="1">
                <a:solidFill>
                  <a:srgbClr val="008000"/>
                </a:solidFill>
              </a:rPr>
              <a:t>switch~case</a:t>
            </a:r>
            <a:r>
              <a:rPr lang="en-US" altLang="ko-KR" dirty="0">
                <a:solidFill>
                  <a:srgbClr val="008000"/>
                </a:solidFill>
              </a:rPr>
              <a:t> </a:t>
            </a:r>
            <a:r>
              <a:rPr lang="ko-KR" altLang="en-US" dirty="0">
                <a:solidFill>
                  <a:srgbClr val="008000"/>
                </a:solidFill>
              </a:rPr>
              <a:t>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496944" cy="5661249"/>
          </a:xfrm>
        </p:spPr>
        <p:txBody>
          <a:bodyPr>
            <a:normAutofit/>
          </a:bodyPr>
          <a:lstStyle/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5-11]</a:t>
            </a:r>
            <a:r>
              <a:rPr lang="ko-KR" altLang="en-US" b="1" dirty="0">
                <a:solidFill>
                  <a:srgbClr val="008000"/>
                </a:solidFill>
              </a:rPr>
              <a:t> </a:t>
            </a:r>
            <a:r>
              <a:rPr lang="en-US" altLang="ko-KR" b="1" dirty="0" err="1">
                <a:solidFill>
                  <a:srgbClr val="008000"/>
                </a:solidFill>
              </a:rPr>
              <a:t>switch~case</a:t>
            </a:r>
            <a:r>
              <a:rPr lang="en-US" altLang="ko-KR" b="1" dirty="0">
                <a:solidFill>
                  <a:srgbClr val="008000"/>
                </a:solidFill>
              </a:rPr>
              <a:t> </a:t>
            </a:r>
            <a:r>
              <a:rPr lang="ko-KR" altLang="en-US" b="1" dirty="0">
                <a:solidFill>
                  <a:srgbClr val="008000"/>
                </a:solidFill>
              </a:rPr>
              <a:t>문을 활용한 학점처리 프로그램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Project05_11)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A717ED4-2DCE-496E-AE16-BB02F281964E}"/>
              </a:ext>
            </a:extLst>
          </p:cNvPr>
          <p:cNvGrpSpPr/>
          <p:nvPr/>
        </p:nvGrpSpPr>
        <p:grpSpPr>
          <a:xfrm>
            <a:off x="1196250" y="1701858"/>
            <a:ext cx="7264182" cy="5039510"/>
            <a:chOff x="1043608" y="1700808"/>
            <a:chExt cx="7183548" cy="497139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68E7E3C-C47E-4B0D-8E00-BAB3FC94C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90"/>
            <a:stretch/>
          </p:blipFill>
          <p:spPr>
            <a:xfrm>
              <a:off x="1043608" y="1700808"/>
              <a:ext cx="7181850" cy="44862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15F355-56FD-4DD8-98A8-B07D19F00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118"/>
            <a:stretch/>
          </p:blipFill>
          <p:spPr>
            <a:xfrm>
              <a:off x="1045306" y="6055792"/>
              <a:ext cx="7181850" cy="616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57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en-US" altLang="ko-KR" dirty="0" err="1">
                <a:solidFill>
                  <a:srgbClr val="008000"/>
                </a:solidFill>
              </a:rPr>
              <a:t>switch~case</a:t>
            </a:r>
            <a:r>
              <a:rPr lang="en-US" altLang="ko-KR" dirty="0">
                <a:solidFill>
                  <a:srgbClr val="008000"/>
                </a:solidFill>
              </a:rPr>
              <a:t> </a:t>
            </a:r>
            <a:r>
              <a:rPr lang="ko-KR" altLang="en-US" dirty="0">
                <a:solidFill>
                  <a:srgbClr val="008000"/>
                </a:solidFill>
              </a:rPr>
              <a:t>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[</a:t>
            </a:r>
            <a:r>
              <a:rPr lang="ko-KR" altLang="en-US" b="1" dirty="0">
                <a:solidFill>
                  <a:schemeClr val="accent1"/>
                </a:solidFill>
              </a:rPr>
              <a:t>실습 </a:t>
            </a:r>
            <a:r>
              <a:rPr lang="en-US" altLang="ko-KR" b="1" dirty="0">
                <a:solidFill>
                  <a:schemeClr val="accent1"/>
                </a:solidFill>
              </a:rPr>
              <a:t>5-1]</a:t>
            </a:r>
            <a:r>
              <a:rPr lang="ko-KR" altLang="en-US" b="1" dirty="0">
                <a:solidFill>
                  <a:schemeClr val="accent1"/>
                </a:solidFill>
              </a:rPr>
              <a:t> 출생 연도에 따른 띠 알아보기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/>
            </a:pPr>
            <a:r>
              <a:rPr lang="ko-KR" altLang="en-US" dirty="0"/>
              <a:t>띠로 사용할 </a:t>
            </a:r>
            <a:r>
              <a:rPr lang="en-US" altLang="ko-KR" dirty="0"/>
              <a:t>12</a:t>
            </a:r>
            <a:r>
              <a:rPr lang="ko-KR" altLang="en-US" dirty="0"/>
              <a:t>가지 동물 그림을 준비해 </a:t>
            </a:r>
            <a:r>
              <a:rPr lang="en-US" altLang="ko-KR" b="1" dirty="0">
                <a:solidFill>
                  <a:schemeClr val="accent1"/>
                </a:solidFill>
              </a:rPr>
              <a:t>C:</a:t>
            </a:r>
            <a:r>
              <a:rPr lang="ko-KR" altLang="en-US" b="1" dirty="0">
                <a:solidFill>
                  <a:schemeClr val="accent1"/>
                </a:solidFill>
              </a:rPr>
              <a:t>＼</a:t>
            </a:r>
            <a:r>
              <a:rPr lang="en-US" altLang="ko-KR" b="1" dirty="0" err="1">
                <a:solidFill>
                  <a:schemeClr val="accent1"/>
                </a:solidFill>
              </a:rPr>
              <a:t>CookC</a:t>
            </a:r>
            <a:r>
              <a:rPr lang="en-US" altLang="ko-KR" b="1" dirty="0">
                <a:solidFill>
                  <a:schemeClr val="accent1"/>
                </a:solidFill>
              </a:rPr>
              <a:t>#</a:t>
            </a:r>
            <a:r>
              <a:rPr lang="ko-KR" altLang="en-US" b="1" dirty="0">
                <a:solidFill>
                  <a:schemeClr val="accent1"/>
                </a:solidFill>
              </a:rPr>
              <a:t>＼</a:t>
            </a:r>
            <a:r>
              <a:rPr lang="en-US" altLang="ko-KR" b="1" dirty="0">
                <a:solidFill>
                  <a:schemeClr val="accent1"/>
                </a:solidFill>
              </a:rPr>
              <a:t>images</a:t>
            </a:r>
            <a:r>
              <a:rPr lang="ko-KR" altLang="en-US" b="1" dirty="0">
                <a:solidFill>
                  <a:schemeClr val="accent1"/>
                </a:solidFill>
              </a:rPr>
              <a:t>＼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폴더 아래에 저장하자</a:t>
            </a:r>
            <a:r>
              <a:rPr lang="en-US" altLang="ko-KR" dirty="0"/>
              <a:t>. </a:t>
            </a:r>
            <a:r>
              <a:rPr lang="ko-KR" altLang="en-US" dirty="0"/>
              <a:t>파일명은 각 띠에 해당하는 </a:t>
            </a:r>
            <a:r>
              <a:rPr lang="ko-KR" altLang="en-US" b="1" dirty="0">
                <a:solidFill>
                  <a:schemeClr val="accent1"/>
                </a:solidFill>
              </a:rPr>
              <a:t>동물이름</a:t>
            </a:r>
            <a:r>
              <a:rPr lang="en-US" altLang="ko-KR" b="1" dirty="0">
                <a:solidFill>
                  <a:schemeClr val="accent1"/>
                </a:solidFill>
              </a:rPr>
              <a:t>.</a:t>
            </a:r>
            <a:r>
              <a:rPr lang="en-US" altLang="ko-KR" b="1" dirty="0" err="1">
                <a:solidFill>
                  <a:schemeClr val="accent1"/>
                </a:solidFill>
              </a:rPr>
              <a:t>png</a:t>
            </a:r>
            <a:r>
              <a:rPr lang="ko-KR" altLang="en-US" dirty="0"/>
              <a:t>로 지정한다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9A3B8-36A5-4B2F-855D-5CB7B0136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22" y="3014205"/>
            <a:ext cx="4866266" cy="37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1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en-US" altLang="ko-KR" dirty="0" err="1">
                <a:solidFill>
                  <a:srgbClr val="008000"/>
                </a:solidFill>
              </a:rPr>
              <a:t>switch~case</a:t>
            </a:r>
            <a:r>
              <a:rPr lang="en-US" altLang="ko-KR" dirty="0">
                <a:solidFill>
                  <a:srgbClr val="008000"/>
                </a:solidFill>
              </a:rPr>
              <a:t> </a:t>
            </a:r>
            <a:r>
              <a:rPr lang="ko-KR" altLang="en-US" dirty="0">
                <a:solidFill>
                  <a:srgbClr val="008000"/>
                </a:solidFill>
              </a:rPr>
              <a:t>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[</a:t>
            </a:r>
            <a:r>
              <a:rPr lang="ko-KR" altLang="en-US" b="1" dirty="0">
                <a:solidFill>
                  <a:schemeClr val="accent1"/>
                </a:solidFill>
              </a:rPr>
              <a:t>실습 </a:t>
            </a:r>
            <a:r>
              <a:rPr lang="en-US" altLang="ko-KR" b="1" dirty="0">
                <a:solidFill>
                  <a:schemeClr val="accent1"/>
                </a:solidFill>
              </a:rPr>
              <a:t>5-1]</a:t>
            </a:r>
            <a:r>
              <a:rPr lang="ko-KR" altLang="en-US" b="1" dirty="0">
                <a:solidFill>
                  <a:schemeClr val="accent1"/>
                </a:solidFill>
              </a:rPr>
              <a:t> 출생 연도에 따른 띠 알아보기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2"/>
            </a:pPr>
            <a:r>
              <a:rPr lang="ko-KR" altLang="en-US" dirty="0" err="1"/>
              <a:t>윈폼에서</a:t>
            </a:r>
            <a:r>
              <a:rPr lang="ko-KR" altLang="en-US" dirty="0"/>
              <a:t> 출생 연도를 입력하면 띠에 해당하는 그림이 출력되는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[Windows Forms </a:t>
            </a:r>
            <a:r>
              <a:rPr lang="ko-KR" altLang="en-US" dirty="0"/>
              <a:t>앱</a:t>
            </a:r>
            <a:r>
              <a:rPr lang="en-US" altLang="ko-KR" dirty="0"/>
              <a:t>(.NET Framework)]</a:t>
            </a:r>
            <a:r>
              <a:rPr lang="ko-KR" altLang="en-US" dirty="0"/>
              <a:t>으로 프로젝트</a:t>
            </a:r>
            <a:r>
              <a:rPr lang="en-US" altLang="ko-KR" b="1" dirty="0">
                <a:solidFill>
                  <a:schemeClr val="accent1"/>
                </a:solidFill>
              </a:rPr>
              <a:t>(Project05_12)</a:t>
            </a:r>
            <a:r>
              <a:rPr lang="ko-KR" altLang="en-US" dirty="0"/>
              <a:t>를 생성한다</a:t>
            </a:r>
            <a:r>
              <a:rPr lang="en-US" altLang="ko-KR" dirty="0"/>
              <a:t>. </a:t>
            </a:r>
          </a:p>
          <a:p>
            <a:pPr marL="790575" lvl="2" indent="-342900">
              <a:lnSpc>
                <a:spcPct val="150000"/>
              </a:lnSpc>
              <a:buClrTx/>
              <a:buFont typeface="+mj-ea"/>
              <a:buAutoNum type="circleNumDbPlain" startAt="2"/>
            </a:pPr>
            <a:r>
              <a:rPr lang="ko-KR" altLang="en-US" dirty="0"/>
              <a:t>실행 창이 뜨면 </a:t>
            </a:r>
            <a:r>
              <a:rPr lang="en-US" altLang="ko-KR" dirty="0"/>
              <a:t>[</a:t>
            </a:r>
            <a:r>
              <a:rPr lang="ko-KR" altLang="en-US" dirty="0"/>
              <a:t>도구 상자</a:t>
            </a:r>
            <a:r>
              <a:rPr lang="en-US" altLang="ko-KR" dirty="0"/>
              <a:t>] - [</a:t>
            </a:r>
            <a:r>
              <a:rPr lang="ko-KR" altLang="en-US" dirty="0"/>
              <a:t>공용 컨트롤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 err="1"/>
              <a:t>TextBox</a:t>
            </a:r>
            <a:r>
              <a:rPr lang="en-US" altLang="ko-KR" dirty="0"/>
              <a:t>, Button, </a:t>
            </a:r>
            <a:r>
              <a:rPr lang="en-US" altLang="ko-KR" dirty="0" err="1"/>
              <a:t>PictureBox</a:t>
            </a:r>
            <a:r>
              <a:rPr lang="ko-KR" altLang="en-US" dirty="0"/>
              <a:t>를 </a:t>
            </a:r>
            <a:r>
              <a:rPr lang="en-US" altLang="ko-KR" dirty="0"/>
              <a:t>[</a:t>
            </a:r>
            <a:r>
              <a:rPr lang="ko-KR" altLang="en-US" dirty="0"/>
              <a:t>디자인</a:t>
            </a:r>
            <a:r>
              <a:rPr lang="en-US" altLang="ko-KR" dirty="0"/>
              <a:t>] </a:t>
            </a:r>
            <a:r>
              <a:rPr lang="ko-KR" altLang="en-US" dirty="0"/>
              <a:t>창에 적절히 배치한다</a:t>
            </a:r>
            <a:r>
              <a:rPr lang="en-US" altLang="ko-KR" dirty="0"/>
              <a:t>. </a:t>
            </a:r>
            <a:r>
              <a:rPr lang="ko-KR" altLang="en-US" dirty="0"/>
              <a:t>각 컨트롤의 속성 중 </a:t>
            </a:r>
            <a:r>
              <a:rPr lang="en-US" altLang="ko-KR" dirty="0"/>
              <a:t>(Name)</a:t>
            </a:r>
            <a:r>
              <a:rPr lang="ko-KR" altLang="en-US" dirty="0"/>
              <a:t>은 각각 </a:t>
            </a:r>
            <a:r>
              <a:rPr lang="en-US" altLang="ko-KR" dirty="0" err="1"/>
              <a:t>tb_year</a:t>
            </a:r>
            <a:r>
              <a:rPr lang="en-US" altLang="ko-KR" dirty="0"/>
              <a:t>, </a:t>
            </a:r>
            <a:r>
              <a:rPr lang="en-US" altLang="ko-KR" b="1" dirty="0" err="1">
                <a:solidFill>
                  <a:schemeClr val="accent1"/>
                </a:solidFill>
              </a:rPr>
              <a:t>btn_run</a:t>
            </a:r>
            <a:r>
              <a:rPr lang="en-US" altLang="ko-KR" b="1" dirty="0">
                <a:solidFill>
                  <a:schemeClr val="accent1"/>
                </a:solidFill>
              </a:rPr>
              <a:t>, </a:t>
            </a:r>
            <a:r>
              <a:rPr lang="en-US" altLang="ko-KR" b="1" dirty="0" err="1">
                <a:solidFill>
                  <a:schemeClr val="accent1"/>
                </a:solidFill>
              </a:rPr>
              <a:t>pbox_tti</a:t>
            </a:r>
            <a:r>
              <a:rPr lang="ko-KR" altLang="en-US" dirty="0"/>
              <a:t>로 지정한다</a:t>
            </a:r>
            <a:r>
              <a:rPr lang="en-US" altLang="ko-KR" dirty="0"/>
              <a:t>. </a:t>
            </a:r>
            <a:r>
              <a:rPr lang="ko-KR" altLang="en-US" dirty="0"/>
              <a:t>버튼의 속성 중 </a:t>
            </a:r>
            <a:r>
              <a:rPr lang="en-US" altLang="ko-KR" dirty="0"/>
              <a:t>Text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chemeClr val="accent1"/>
                </a:solidFill>
              </a:rPr>
              <a:t>띠 알아보기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ko-KR" altLang="en-US" dirty="0"/>
              <a:t>각 컨트롤의 </a:t>
            </a:r>
            <a:r>
              <a:rPr lang="en-US" altLang="ko-KR" dirty="0" err="1"/>
              <a:t>BackColor</a:t>
            </a:r>
            <a:r>
              <a:rPr lang="en-US" altLang="ko-KR" dirty="0"/>
              <a:t> </a:t>
            </a:r>
            <a:r>
              <a:rPr lang="ko-KR" altLang="en-US" dirty="0"/>
              <a:t>속성은 적당히 지정한다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2305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en-US" altLang="ko-KR" dirty="0" err="1">
                <a:solidFill>
                  <a:srgbClr val="008000"/>
                </a:solidFill>
              </a:rPr>
              <a:t>switch~case</a:t>
            </a:r>
            <a:r>
              <a:rPr lang="en-US" altLang="ko-KR" dirty="0">
                <a:solidFill>
                  <a:srgbClr val="008000"/>
                </a:solidFill>
              </a:rPr>
              <a:t> </a:t>
            </a:r>
            <a:r>
              <a:rPr lang="ko-KR" altLang="en-US" dirty="0">
                <a:solidFill>
                  <a:srgbClr val="008000"/>
                </a:solidFill>
              </a:rPr>
              <a:t>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[</a:t>
            </a:r>
            <a:r>
              <a:rPr lang="ko-KR" altLang="en-US" b="1" dirty="0">
                <a:solidFill>
                  <a:schemeClr val="accent1"/>
                </a:solidFill>
              </a:rPr>
              <a:t>실습 </a:t>
            </a:r>
            <a:r>
              <a:rPr lang="en-US" altLang="ko-KR" b="1" dirty="0">
                <a:solidFill>
                  <a:schemeClr val="accent1"/>
                </a:solidFill>
              </a:rPr>
              <a:t>5-1]</a:t>
            </a:r>
            <a:r>
              <a:rPr lang="ko-KR" altLang="en-US" b="1" dirty="0">
                <a:solidFill>
                  <a:schemeClr val="accent1"/>
                </a:solidFill>
              </a:rPr>
              <a:t> 출생 연도에 따른 띠 알아보기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chemeClr val="accent1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2DBA6D-CA5A-443E-BD15-78AC2548D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421515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97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en-US" altLang="ko-KR" dirty="0" err="1">
                <a:solidFill>
                  <a:srgbClr val="008000"/>
                </a:solidFill>
              </a:rPr>
              <a:t>switch~case</a:t>
            </a:r>
            <a:r>
              <a:rPr lang="en-US" altLang="ko-KR" dirty="0">
                <a:solidFill>
                  <a:srgbClr val="008000"/>
                </a:solidFill>
              </a:rPr>
              <a:t> </a:t>
            </a:r>
            <a:r>
              <a:rPr lang="ko-KR" altLang="en-US" dirty="0">
                <a:solidFill>
                  <a:srgbClr val="008000"/>
                </a:solidFill>
              </a:rPr>
              <a:t>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5-12]</a:t>
            </a:r>
            <a:r>
              <a:rPr lang="ko-KR" altLang="en-US" b="1" dirty="0">
                <a:solidFill>
                  <a:srgbClr val="008000"/>
                </a:solidFill>
              </a:rPr>
              <a:t> 띠 알아보기 프로그램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Project05_12)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213666-1789-4EF6-B33D-A914AE0429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"/>
          <a:stretch/>
        </p:blipFill>
        <p:spPr>
          <a:xfrm>
            <a:off x="1117495" y="2204864"/>
            <a:ext cx="690901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80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en-US" altLang="ko-KR" dirty="0" err="1">
                <a:solidFill>
                  <a:srgbClr val="008000"/>
                </a:solidFill>
              </a:rPr>
              <a:t>switch~case</a:t>
            </a:r>
            <a:r>
              <a:rPr lang="en-US" altLang="ko-KR" dirty="0">
                <a:solidFill>
                  <a:srgbClr val="008000"/>
                </a:solidFill>
              </a:rPr>
              <a:t> </a:t>
            </a:r>
            <a:r>
              <a:rPr lang="ko-KR" altLang="en-US" dirty="0">
                <a:solidFill>
                  <a:srgbClr val="008000"/>
                </a:solidFill>
              </a:rPr>
              <a:t>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1700" dirty="0"/>
          </a:p>
          <a:p>
            <a:pPr marL="447675" lvl="2" indent="0">
              <a:lnSpc>
                <a:spcPct val="150000"/>
              </a:lnSpc>
              <a:buClrTx/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5-12]</a:t>
            </a:r>
            <a:r>
              <a:rPr lang="ko-KR" altLang="en-US" b="1" dirty="0">
                <a:solidFill>
                  <a:srgbClr val="008000"/>
                </a:solidFill>
              </a:rPr>
              <a:t> 띠 알아보기 프로그램 </a:t>
            </a:r>
            <a:r>
              <a:rPr lang="en-US" altLang="ko-KR" b="1" dirty="0">
                <a:solidFill>
                  <a:srgbClr val="008000"/>
                </a:solidFill>
              </a:rPr>
              <a:t>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Project05_12)</a:t>
            </a: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  <a:p>
            <a:pPr marL="447675" lvl="2" indent="0">
              <a:lnSpc>
                <a:spcPct val="150000"/>
              </a:lnSpc>
              <a:buClrTx/>
              <a:buNone/>
            </a:pPr>
            <a:endParaRPr lang="en-US" altLang="ko-KR" b="1" dirty="0">
              <a:solidFill>
                <a:srgbClr val="008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FA6EB6-993A-40AF-B926-1E08B7BB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58" y="2190128"/>
            <a:ext cx="6924675" cy="1781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2E1E40-D09B-4F6A-A300-96A0A25E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3080715"/>
            <a:ext cx="2430877" cy="330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>
                <a:solidFill>
                  <a:srgbClr val="008000"/>
                </a:solidFill>
              </a:rPr>
              <a:t>이 장에서 만들 프로그램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1] </a:t>
            </a:r>
            <a:r>
              <a:rPr lang="ko-KR" altLang="en-US" sz="2000" dirty="0"/>
              <a:t>학점 계산기 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첫 번째로 만들 프로그램은 </a:t>
            </a:r>
            <a:r>
              <a:rPr lang="en-US" altLang="ko-KR" dirty="0"/>
              <a:t>if </a:t>
            </a:r>
            <a:r>
              <a:rPr lang="ko-KR" altLang="en-US" dirty="0"/>
              <a:t>문을 활용해 학점을 계산하는 프로그램이다</a:t>
            </a:r>
            <a:r>
              <a:rPr lang="en-US" altLang="ko-KR" dirty="0"/>
              <a:t>. </a:t>
            </a:r>
            <a:r>
              <a:rPr lang="ko-KR" altLang="en-US" dirty="0"/>
              <a:t>간단한 예제지만 중첩 </a:t>
            </a:r>
            <a:r>
              <a:rPr lang="en-US" altLang="ko-KR" dirty="0"/>
              <a:t>if </a:t>
            </a:r>
            <a:r>
              <a:rPr lang="ko-KR" altLang="en-US" dirty="0"/>
              <a:t>문을 완전하게 활용해볼 수 있는 좋은 프로그램이다</a:t>
            </a:r>
            <a:r>
              <a:rPr lang="en-US" altLang="ko-KR" dirty="0"/>
              <a:t>.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846209-FB7F-4471-BBCD-BDFEA8B94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62225"/>
            <a:ext cx="51720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1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04. </a:t>
            </a:r>
            <a:r>
              <a:rPr lang="en-US" altLang="ko-KR" dirty="0" err="1">
                <a:solidFill>
                  <a:srgbClr val="008000"/>
                </a:solidFill>
              </a:rPr>
              <a:t>switch~case</a:t>
            </a:r>
            <a:r>
              <a:rPr lang="en-US" altLang="ko-KR" dirty="0">
                <a:solidFill>
                  <a:srgbClr val="008000"/>
                </a:solidFill>
              </a:rPr>
              <a:t> </a:t>
            </a:r>
            <a:r>
              <a:rPr lang="ko-KR" altLang="en-US" dirty="0">
                <a:solidFill>
                  <a:srgbClr val="008000"/>
                </a:solidFill>
              </a:rPr>
              <a:t>문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</a:t>
            </a:r>
            <a:r>
              <a:rPr lang="ko-KR" altLang="en-US" sz="2000" dirty="0"/>
              <a:t>의 완성</a:t>
            </a:r>
            <a:endParaRPr lang="en-US" altLang="ko-KR" sz="1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8D3516-044F-4EF4-98C2-747CB10E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73818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63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01. </a:t>
            </a:r>
            <a:r>
              <a:rPr lang="ko-KR" altLang="en-US" dirty="0">
                <a:solidFill>
                  <a:srgbClr val="008000"/>
                </a:solidFill>
              </a:rPr>
              <a:t>이 장에서 만들 프로그램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en-US" altLang="ko-KR" sz="2000" dirty="0"/>
              <a:t>[</a:t>
            </a:r>
            <a:r>
              <a:rPr lang="ko-KR" altLang="en-US" sz="2000" dirty="0"/>
              <a:t>프로그램 </a:t>
            </a:r>
            <a:r>
              <a:rPr lang="en-US" altLang="ko-KR" sz="2000" dirty="0"/>
              <a:t>2] </a:t>
            </a:r>
            <a:r>
              <a:rPr lang="ko-KR" altLang="en-US" sz="2000" dirty="0"/>
              <a:t>출생 연도에 따른 띠 알아보기 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ko-KR" altLang="en-US" dirty="0"/>
              <a:t>두 번째로 만들 프로그램은 출생 연도를 입력하면 해당하는 띠의 그림이 출력되는 </a:t>
            </a:r>
            <a:r>
              <a:rPr lang="ko-KR" altLang="en-US" dirty="0" err="1"/>
              <a:t>윈폼</a:t>
            </a:r>
            <a:r>
              <a:rPr lang="ko-KR" altLang="en-US" dirty="0"/>
              <a:t> 프로그램이다</a:t>
            </a:r>
            <a:r>
              <a:rPr lang="en-US" altLang="ko-KR" dirty="0"/>
              <a:t>. 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endParaRPr lang="en-US" altLang="ko-KR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A5BA62-3FB6-4693-A6A3-15DB7B662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3040092" cy="411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0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latin typeface="+mj-ea"/>
              </a:rPr>
              <a:t>기본 </a:t>
            </a:r>
            <a:r>
              <a:rPr lang="en-US" altLang="ko-KR" sz="4000" dirty="0">
                <a:latin typeface="+mj-ea"/>
              </a:rPr>
              <a:t>if </a:t>
            </a:r>
            <a:r>
              <a:rPr lang="ko-KR" altLang="en-US" sz="4000" dirty="0">
                <a:latin typeface="+mj-ea"/>
              </a:rPr>
              <a:t>문</a:t>
            </a:r>
            <a:endParaRPr lang="en-US" altLang="ko-KR" sz="40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3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if </a:t>
            </a:r>
            <a:r>
              <a:rPr lang="ko-KR" altLang="en-US" sz="2000" dirty="0"/>
              <a:t>문 </a:t>
            </a:r>
            <a:endParaRPr lang="en-US" altLang="ko-KR" sz="1700" dirty="0"/>
          </a:p>
          <a:p>
            <a:pPr lvl="2">
              <a:lnSpc>
                <a:spcPct val="150000"/>
              </a:lnSpc>
              <a:buClrTx/>
            </a:pPr>
            <a:r>
              <a:rPr lang="en-US" altLang="ko-KR" dirty="0"/>
              <a:t>C#</a:t>
            </a:r>
            <a:r>
              <a:rPr lang="ko-KR" altLang="en-US" dirty="0"/>
              <a:t>에서 </a:t>
            </a:r>
            <a:r>
              <a:rPr lang="en-US" altLang="ko-KR" dirty="0"/>
              <a:t>if </a:t>
            </a:r>
            <a:r>
              <a:rPr lang="ko-KR" altLang="en-US" dirty="0"/>
              <a:t>문은 만약이라는 조건을 내세울 경우에 사용하고 조건의 결과는 </a:t>
            </a:r>
            <a:r>
              <a:rPr lang="ko-KR" altLang="en-US" b="1" dirty="0">
                <a:solidFill>
                  <a:schemeClr val="accent1"/>
                </a:solidFill>
              </a:rPr>
              <a:t>참</a:t>
            </a:r>
            <a:r>
              <a:rPr lang="en-US" altLang="ko-KR" b="1" dirty="0">
                <a:solidFill>
                  <a:schemeClr val="accent1"/>
                </a:solidFill>
              </a:rPr>
              <a:t>(True) </a:t>
            </a:r>
            <a:r>
              <a:rPr lang="ko-KR" altLang="en-US" dirty="0"/>
              <a:t>또는 </a:t>
            </a:r>
            <a:r>
              <a:rPr lang="ko-KR" altLang="en-US" b="1" dirty="0">
                <a:solidFill>
                  <a:schemeClr val="accent1"/>
                </a:solidFill>
              </a:rPr>
              <a:t>거짓</a:t>
            </a:r>
            <a:r>
              <a:rPr lang="en-US" altLang="ko-KR" b="1" dirty="0">
                <a:solidFill>
                  <a:schemeClr val="accent1"/>
                </a:solidFill>
              </a:rPr>
              <a:t>(False) </a:t>
            </a:r>
            <a:r>
              <a:rPr lang="ko-KR" altLang="en-US" dirty="0"/>
              <a:t>두 </a:t>
            </a:r>
            <a:r>
              <a:rPr lang="ko-KR" altLang="en-US" dirty="0" err="1"/>
              <a:t>가지뿐이다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  <a:p>
            <a:pPr lvl="2">
              <a:lnSpc>
                <a:spcPct val="150000"/>
              </a:lnSpc>
              <a:buClrTx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038ADD-496D-473D-A851-8F69C0114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2896"/>
            <a:ext cx="47910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5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if </a:t>
            </a:r>
            <a:r>
              <a:rPr lang="ko-KR" altLang="en-US" sz="2000" dirty="0"/>
              <a:t>문 </a:t>
            </a:r>
            <a:endParaRPr lang="en-US" altLang="ko-KR" sz="1700" dirty="0"/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008000"/>
                </a:solidFill>
              </a:rPr>
              <a:t>[</a:t>
            </a:r>
            <a:r>
              <a:rPr lang="ko-KR" altLang="en-US" b="1" dirty="0">
                <a:solidFill>
                  <a:srgbClr val="008000"/>
                </a:solidFill>
              </a:rPr>
              <a:t>소스 </a:t>
            </a:r>
            <a:r>
              <a:rPr lang="en-US" altLang="ko-KR" b="1" dirty="0">
                <a:solidFill>
                  <a:srgbClr val="008000"/>
                </a:solidFill>
              </a:rPr>
              <a:t>5-1] </a:t>
            </a:r>
            <a:r>
              <a:rPr lang="ko-KR" altLang="en-US" b="1" dirty="0">
                <a:solidFill>
                  <a:srgbClr val="008000"/>
                </a:solidFill>
              </a:rPr>
              <a:t>기본적인 </a:t>
            </a:r>
            <a:r>
              <a:rPr lang="en-US" altLang="ko-KR" b="1" dirty="0">
                <a:solidFill>
                  <a:srgbClr val="008000"/>
                </a:solidFill>
              </a:rPr>
              <a:t>if </a:t>
            </a:r>
            <a:r>
              <a:rPr lang="ko-KR" altLang="en-US" b="1" dirty="0">
                <a:solidFill>
                  <a:srgbClr val="008000"/>
                </a:solidFill>
              </a:rPr>
              <a:t>문 사용 예 </a:t>
            </a:r>
            <a:r>
              <a:rPr lang="en-US" altLang="ko-KR" b="1" dirty="0">
                <a:solidFill>
                  <a:srgbClr val="008000"/>
                </a:solidFill>
              </a:rPr>
              <a:t>1 (</a:t>
            </a:r>
            <a:r>
              <a:rPr lang="ko-KR" altLang="en-US" b="1" dirty="0">
                <a:solidFill>
                  <a:srgbClr val="008000"/>
                </a:solidFill>
              </a:rPr>
              <a:t>프로젝트명 </a:t>
            </a:r>
            <a:r>
              <a:rPr lang="en-US" altLang="ko-KR" b="1" dirty="0">
                <a:solidFill>
                  <a:srgbClr val="008000"/>
                </a:solidFill>
              </a:rPr>
              <a:t>: Project05_1)</a:t>
            </a:r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8000"/>
                </a:solidFill>
              </a:rPr>
              <a:t>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170FD34-B0D2-4008-9097-6AEBD83123FB}"/>
              </a:ext>
            </a:extLst>
          </p:cNvPr>
          <p:cNvGrpSpPr/>
          <p:nvPr/>
        </p:nvGrpSpPr>
        <p:grpSpPr>
          <a:xfrm>
            <a:off x="1259632" y="2276872"/>
            <a:ext cx="7210425" cy="2447925"/>
            <a:chOff x="1259632" y="3396174"/>
            <a:chExt cx="7210425" cy="24479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B070B94-D1B2-4D42-848E-F52D6FBF3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3396174"/>
              <a:ext cx="7210425" cy="17811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3BE69A1-77D0-4FA0-9AB9-95B3E32A8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25"/>
            <a:stretch/>
          </p:blipFill>
          <p:spPr>
            <a:xfrm>
              <a:off x="1259632" y="5177349"/>
              <a:ext cx="7210425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29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ko-KR" altLang="en-US" dirty="0">
              <a:solidFill>
                <a:srgbClr val="008000"/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661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altLang="ko-KR" sz="2000" dirty="0"/>
              <a:t>if </a:t>
            </a:r>
            <a:r>
              <a:rPr lang="ko-KR" altLang="en-US" sz="2000" dirty="0"/>
              <a:t>문 </a:t>
            </a:r>
            <a:endParaRPr lang="en-US" altLang="ko-KR" sz="1700" dirty="0"/>
          </a:p>
          <a:p>
            <a:pPr lvl="3">
              <a:lnSpc>
                <a:spcPct val="15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소스 </a:t>
            </a:r>
            <a:r>
              <a:rPr lang="en-US" altLang="ko-KR" dirty="0"/>
              <a:t>5-1]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에는 </a:t>
            </a:r>
            <a:r>
              <a:rPr lang="en-US" altLang="ko-KR" dirty="0"/>
              <a:t>99</a:t>
            </a:r>
            <a:r>
              <a:rPr lang="ko-KR" altLang="en-US" dirty="0"/>
              <a:t>라는 값이 들어 있으므로 조건식 </a:t>
            </a:r>
            <a:r>
              <a:rPr lang="en-US" altLang="ko-KR" dirty="0"/>
              <a:t>a &lt; 100</a:t>
            </a:r>
            <a:r>
              <a:rPr lang="ko-KR" altLang="en-US" dirty="0"/>
              <a:t>은 참이 되어 </a:t>
            </a:r>
            <a:r>
              <a:rPr lang="en-US" altLang="ko-KR" dirty="0"/>
              <a:t>if </a:t>
            </a:r>
            <a:r>
              <a:rPr lang="ko-KR" altLang="en-US" dirty="0"/>
              <a:t>문 안의 문장을 실행한다</a:t>
            </a:r>
            <a:r>
              <a:rPr lang="en-US" altLang="ko-KR" dirty="0"/>
              <a:t>. </a:t>
            </a:r>
            <a:r>
              <a:rPr lang="ko-KR" altLang="en-US" dirty="0"/>
              <a:t>그림으로 표현해보자</a:t>
            </a:r>
            <a:r>
              <a:rPr lang="en-US" altLang="ko-KR" dirty="0"/>
              <a:t>.</a:t>
            </a:r>
            <a:r>
              <a:rPr lang="en-US" altLang="ko-KR" b="1" dirty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88B3A2-2E63-42CF-AB3E-D9ED07EBC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36912"/>
            <a:ext cx="25812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8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31103</TotalTime>
  <Words>1117</Words>
  <Application>Microsoft Office PowerPoint</Application>
  <PresentationFormat>화면 슬라이드 쇼(4:3)</PresentationFormat>
  <Paragraphs>189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05. 조건문</vt:lpstr>
      <vt:lpstr>PowerPoint 프레젠테이션</vt:lpstr>
      <vt:lpstr>PowerPoint 프레젠테이션</vt:lpstr>
      <vt:lpstr>01. 이 장에서 만들 프로그램</vt:lpstr>
      <vt:lpstr>01. 이 장에서 만들 프로그램</vt:lpstr>
      <vt:lpstr>PowerPoint 프레젠테이션</vt:lpstr>
      <vt:lpstr>02. 기본 if 문</vt:lpstr>
      <vt:lpstr>02. 기본 if 문</vt:lpstr>
      <vt:lpstr>02. 기본 if 문</vt:lpstr>
      <vt:lpstr>02. 기본 if 문</vt:lpstr>
      <vt:lpstr>02. 기본 if 문</vt:lpstr>
      <vt:lpstr>02. 기본 if 문</vt:lpstr>
      <vt:lpstr>02. 기본 if 문</vt:lpstr>
      <vt:lpstr>02. 기본 if 문</vt:lpstr>
      <vt:lpstr>02. 기본 if 문</vt:lpstr>
      <vt:lpstr>02. 기본 if 문</vt:lpstr>
      <vt:lpstr>02. 기본 if 문</vt:lpstr>
      <vt:lpstr>02. 기본 if 문</vt:lpstr>
      <vt:lpstr>02. 기본 if 문</vt:lpstr>
      <vt:lpstr>PowerPoint 프레젠테이션</vt:lpstr>
      <vt:lpstr>03. 중첩 if 문</vt:lpstr>
      <vt:lpstr>03. 중첩 if 문</vt:lpstr>
      <vt:lpstr>03. 중첩 if 문</vt:lpstr>
      <vt:lpstr>03. 중첩 if 문</vt:lpstr>
      <vt:lpstr>03. 중첩 if 문</vt:lpstr>
      <vt:lpstr>03. 중첩 if 문</vt:lpstr>
      <vt:lpstr>03. 중첩 if 문</vt:lpstr>
      <vt:lpstr>03. 중첩 if 문</vt:lpstr>
      <vt:lpstr>PowerPoint 프레젠테이션</vt:lpstr>
      <vt:lpstr>04. switch~case 문</vt:lpstr>
      <vt:lpstr>04. switch~case 문</vt:lpstr>
      <vt:lpstr>04. switch~case 문</vt:lpstr>
      <vt:lpstr>04. switch~case 문</vt:lpstr>
      <vt:lpstr>04. switch~case 문</vt:lpstr>
      <vt:lpstr>04. switch~case 문</vt:lpstr>
      <vt:lpstr>04. switch~case 문</vt:lpstr>
      <vt:lpstr>04. switch~case 문</vt:lpstr>
      <vt:lpstr>04. switch~case 문</vt:lpstr>
      <vt:lpstr>04. switch~case 문</vt:lpstr>
      <vt:lpstr>04. switch~case 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오세종;신현석</dc:creator>
  <cp:lastModifiedBy>김성무</cp:lastModifiedBy>
  <cp:revision>1123</cp:revision>
  <dcterms:created xsi:type="dcterms:W3CDTF">2012-07-11T10:23:22Z</dcterms:created>
  <dcterms:modified xsi:type="dcterms:W3CDTF">2022-10-31T02:29:44Z</dcterms:modified>
</cp:coreProperties>
</file>