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76"/>
  </p:notesMasterIdLst>
  <p:handoutMasterIdLst>
    <p:handoutMasterId r:id="rId77"/>
  </p:handoutMasterIdLst>
  <p:sldIdLst>
    <p:sldId id="256" r:id="rId2"/>
    <p:sldId id="471" r:id="rId3"/>
    <p:sldId id="516" r:id="rId4"/>
    <p:sldId id="1025" r:id="rId5"/>
    <p:sldId id="903" r:id="rId6"/>
    <p:sldId id="771" r:id="rId7"/>
    <p:sldId id="928" r:id="rId8"/>
    <p:sldId id="946" r:id="rId9"/>
    <p:sldId id="947" r:id="rId10"/>
    <p:sldId id="948" r:id="rId11"/>
    <p:sldId id="949" r:id="rId12"/>
    <p:sldId id="950" r:id="rId13"/>
    <p:sldId id="951" r:id="rId14"/>
    <p:sldId id="953" r:id="rId15"/>
    <p:sldId id="955" r:id="rId16"/>
    <p:sldId id="956" r:id="rId17"/>
    <p:sldId id="957" r:id="rId18"/>
    <p:sldId id="958" r:id="rId19"/>
    <p:sldId id="959" r:id="rId20"/>
    <p:sldId id="960" r:id="rId21"/>
    <p:sldId id="961" r:id="rId22"/>
    <p:sldId id="962" r:id="rId23"/>
    <p:sldId id="963" r:id="rId24"/>
    <p:sldId id="964" r:id="rId25"/>
    <p:sldId id="966" r:id="rId26"/>
    <p:sldId id="968" r:id="rId27"/>
    <p:sldId id="969" r:id="rId28"/>
    <p:sldId id="971" r:id="rId29"/>
    <p:sldId id="1026" r:id="rId30"/>
    <p:sldId id="973" r:id="rId31"/>
    <p:sldId id="974" r:id="rId32"/>
    <p:sldId id="975" r:id="rId33"/>
    <p:sldId id="918" r:id="rId34"/>
    <p:sldId id="944" r:id="rId35"/>
    <p:sldId id="977" r:id="rId36"/>
    <p:sldId id="979" r:id="rId37"/>
    <p:sldId id="980" r:id="rId38"/>
    <p:sldId id="981" r:id="rId39"/>
    <p:sldId id="982" r:id="rId40"/>
    <p:sldId id="984" r:id="rId41"/>
    <p:sldId id="986" r:id="rId42"/>
    <p:sldId id="987" r:id="rId43"/>
    <p:sldId id="989" r:id="rId44"/>
    <p:sldId id="867" r:id="rId45"/>
    <p:sldId id="990" r:id="rId46"/>
    <p:sldId id="991" r:id="rId47"/>
    <p:sldId id="992" r:id="rId48"/>
    <p:sldId id="993" r:id="rId49"/>
    <p:sldId id="994" r:id="rId50"/>
    <p:sldId id="996" r:id="rId51"/>
    <p:sldId id="997" r:id="rId52"/>
    <p:sldId id="998" r:id="rId53"/>
    <p:sldId id="999" r:id="rId54"/>
    <p:sldId id="1000" r:id="rId55"/>
    <p:sldId id="945" r:id="rId56"/>
    <p:sldId id="1002" r:id="rId57"/>
    <p:sldId id="1003" r:id="rId58"/>
    <p:sldId id="1005" r:id="rId59"/>
    <p:sldId id="1006" r:id="rId60"/>
    <p:sldId id="1007" r:id="rId61"/>
    <p:sldId id="1008" r:id="rId62"/>
    <p:sldId id="1024" r:id="rId63"/>
    <p:sldId id="1010" r:id="rId64"/>
    <p:sldId id="1011" r:id="rId65"/>
    <p:sldId id="1013" r:id="rId66"/>
    <p:sldId id="1014" r:id="rId67"/>
    <p:sldId id="1016" r:id="rId68"/>
    <p:sldId id="1015" r:id="rId69"/>
    <p:sldId id="1017" r:id="rId70"/>
    <p:sldId id="1019" r:id="rId71"/>
    <p:sldId id="1018" r:id="rId72"/>
    <p:sldId id="1020" r:id="rId73"/>
    <p:sldId id="1021" r:id="rId74"/>
    <p:sldId id="385" r:id="rId7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수희" initials="이" lastIdx="2" clrIdx="0"/>
  <p:cmAuthor id="2" name="USER" initials="U" lastIdx="1" clrIdx="1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3C479D"/>
    <a:srgbClr val="DFDFE1"/>
    <a:srgbClr val="7D5087"/>
    <a:srgbClr val="BB99C3"/>
    <a:srgbClr val="D5C0DA"/>
    <a:srgbClr val="F4AEA2"/>
    <a:srgbClr val="F5B4A9"/>
    <a:srgbClr val="F7C0B7"/>
    <a:srgbClr val="EE7D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36" autoAdjust="0"/>
    <p:restoredTop sz="94984" autoAdjust="0"/>
  </p:normalViewPr>
  <p:slideViewPr>
    <p:cSldViewPr>
      <p:cViewPr varScale="1">
        <p:scale>
          <a:sx n="107" d="100"/>
          <a:sy n="107" d="100"/>
        </p:scale>
        <p:origin x="2280" y="96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95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commentAuthors" Target="commentAuthors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2022-10-31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2022-10-31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5E3490-9119-48F2-B91E-133C30F1A2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9CD76B-6285-4012-B26E-7D998E4831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F47D4D-C0F5-4364-BD2E-D5448EC2B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2022-10-31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9192C5-AE7A-4198-911E-F65CE56BC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A56953-A3EA-4C0F-868C-A4D27CAFF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7593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C879C7-75B1-46A7-BDF8-74787E0FE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0F1F99-9F94-4E7C-9C48-2C0990F79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62AE6C-7907-486A-B4BF-E416E21D5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2022-10-31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D1655A-0D4C-4F9D-BED0-91BCEF9CA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567946-E10D-40E3-A0A7-28738D045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0048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A7F467-F50B-4168-937C-AEED73255E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BFED97-BDD3-463A-BF07-EF939E38F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4E9796-DCF0-4E3C-856F-ECDCDA949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2022-10-31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958968-3F8A-4B67-A3F4-EC0051BBF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80F5E4-28EB-486C-BC8B-1A39FAF32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3613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028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257" y="320688"/>
            <a:ext cx="1800000" cy="3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2510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7652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solidFill>
            <a:srgbClr val="7030A0">
              <a:alpha val="84706"/>
            </a:srgb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FF9999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3355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 hasCustomPrompt="1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n"/>
              <a:defRPr sz="24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20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600"/>
            </a:lvl3pPr>
            <a:lvl4pPr marL="809625" indent="-180975">
              <a:spcAft>
                <a:spcPts val="300"/>
              </a:spcAft>
              <a:buSzPct val="96000"/>
              <a:defRPr sz="1600"/>
            </a:lvl4pPr>
            <a:lvl5pPr marL="990600" indent="-180975"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229662" y="6533928"/>
            <a:ext cx="914338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B921D178-B3E2-41DF-B6F9-C73B8CC656FA}" type="slidenum">
              <a:rPr lang="ko-KR" alt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/ 74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80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2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631234"/>
            <a:ext cx="1905001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123728" y="2492896"/>
            <a:ext cx="47244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cap="none" spc="0" baseline="0" dirty="0">
                <a:ln w="18415" cmpd="sng">
                  <a:noFill/>
                  <a:prstDash val="solid"/>
                </a:ln>
                <a:solidFill>
                  <a:srgbClr val="7030A0"/>
                </a:solidFill>
                <a:effectLst/>
                <a:latin typeface="Verdana"/>
                <a:cs typeface="+mn-cs"/>
              </a:rPr>
              <a:t>Thank You !</a:t>
            </a:r>
            <a:endParaRPr lang="ko-KR" altLang="en-US" sz="5400" b="1" kern="10" cap="none" spc="0" baseline="0" dirty="0">
              <a:ln w="18415" cmpd="sng">
                <a:noFill/>
                <a:prstDash val="solid"/>
              </a:ln>
              <a:solidFill>
                <a:srgbClr val="7030A0"/>
              </a:solidFill>
              <a:effectLst/>
              <a:latin typeface="Verdan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3143454" y="6309320"/>
            <a:ext cx="271580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Copyright© </a:t>
            </a:r>
            <a:r>
              <a:rPr lang="en-US" altLang="ko-KR" sz="1100" b="1" dirty="0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2022 </a:t>
            </a:r>
            <a:r>
              <a:rPr lang="en-US" altLang="ko-KR" sz="1100" b="1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Hanbit Academy, Inc.</a:t>
            </a:r>
          </a:p>
          <a:p>
            <a:pPr algn="ctr" eaLnBrk="1" hangingPunct="1"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All rights reserved.</a:t>
            </a:r>
            <a:endParaRPr lang="ko-KR" altLang="ko-KR" sz="1100" b="1" dirty="0">
              <a:solidFill>
                <a:schemeClr val="bg1"/>
              </a:solidFill>
              <a:latin typeface="Adobe Kaiti Std R" panose="02020400000000000000" pitchFamily="18" charset="-128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87053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baseline="0" dirty="0">
                <a:latin typeface="HY견고딕" pitchFamily="18" charset="-127"/>
                <a:ea typeface="HY견고딕" pitchFamily="18" charset="-127"/>
              </a:rPr>
              <a:t>난생처음 </a:t>
            </a:r>
            <a:r>
              <a:rPr kumimoji="0" lang="en-US" altLang="ko-KR" sz="2400" baseline="0" dirty="0">
                <a:latin typeface="HY견고딕" pitchFamily="18" charset="-127"/>
                <a:ea typeface="HY견고딕" pitchFamily="18" charset="-127"/>
              </a:rPr>
              <a:t>R </a:t>
            </a:r>
            <a:r>
              <a:rPr kumimoji="0" lang="ko-KR" altLang="en-US" sz="2400" baseline="0" dirty="0">
                <a:latin typeface="HY견고딕" pitchFamily="18" charset="-127"/>
                <a:ea typeface="HY견고딕" pitchFamily="18" charset="-127"/>
              </a:rPr>
              <a:t>코딩 </a:t>
            </a:r>
            <a:r>
              <a:rPr kumimoji="0" lang="en-US" altLang="ko-KR" sz="2400" baseline="0" dirty="0">
                <a:latin typeface="HY견고딕" pitchFamily="18" charset="-127"/>
                <a:ea typeface="HY견고딕" pitchFamily="18" charset="-127"/>
              </a:rPr>
              <a:t>&amp; </a:t>
            </a:r>
            <a:r>
              <a:rPr kumimoji="0" lang="ko-KR" altLang="en-US" sz="2400" baseline="0" dirty="0">
                <a:latin typeface="HY견고딕" pitchFamily="18" charset="-127"/>
                <a:ea typeface="HY견고딕" pitchFamily="18" charset="-127"/>
              </a:rPr>
              <a:t>데이터 분석</a:t>
            </a:r>
            <a:endParaRPr kumimoji="0" lang="de-DE" altLang="ko-KR" sz="1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44680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100" dirty="0">
                <a:ea typeface="맑은 고딕" pitchFamily="50" charset="-127"/>
              </a:rPr>
              <a:t>본 강의교안의 저작권은 한빛아카데미㈜에 있습니다</a:t>
            </a:r>
            <a:r>
              <a:rPr kumimoji="0" lang="en-US" altLang="ko-KR" sz="1100" dirty="0">
                <a:ea typeface="맑은 고딕" pitchFamily="50" charset="-127"/>
              </a:rPr>
              <a:t>.</a:t>
            </a:r>
            <a:r>
              <a:rPr kumimoji="0" lang="ko-KR" altLang="en-US" sz="11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1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년 이하의 징역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천만원 이하의 벌금에 처할 수 있고 이를 병과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01440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4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직선 연결선 15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1B864E-A139-467B-86E6-D11EDAE2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E36BAD-03ED-4FF8-89FE-15E06D968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535F3-FAC6-4B0F-B3F5-5615F330A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2022-10-31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62D44B-96AB-418C-981F-32D79317E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393E7D-38CE-4D2F-A850-0DC7E875A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3355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C6A652-CC0A-4D34-A1F3-2A041195B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732DA3-F9D1-4D40-9987-7DCB5BEA3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22511D-1771-4B6E-9544-A9E522DD4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2022-10-31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E246ED-A0F3-4C7E-9116-18409B6BA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EECBE1-79C5-4581-8AF7-1152C2CF4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2235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C3F31D-F265-407F-A7E3-D1889757E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FF3117-75C5-4234-8019-1447FB13F6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181DE9-D51B-4CBC-AC2C-07A1861D1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03C612-7E07-4AF1-B84A-D8475D95C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2022-10-31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2861A0-FB95-4677-A4AA-4E2258FCF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D34F5E-C09A-4362-83B4-79DCF76A9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4346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BE7BCD-0F4C-47ED-BC03-93BEE888B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F29354-7EF8-4945-A307-3B31791A1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3B3ED2-D41B-4A47-AB7E-FAD36761E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DFA046-C659-435E-AA77-8CEC87FF73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EB20D6-4D05-4A5B-AB41-7843DB2EC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CAB7A5F-23E7-4A45-A6CA-415E827B2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2022-10-31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1FD0B2A-37E2-4C39-943D-12D9C6EE1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D4D40FA-C1C8-4D58-9F94-79E8862A5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7791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0D42C4-2D7C-4DC4-852B-51531FBB6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6AB6B3-C327-44AC-95D7-12C2CDACE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2022-10-31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5FED57-7C99-49E8-A181-7A90F25FC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3595FB-F738-4B46-BCAC-6E49A6D67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8176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95E6494-047C-4F6B-B85E-E4B1854A2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2022-10-31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F2F221B-399A-42E4-84CC-9E846D71A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B7C9BE-EF53-4928-AADD-FFE1784B5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2755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8F677-A64C-4DB3-B822-A5629DC2B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A63EDC-29E0-40BC-A32F-6138ECB01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3DDD2D-7DDA-4FFD-8CB7-CB958C92D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0C3FB5-DE7D-4CDC-9329-E7BB7AEF4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2022-10-31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0A4E85-6F59-43D3-803A-AEA4462AF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14B65-14C6-40EF-94C1-497821804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334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DB749A-8E5F-46D9-8F6A-6FA1E15C7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EFE450A-813D-4220-BAEE-4AE5E95955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E5A3C1-E0CF-4C45-8BC2-16B0A2A0A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CBD31C-BB8C-4D5C-9D57-8713DBCF2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2022-10-31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1780AE-9C6F-4C96-ACA5-BB745A79A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F04E32-7529-4EE8-BA68-329A5E143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4112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DCBA9A-0DDC-4727-9EB1-2B834A42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3EFF59-D14F-4C6F-8E05-526A06F59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11D4C1-A149-484D-978F-632B671CFE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2022-10-31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4EC58A-1BD8-4D70-94CE-3DBF0481BD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2B3861-81B6-4B74-BFB7-A26048A574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2502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689" r:id="rId17"/>
    <p:sldLayoutId id="2147483680" r:id="rId18"/>
    <p:sldLayoutId id="2147483685" r:id="rId19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9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1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1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15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g"/><Relationship Id="rId1" Type="http://schemas.openxmlformats.org/officeDocument/2006/relationships/slideLayout" Target="../slideLayouts/slideLayout1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g"/><Relationship Id="rId1" Type="http://schemas.openxmlformats.org/officeDocument/2006/relationships/slideLayout" Target="../slideLayouts/slideLayout1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제목 1"/>
          <p:cNvSpPr>
            <a:spLocks noGrp="1"/>
          </p:cNvSpPr>
          <p:nvPr>
            <p:ph type="title" idx="4294967295"/>
          </p:nvPr>
        </p:nvSpPr>
        <p:spPr>
          <a:xfrm>
            <a:off x="0" y="5805488"/>
            <a:ext cx="9144000" cy="625475"/>
          </a:xfrm>
        </p:spPr>
        <p:txBody>
          <a:bodyPr>
            <a:normAutofit/>
          </a:bodyPr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</a:rPr>
              <a:t>Chapter 06. </a:t>
            </a:r>
            <a:r>
              <a:rPr lang="ko-KR" altLang="en-US" sz="3000" b="1" dirty="0" err="1">
                <a:solidFill>
                  <a:schemeClr val="bg1"/>
                </a:solidFill>
              </a:rPr>
              <a:t>반복문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478" y="476672"/>
            <a:ext cx="3337043" cy="45621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ko-KR" altLang="en-US" sz="2000" dirty="0"/>
              <a:t>반복문의 개념과 필요성 </a:t>
            </a:r>
            <a:endParaRPr lang="en-US" altLang="ko-KR" sz="1700" dirty="0"/>
          </a:p>
          <a:p>
            <a:pPr marL="447675" lvl="2" indent="0">
              <a:lnSpc>
                <a:spcPct val="150000"/>
              </a:lnSpc>
              <a:buClrTx/>
              <a:buNone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6-2] </a:t>
            </a:r>
            <a:r>
              <a:rPr lang="ko-KR" altLang="en-US" b="1" dirty="0">
                <a:solidFill>
                  <a:srgbClr val="008000"/>
                </a:solidFill>
              </a:rPr>
              <a:t>기본 </a:t>
            </a:r>
            <a:r>
              <a:rPr lang="en-US" altLang="ko-KR" b="1" dirty="0">
                <a:solidFill>
                  <a:srgbClr val="008000"/>
                </a:solidFill>
              </a:rPr>
              <a:t>for </a:t>
            </a:r>
            <a:r>
              <a:rPr lang="ko-KR" altLang="en-US" b="1" dirty="0">
                <a:solidFill>
                  <a:srgbClr val="008000"/>
                </a:solidFill>
              </a:rPr>
              <a:t>문 사용 예 </a:t>
            </a:r>
            <a:r>
              <a:rPr lang="en-US" altLang="ko-KR" b="1" dirty="0">
                <a:solidFill>
                  <a:srgbClr val="008000"/>
                </a:solidFill>
              </a:rPr>
              <a:t>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Project06_2)</a:t>
            </a:r>
          </a:p>
          <a:p>
            <a:pPr marL="628650" lvl="3" indent="0">
              <a:lnSpc>
                <a:spcPct val="150000"/>
              </a:lnSpc>
              <a:buNone/>
            </a:pPr>
            <a:r>
              <a:rPr lang="en-US" altLang="ko-KR" dirty="0"/>
              <a:t>- 5</a:t>
            </a:r>
            <a:r>
              <a:rPr lang="ko-KR" altLang="en-US" dirty="0"/>
              <a:t>행의 </a:t>
            </a:r>
            <a:r>
              <a:rPr lang="en-US" altLang="ko-KR" b="1" dirty="0">
                <a:solidFill>
                  <a:schemeClr val="accent1"/>
                </a:solidFill>
              </a:rPr>
              <a:t>for (</a:t>
            </a:r>
            <a:r>
              <a:rPr lang="en-US" altLang="ko-KR" b="1" dirty="0" err="1">
                <a:solidFill>
                  <a:schemeClr val="accent1"/>
                </a:solidFill>
              </a:rPr>
              <a:t>i</a:t>
            </a:r>
            <a:r>
              <a:rPr lang="en-US" altLang="ko-KR" b="1" dirty="0">
                <a:solidFill>
                  <a:schemeClr val="accent1"/>
                </a:solidFill>
              </a:rPr>
              <a:t> = 0; </a:t>
            </a:r>
            <a:r>
              <a:rPr lang="en-US" altLang="ko-KR" b="1" dirty="0" err="1">
                <a:solidFill>
                  <a:schemeClr val="accent1"/>
                </a:solidFill>
              </a:rPr>
              <a:t>i</a:t>
            </a:r>
            <a:r>
              <a:rPr lang="en-US" altLang="ko-KR" b="1" dirty="0">
                <a:solidFill>
                  <a:schemeClr val="accent1"/>
                </a:solidFill>
              </a:rPr>
              <a:t> &lt; 3; </a:t>
            </a:r>
            <a:r>
              <a:rPr lang="en-US" altLang="ko-KR" b="1" dirty="0" err="1">
                <a:solidFill>
                  <a:schemeClr val="accent1"/>
                </a:solidFill>
              </a:rPr>
              <a:t>i</a:t>
            </a:r>
            <a:r>
              <a:rPr lang="en-US" altLang="ko-KR" b="1" dirty="0">
                <a:solidFill>
                  <a:schemeClr val="accent1"/>
                </a:solidFill>
              </a:rPr>
              <a:t>++)</a:t>
            </a:r>
            <a:r>
              <a:rPr lang="ko-KR" altLang="en-US" dirty="0"/>
              <a:t>를 살펴보면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값이 </a:t>
            </a:r>
            <a:r>
              <a:rPr lang="en-US" altLang="ko-KR" dirty="0"/>
              <a:t>0</a:t>
            </a:r>
            <a:r>
              <a:rPr lang="ko-KR" altLang="en-US" dirty="0"/>
              <a:t>으로 되어 있으며 </a:t>
            </a:r>
            <a:r>
              <a:rPr lang="en-US" altLang="ko-KR" dirty="0"/>
              <a:t>3</a:t>
            </a:r>
            <a:r>
              <a:rPr lang="ko-KR" altLang="en-US" dirty="0"/>
              <a:t>이 되기 전까지 코드를 세 번 반복 수행할 것임을 대략 예상할 수 있다</a:t>
            </a:r>
            <a:r>
              <a:rPr lang="en-US" altLang="ko-KR" dirty="0"/>
              <a:t>. </a:t>
            </a:r>
          </a:p>
          <a:p>
            <a:pPr marL="628650" lvl="3" indent="0">
              <a:lnSpc>
                <a:spcPct val="150000"/>
              </a:lnSpc>
              <a:buNone/>
            </a:pPr>
            <a:r>
              <a:rPr lang="en-US" altLang="ko-KR" dirty="0"/>
              <a:t>- int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문으로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변수를 선언해서 사용했지만</a:t>
            </a:r>
            <a:r>
              <a:rPr lang="en-US" altLang="ko-KR" dirty="0"/>
              <a:t>, </a:t>
            </a:r>
            <a:r>
              <a:rPr lang="ko-KR" altLang="en-US" dirty="0"/>
              <a:t>다음과 같이 </a:t>
            </a:r>
            <a:r>
              <a:rPr lang="en-US" altLang="ko-KR" dirty="0"/>
              <a:t>for </a:t>
            </a:r>
            <a:r>
              <a:rPr lang="ko-KR" altLang="en-US" dirty="0"/>
              <a:t>문 안에서 선언하고 사용해도 된다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[</a:t>
            </a:r>
            <a:r>
              <a:rPr lang="ko-KR" altLang="en-US" dirty="0"/>
              <a:t>소스 </a:t>
            </a:r>
            <a:r>
              <a:rPr lang="en-US" altLang="ko-KR" dirty="0"/>
              <a:t>6-2]</a:t>
            </a:r>
            <a:r>
              <a:rPr lang="ko-KR" altLang="en-US" dirty="0"/>
              <a:t>의 </a:t>
            </a:r>
            <a:r>
              <a:rPr lang="en-US" altLang="ko-KR" dirty="0"/>
              <a:t>3~5</a:t>
            </a:r>
            <a:r>
              <a:rPr lang="ko-KR" altLang="en-US" dirty="0"/>
              <a:t>행을 다음의 행으로 바꿔도 무방하다</a:t>
            </a:r>
            <a:r>
              <a:rPr lang="en-US" altLang="ko-KR" dirty="0"/>
              <a:t>.</a:t>
            </a:r>
          </a:p>
          <a:p>
            <a:pPr marL="447675" lvl="2" indent="0">
              <a:lnSpc>
                <a:spcPct val="150000"/>
              </a:lnSpc>
              <a:buClrTx/>
              <a:buNone/>
            </a:pPr>
            <a:r>
              <a:rPr lang="en-US" altLang="ko-KR" dirty="0"/>
              <a:t>         </a:t>
            </a:r>
            <a:r>
              <a:rPr lang="nn-NO" altLang="ko-KR" dirty="0"/>
              <a:t>for (int i = 0; i &lt; 3; i++)</a:t>
            </a:r>
            <a:endParaRPr lang="en-US" altLang="ko-KR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46F7BAB-09E0-4124-B003-10AB17971391}"/>
              </a:ext>
            </a:extLst>
          </p:cNvPr>
          <p:cNvSpPr/>
          <p:nvPr/>
        </p:nvSpPr>
        <p:spPr>
          <a:xfrm>
            <a:off x="1223628" y="3811351"/>
            <a:ext cx="3384376" cy="432048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기본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for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문</a:t>
            </a:r>
            <a:endParaRPr lang="ko-KR" alt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333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en-US" altLang="ko-KR" sz="2000" dirty="0"/>
              <a:t>for </a:t>
            </a:r>
            <a:r>
              <a:rPr lang="ko-KR" altLang="en-US" sz="2000" dirty="0"/>
              <a:t>문의 개념 </a:t>
            </a:r>
            <a:endParaRPr lang="en-US" altLang="ko-KR" sz="1700" dirty="0"/>
          </a:p>
          <a:p>
            <a:pPr lvl="2">
              <a:lnSpc>
                <a:spcPct val="150000"/>
              </a:lnSpc>
              <a:buClrTx/>
            </a:pPr>
            <a:r>
              <a:rPr lang="en-US" altLang="ko-KR" dirty="0"/>
              <a:t>for </a:t>
            </a:r>
            <a:r>
              <a:rPr lang="ko-KR" altLang="en-US" dirty="0"/>
              <a:t>문의 형식은 괄호 안에 </a:t>
            </a:r>
            <a:r>
              <a:rPr lang="ko-KR" altLang="en-US" dirty="0" err="1"/>
              <a:t>초깃값</a:t>
            </a:r>
            <a:r>
              <a:rPr lang="en-US" altLang="ko-KR" dirty="0"/>
              <a:t>, </a:t>
            </a:r>
            <a:r>
              <a:rPr lang="ko-KR" altLang="en-US" dirty="0"/>
              <a:t>조건식</a:t>
            </a:r>
            <a:r>
              <a:rPr lang="en-US" altLang="ko-KR" dirty="0"/>
              <a:t>, </a:t>
            </a:r>
            <a:r>
              <a:rPr lang="ko-KR" altLang="en-US" dirty="0"/>
              <a:t>증감식이 세미콜론</a:t>
            </a:r>
            <a:r>
              <a:rPr lang="en-US" altLang="ko-KR" dirty="0"/>
              <a:t>(;)</a:t>
            </a:r>
            <a:r>
              <a:rPr lang="ko-KR" altLang="en-US" dirty="0"/>
              <a:t>으로 구분되어 있다</a:t>
            </a:r>
            <a:r>
              <a:rPr lang="en-US" altLang="ko-KR" dirty="0"/>
              <a:t>. </a:t>
            </a:r>
            <a:r>
              <a:rPr lang="ko-KR" altLang="en-US" dirty="0"/>
              <a:t>그리고</a:t>
            </a:r>
            <a:r>
              <a:rPr lang="en-US" altLang="ko-KR" dirty="0"/>
              <a:t>, </a:t>
            </a:r>
            <a:r>
              <a:rPr lang="ko-KR" altLang="en-US" dirty="0"/>
              <a:t>중괄호</a:t>
            </a:r>
            <a:r>
              <a:rPr lang="en-US" altLang="ko-KR" dirty="0"/>
              <a:t>({ }) </a:t>
            </a:r>
            <a:r>
              <a:rPr lang="ko-KR" altLang="en-US" dirty="0"/>
              <a:t>안에 반복할 문장들이 나온다</a:t>
            </a:r>
            <a:r>
              <a:rPr lang="en-US" altLang="ko-KR" dirty="0"/>
              <a:t>. </a:t>
            </a:r>
            <a:r>
              <a:rPr lang="ko-KR" altLang="en-US" dirty="0"/>
              <a:t>반복할 문장이 하나뿐이라면 중괄호를 생략해도 된다</a:t>
            </a:r>
            <a:r>
              <a:rPr lang="en-US" altLang="ko-KR" dirty="0"/>
              <a:t>. </a:t>
            </a:r>
          </a:p>
          <a:p>
            <a:pPr lvl="2">
              <a:lnSpc>
                <a:spcPct val="150000"/>
              </a:lnSpc>
              <a:buClrTx/>
            </a:pPr>
            <a:r>
              <a:rPr lang="en-US" altLang="ko-KR" dirty="0"/>
              <a:t>for </a:t>
            </a:r>
            <a:r>
              <a:rPr lang="ko-KR" altLang="en-US" dirty="0"/>
              <a:t>문이 반복되는 순서는 ❶</a:t>
            </a:r>
            <a:r>
              <a:rPr lang="en-US" altLang="ko-KR" dirty="0"/>
              <a:t>, ❷</a:t>
            </a:r>
            <a:r>
              <a:rPr lang="ko-KR" altLang="en-US" dirty="0"/>
              <a:t>가 수행된 후 ❸</a:t>
            </a:r>
            <a:r>
              <a:rPr lang="en-US" altLang="ko-KR" dirty="0"/>
              <a:t>, ❹, ❷ </a:t>
            </a:r>
            <a:r>
              <a:rPr lang="ko-KR" altLang="en-US" dirty="0"/>
              <a:t>순서로 계속 반복된다</a:t>
            </a:r>
            <a:r>
              <a:rPr lang="en-US" altLang="ko-KR" dirty="0"/>
              <a:t>.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기본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for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문</a:t>
            </a:r>
            <a:endParaRPr lang="ko-KR" altLang="en-US" dirty="0">
              <a:solidFill>
                <a:srgbClr val="008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46796C8-58F4-4035-A4B8-DA1BED839C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429000"/>
            <a:ext cx="5509419" cy="234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110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en-US" altLang="ko-KR" sz="2000" dirty="0"/>
              <a:t>for </a:t>
            </a:r>
            <a:r>
              <a:rPr lang="ko-KR" altLang="en-US" sz="2000" dirty="0"/>
              <a:t>문의 개념 </a:t>
            </a:r>
            <a:endParaRPr lang="en-US" altLang="ko-KR" sz="1700" dirty="0"/>
          </a:p>
          <a:p>
            <a:pPr lvl="2">
              <a:lnSpc>
                <a:spcPct val="150000"/>
              </a:lnSpc>
              <a:buClrTx/>
            </a:pPr>
            <a:r>
              <a:rPr lang="en-US" altLang="ko-KR" dirty="0"/>
              <a:t>for </a:t>
            </a:r>
            <a:r>
              <a:rPr lang="ko-KR" altLang="en-US" dirty="0"/>
              <a:t>문</a:t>
            </a:r>
            <a:r>
              <a:rPr lang="en-US" altLang="ko-KR" dirty="0"/>
              <a:t>(5~8</a:t>
            </a:r>
            <a:r>
              <a:rPr lang="ko-KR" altLang="en-US" dirty="0"/>
              <a:t>행</a:t>
            </a:r>
            <a:r>
              <a:rPr lang="en-US" altLang="ko-KR" dirty="0"/>
              <a:t>)</a:t>
            </a:r>
            <a:r>
              <a:rPr lang="ko-KR" altLang="en-US" dirty="0"/>
              <a:t>을 활용한 기본 구조</a:t>
            </a: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marL="790575" lvl="2" indent="-342900">
              <a:lnSpc>
                <a:spcPct val="150000"/>
              </a:lnSpc>
              <a:buClrTx/>
              <a:buFont typeface="+mj-ea"/>
              <a:buAutoNum type="circleNumDbPlain"/>
            </a:pPr>
            <a:r>
              <a:rPr lang="en-US" altLang="ko-KR" dirty="0" smtClean="0"/>
              <a:t>for </a:t>
            </a:r>
            <a:r>
              <a:rPr lang="ko-KR" altLang="en-US" dirty="0"/>
              <a:t>문을 사용하려면 무조건 변수를 하나 준비해야 한다</a:t>
            </a:r>
            <a:r>
              <a:rPr lang="en-US" altLang="ko-KR" dirty="0"/>
              <a:t>. </a:t>
            </a:r>
            <a:r>
              <a:rPr lang="ko-KR" altLang="en-US" dirty="0"/>
              <a:t>변수의 이름으로는 </a:t>
            </a:r>
            <a:r>
              <a:rPr lang="en-US" altLang="ko-KR" dirty="0" err="1"/>
              <a:t>i</a:t>
            </a:r>
            <a:r>
              <a:rPr lang="en-US" altLang="ko-KR" dirty="0"/>
              <a:t>, j, k</a:t>
            </a:r>
            <a:r>
              <a:rPr lang="ko-KR" altLang="en-US" dirty="0"/>
              <a:t>를 많이 사용한다</a:t>
            </a:r>
            <a:r>
              <a:rPr lang="en-US" altLang="ko-KR" dirty="0"/>
              <a:t>. </a:t>
            </a:r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기본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for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문</a:t>
            </a:r>
            <a:endParaRPr lang="ko-KR" altLang="en-US" dirty="0">
              <a:solidFill>
                <a:srgbClr val="008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756E8D-5429-4491-A9D7-5B504C9B03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702" y="2152997"/>
            <a:ext cx="5623570" cy="330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610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en-US" altLang="ko-KR" sz="2000" dirty="0"/>
              <a:t>for </a:t>
            </a:r>
            <a:r>
              <a:rPr lang="ko-KR" altLang="en-US" sz="2000" dirty="0"/>
              <a:t>문의 개념 </a:t>
            </a:r>
            <a:endParaRPr lang="en-US" altLang="ko-KR" sz="1700" dirty="0"/>
          </a:p>
          <a:p>
            <a:pPr marL="790575" lvl="2" indent="-342900">
              <a:lnSpc>
                <a:spcPct val="150000"/>
              </a:lnSpc>
              <a:buClrTx/>
              <a:buFont typeface="+mj-ea"/>
              <a:buAutoNum type="circleNumDbPlain" startAt="2"/>
            </a:pPr>
            <a:r>
              <a:rPr lang="ko-KR" altLang="en-US" dirty="0"/>
              <a:t>사용할 변수의 </a:t>
            </a:r>
            <a:r>
              <a:rPr lang="ko-KR" altLang="en-US" dirty="0" err="1"/>
              <a:t>초깃값을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으로 설정한다</a:t>
            </a:r>
            <a:r>
              <a:rPr lang="en-US" altLang="ko-KR" dirty="0"/>
              <a:t>. </a:t>
            </a:r>
            <a:r>
              <a:rPr lang="ko-KR" altLang="en-US" dirty="0"/>
              <a:t>필수는 아니나 보통 </a:t>
            </a:r>
            <a:r>
              <a:rPr lang="en-US" altLang="ko-KR" dirty="0"/>
              <a:t>0</a:t>
            </a:r>
            <a:r>
              <a:rPr lang="ko-KR" altLang="en-US" dirty="0"/>
              <a:t>부터 시작한다</a:t>
            </a:r>
            <a:r>
              <a:rPr lang="en-US" altLang="ko-KR" dirty="0"/>
              <a:t>. </a:t>
            </a:r>
          </a:p>
          <a:p>
            <a:pPr marL="790575" lvl="2" indent="-342900">
              <a:lnSpc>
                <a:spcPct val="150000"/>
              </a:lnSpc>
              <a:buClrTx/>
              <a:buFont typeface="+mj-ea"/>
              <a:buAutoNum type="circleNumDbPlain" startAt="2"/>
            </a:pPr>
            <a:r>
              <a:rPr lang="en-US" altLang="ko-KR" dirty="0"/>
              <a:t>3</a:t>
            </a:r>
            <a:r>
              <a:rPr lang="ko-KR" altLang="en-US" dirty="0"/>
              <a:t>이 될 때까지 검사하기 위해 조건을 </a:t>
            </a:r>
            <a:r>
              <a:rPr lang="en-US" altLang="ko-KR" dirty="0" err="1"/>
              <a:t>i</a:t>
            </a:r>
            <a:r>
              <a:rPr lang="en-US" altLang="ko-KR" dirty="0"/>
              <a:t> &lt; 3</a:t>
            </a:r>
            <a:r>
              <a:rPr lang="ko-KR" altLang="en-US" dirty="0"/>
              <a:t>이라고 썼다</a:t>
            </a:r>
            <a:r>
              <a:rPr lang="en-US" altLang="ko-KR" dirty="0"/>
              <a:t>. </a:t>
            </a:r>
            <a:r>
              <a:rPr lang="ko-KR" altLang="en-US" dirty="0"/>
              <a:t>세 번을 실행해야 하므로 </a:t>
            </a:r>
            <a:r>
              <a:rPr lang="en-US" altLang="ko-KR" dirty="0" err="1"/>
              <a:t>i</a:t>
            </a:r>
            <a:r>
              <a:rPr lang="en-US" altLang="ko-KR" dirty="0"/>
              <a:t> &lt;= 3</a:t>
            </a:r>
            <a:r>
              <a:rPr lang="ko-KR" altLang="en-US" dirty="0"/>
              <a:t>이라고 생각하기 쉽지만</a:t>
            </a:r>
            <a:r>
              <a:rPr lang="en-US" altLang="ko-KR" dirty="0"/>
              <a:t>, ②</a:t>
            </a:r>
            <a:r>
              <a:rPr lang="ko-KR" altLang="en-US" dirty="0"/>
              <a:t>에서 </a:t>
            </a:r>
            <a:r>
              <a:rPr lang="ko-KR" altLang="en-US" dirty="0" err="1"/>
              <a:t>초깃값이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부터 시작하므로 </a:t>
            </a:r>
            <a:r>
              <a:rPr lang="en-US" altLang="ko-KR" dirty="0" err="1"/>
              <a:t>i</a:t>
            </a:r>
            <a:r>
              <a:rPr lang="en-US" altLang="ko-KR" dirty="0"/>
              <a:t> &lt; 3</a:t>
            </a:r>
            <a:r>
              <a:rPr lang="ko-KR" altLang="en-US" dirty="0"/>
              <a:t>으로 설정해야 </a:t>
            </a:r>
            <a:r>
              <a:rPr lang="en-US" altLang="ko-KR" dirty="0"/>
              <a:t>0, 1, 2</a:t>
            </a:r>
            <a:r>
              <a:rPr lang="ko-KR" altLang="en-US" dirty="0"/>
              <a:t>까지 총 세 번 실행된다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790575" lvl="2" indent="-342900">
              <a:lnSpc>
                <a:spcPct val="150000"/>
              </a:lnSpc>
              <a:buClrTx/>
              <a:buFont typeface="+mj-ea"/>
              <a:buAutoNum type="circleNumDbPlain" startAt="2"/>
            </a:pPr>
            <a:r>
              <a:rPr lang="en-US" altLang="ko-KR" dirty="0" err="1" smtClean="0"/>
              <a:t>i</a:t>
            </a:r>
            <a:r>
              <a:rPr lang="en-US" altLang="ko-KR" dirty="0"/>
              <a:t>++</a:t>
            </a:r>
            <a:r>
              <a:rPr lang="ko-KR" altLang="en-US" dirty="0"/>
              <a:t>는 </a:t>
            </a:r>
            <a:r>
              <a:rPr lang="en-US" altLang="ko-KR" dirty="0" err="1"/>
              <a:t>i</a:t>
            </a:r>
            <a:r>
              <a:rPr lang="en-US" altLang="ko-KR" dirty="0"/>
              <a:t> = </a:t>
            </a:r>
            <a:r>
              <a:rPr lang="en-US" altLang="ko-KR" dirty="0" err="1"/>
              <a:t>i</a:t>
            </a:r>
            <a:r>
              <a:rPr lang="en-US" altLang="ko-KR" dirty="0"/>
              <a:t> + 1 </a:t>
            </a:r>
            <a:r>
              <a:rPr lang="ko-KR" altLang="en-US" dirty="0"/>
              <a:t>또는 </a:t>
            </a:r>
            <a:r>
              <a:rPr lang="en-US" altLang="ko-KR" dirty="0" err="1"/>
              <a:t>i</a:t>
            </a:r>
            <a:r>
              <a:rPr lang="en-US" altLang="ko-KR" dirty="0"/>
              <a:t> += 1</a:t>
            </a:r>
            <a:r>
              <a:rPr lang="ko-KR" altLang="en-US" dirty="0"/>
              <a:t>과 동일한 역할을 한다</a:t>
            </a:r>
            <a:r>
              <a:rPr lang="en-US" altLang="ko-KR" dirty="0"/>
              <a:t>. </a:t>
            </a:r>
            <a:r>
              <a:rPr lang="ko-KR" altLang="en-US" dirty="0"/>
              <a:t>즉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값을 </a:t>
            </a:r>
            <a:r>
              <a:rPr lang="en-US" altLang="ko-KR" dirty="0"/>
              <a:t>1 </a:t>
            </a:r>
            <a:r>
              <a:rPr lang="ko-KR" altLang="en-US" dirty="0"/>
              <a:t>증가시킨다</a:t>
            </a:r>
            <a:r>
              <a:rPr lang="en-US" altLang="ko-KR" dirty="0"/>
              <a:t>. </a:t>
            </a:r>
            <a:r>
              <a:rPr lang="ko-KR" altLang="en-US" dirty="0"/>
              <a:t>이 부분은 </a:t>
            </a:r>
            <a:r>
              <a:rPr lang="en-US" altLang="ko-KR" dirty="0"/>
              <a:t>for </a:t>
            </a:r>
            <a:r>
              <a:rPr lang="ko-KR" altLang="en-US" dirty="0"/>
              <a:t>문을 한 번 돌 때마다 수행된다</a:t>
            </a:r>
            <a:r>
              <a:rPr lang="en-US" altLang="ko-KR" dirty="0"/>
              <a:t>. </a:t>
            </a:r>
          </a:p>
          <a:p>
            <a:pPr marL="790575" lvl="2" indent="-342900">
              <a:lnSpc>
                <a:spcPct val="150000"/>
              </a:lnSpc>
              <a:buClrTx/>
              <a:buFont typeface="+mj-ea"/>
              <a:buAutoNum type="circleNumDbPlain" startAt="2"/>
            </a:pPr>
            <a:r>
              <a:rPr lang="ko-KR" altLang="en-US" dirty="0"/>
              <a:t>실제로 반복되는 내용이다</a:t>
            </a:r>
            <a:r>
              <a:rPr lang="en-US" altLang="ko-KR" dirty="0"/>
              <a:t>. </a:t>
            </a:r>
            <a:r>
              <a:rPr lang="ko-KR" altLang="en-US" dirty="0"/>
              <a:t>지금은 </a:t>
            </a:r>
            <a:r>
              <a:rPr lang="en-US" altLang="ko-KR" dirty="0" err="1"/>
              <a:t>Console.WriteLine</a:t>
            </a:r>
            <a:r>
              <a:rPr lang="en-US" altLang="ko-KR" dirty="0"/>
              <a:t>( ) </a:t>
            </a:r>
            <a:r>
              <a:rPr lang="ko-KR" altLang="en-US" dirty="0"/>
              <a:t>메서드 한 줄만 들어 있지만</a:t>
            </a:r>
            <a:r>
              <a:rPr lang="en-US" altLang="ko-KR" dirty="0"/>
              <a:t>, </a:t>
            </a:r>
            <a:r>
              <a:rPr lang="ko-KR" altLang="en-US" dirty="0"/>
              <a:t>복잡한 프로그램일수록 이 부분에 많은 내용이 들어간다</a:t>
            </a:r>
            <a:r>
              <a:rPr lang="en-US" altLang="ko-KR" dirty="0"/>
              <a:t>.</a:t>
            </a:r>
          </a:p>
          <a:p>
            <a:pPr lvl="2">
              <a:lnSpc>
                <a:spcPct val="150000"/>
              </a:lnSpc>
              <a:buClrTx/>
            </a:pPr>
            <a:r>
              <a:rPr lang="ko-KR" altLang="en-US" dirty="0" err="1"/>
              <a:t>초깃값은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회만 수행되고 나머지 과정이 계속 반복되는 구조이다</a:t>
            </a:r>
            <a:r>
              <a:rPr lang="en-US" altLang="ko-KR" dirty="0"/>
              <a:t>. </a:t>
            </a:r>
            <a:r>
              <a:rPr lang="ko-KR" altLang="en-US" dirty="0"/>
              <a:t>조건식이 거짓이 되면 </a:t>
            </a:r>
            <a:r>
              <a:rPr lang="en-US" altLang="ko-KR" dirty="0"/>
              <a:t>for </a:t>
            </a:r>
            <a:r>
              <a:rPr lang="ko-KR" altLang="en-US" dirty="0"/>
              <a:t>문에서 벗어난다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기본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for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문</a:t>
            </a:r>
            <a:endParaRPr lang="ko-KR" altLang="en-US" dirty="0">
              <a:solidFill>
                <a:srgbClr val="008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6A32F8C-99EE-44E8-BE04-5BC6E6F60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340" y="5877272"/>
            <a:ext cx="727710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304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3C7986E-E539-4964-8843-98512D2CE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625897"/>
            <a:ext cx="5400600" cy="5232103"/>
          </a:xfrm>
          <a:prstGeom prst="rect">
            <a:avLst/>
          </a:prstGeom>
        </p:spPr>
      </p:pic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424936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en-US" altLang="ko-KR" sz="2000" dirty="0"/>
              <a:t>for </a:t>
            </a:r>
            <a:r>
              <a:rPr lang="ko-KR" altLang="en-US" sz="2000" dirty="0"/>
              <a:t>문의 개념 </a:t>
            </a:r>
            <a:endParaRPr lang="en-US" altLang="ko-KR" sz="17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기본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for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문</a:t>
            </a:r>
            <a:endParaRPr lang="ko-KR" alt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659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en-US" altLang="ko-KR" sz="2000" dirty="0"/>
              <a:t>for </a:t>
            </a:r>
            <a:r>
              <a:rPr lang="ko-KR" altLang="en-US" sz="2000" dirty="0"/>
              <a:t>문의 개념</a:t>
            </a:r>
            <a:endParaRPr lang="en-US" altLang="ko-KR" sz="2000" dirty="0"/>
          </a:p>
          <a:p>
            <a:pPr lvl="2">
              <a:lnSpc>
                <a:spcPct val="150000"/>
              </a:lnSpc>
              <a:buClrTx/>
            </a:pPr>
            <a:r>
              <a:rPr lang="ko-KR" altLang="en-US" dirty="0"/>
              <a:t>실제 코드에서 </a:t>
            </a:r>
            <a:r>
              <a:rPr lang="en-US" altLang="ko-KR" dirty="0"/>
              <a:t>for </a:t>
            </a:r>
            <a:r>
              <a:rPr lang="ko-KR" altLang="en-US" dirty="0"/>
              <a:t>문이 어떻게 사용</a:t>
            </a:r>
            <a:r>
              <a:rPr lang="en-US" altLang="ko-KR" dirty="0"/>
              <a:t>, </a:t>
            </a:r>
            <a:r>
              <a:rPr lang="ko-KR" altLang="en-US" dirty="0"/>
              <a:t>반복되는지 살펴보자</a:t>
            </a:r>
            <a:r>
              <a:rPr lang="en-US" altLang="ko-KR" dirty="0"/>
              <a:t>.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기본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for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문</a:t>
            </a:r>
            <a:endParaRPr lang="ko-KR" altLang="en-US" dirty="0">
              <a:solidFill>
                <a:srgbClr val="008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2ADD42B-1D9E-4D5A-AA05-2E3A0CACD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457" y="2204864"/>
            <a:ext cx="741997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725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en-US" altLang="ko-KR" sz="2000" dirty="0"/>
              <a:t>for </a:t>
            </a:r>
            <a:r>
              <a:rPr lang="ko-KR" altLang="en-US" sz="2000" dirty="0"/>
              <a:t>문의 개념</a:t>
            </a:r>
            <a:endParaRPr lang="en-US" altLang="ko-KR" sz="2000" dirty="0"/>
          </a:p>
          <a:p>
            <a:pPr marL="514350" indent="-514350">
              <a:buFont typeface="+mj-lt"/>
              <a:buAutoNum type="romanUcPeriod" startAt="2"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628650" lvl="3" indent="0">
              <a:lnSpc>
                <a:spcPct val="150000"/>
              </a:lnSpc>
              <a:buNone/>
            </a:pPr>
            <a:endParaRPr lang="en-US" altLang="ko-KR" sz="1500" dirty="0"/>
          </a:p>
          <a:p>
            <a:pPr marL="628650" lvl="3" indent="0">
              <a:lnSpc>
                <a:spcPct val="150000"/>
              </a:lnSpc>
              <a:buNone/>
            </a:pPr>
            <a:r>
              <a:rPr lang="en-US" altLang="ko-KR" sz="1500" smtClean="0"/>
              <a:t>- </a:t>
            </a:r>
            <a:r>
              <a:rPr lang="ko-KR" altLang="en-US" smtClean="0"/>
              <a:t>핵심은 ❷ 조건식 확인 부분이다</a:t>
            </a:r>
            <a:r>
              <a:rPr lang="en-US" altLang="ko-KR" smtClean="0"/>
              <a:t>. </a:t>
            </a:r>
            <a:r>
              <a:rPr lang="ko-KR" altLang="en-US" smtClean="0"/>
              <a:t>초기식에서 변수 </a:t>
            </a:r>
            <a:r>
              <a:rPr lang="en-US" altLang="ko-KR" smtClean="0"/>
              <a:t>i</a:t>
            </a:r>
            <a:r>
              <a:rPr lang="ko-KR" altLang="en-US" smtClean="0"/>
              <a:t>에 </a:t>
            </a:r>
            <a:r>
              <a:rPr lang="en-US" altLang="ko-KR" smtClean="0"/>
              <a:t>0</a:t>
            </a:r>
            <a:r>
              <a:rPr lang="ko-KR" altLang="en-US" smtClean="0"/>
              <a:t>을 대입하고 바로 조건식을 확인한다</a:t>
            </a:r>
            <a:r>
              <a:rPr lang="en-US" altLang="ko-KR" smtClean="0"/>
              <a:t>. </a:t>
            </a:r>
            <a:r>
              <a:rPr lang="ko-KR" altLang="en-US" smtClean="0"/>
              <a:t>이는 조건이 맞지 않으면 </a:t>
            </a:r>
            <a:r>
              <a:rPr lang="en-US" altLang="ko-KR" smtClean="0"/>
              <a:t>for </a:t>
            </a:r>
            <a:r>
              <a:rPr lang="ko-KR" altLang="en-US" smtClean="0"/>
              <a:t>문을 한 번도 수행하지 않고 반복문을 끝낼 수도 있다는 의미이다</a:t>
            </a:r>
            <a:r>
              <a:rPr lang="en-US" altLang="ko-KR" smtClean="0"/>
              <a:t>. </a:t>
            </a:r>
            <a:r>
              <a:rPr lang="ko-KR" altLang="en-US" smtClean="0"/>
              <a:t>만약 초기식을 </a:t>
            </a:r>
            <a:r>
              <a:rPr lang="en-US" altLang="ko-KR" smtClean="0"/>
              <a:t>i=0 </a:t>
            </a:r>
            <a:r>
              <a:rPr lang="ko-KR" altLang="en-US" smtClean="0"/>
              <a:t>대신 </a:t>
            </a:r>
            <a:r>
              <a:rPr lang="en-US" altLang="ko-KR" smtClean="0"/>
              <a:t>i=3</a:t>
            </a:r>
            <a:r>
              <a:rPr lang="ko-KR" altLang="en-US" smtClean="0"/>
              <a:t>으로 하면 조건식이 </a:t>
            </a:r>
            <a:r>
              <a:rPr lang="en-US" altLang="ko-KR" smtClean="0"/>
              <a:t>i&lt;3</a:t>
            </a:r>
            <a:r>
              <a:rPr lang="ko-KR" altLang="en-US" smtClean="0"/>
              <a:t>이므로 거짓이 되어 바로 ❺를 수행하므로 </a:t>
            </a:r>
            <a:r>
              <a:rPr lang="en-US" altLang="ko-KR" smtClean="0"/>
              <a:t>Console.WriteLine( ) </a:t>
            </a:r>
            <a:r>
              <a:rPr lang="ko-KR" altLang="en-US" smtClean="0"/>
              <a:t>메서드는 한 번도 수행되지 않는다</a:t>
            </a:r>
            <a:r>
              <a:rPr lang="en-US" altLang="ko-KR" smtClean="0"/>
              <a:t>. 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기본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for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문</a:t>
            </a:r>
            <a:endParaRPr lang="ko-KR" altLang="en-US" dirty="0">
              <a:solidFill>
                <a:srgbClr val="008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0D14B3-3D33-4CFD-BCE9-2B1DF9F0E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465" y="1844824"/>
            <a:ext cx="741997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602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en-US" altLang="ko-KR" sz="2000" dirty="0"/>
              <a:t>for </a:t>
            </a:r>
            <a:r>
              <a:rPr lang="ko-KR" altLang="en-US" sz="2000" dirty="0"/>
              <a:t>문의 개념</a:t>
            </a:r>
            <a:endParaRPr lang="en-US" altLang="ko-KR" sz="2000" dirty="0"/>
          </a:p>
          <a:p>
            <a:pPr lvl="3">
              <a:lnSpc>
                <a:spcPct val="150000"/>
              </a:lnSpc>
              <a:buFontTx/>
              <a:buChar char="-"/>
            </a:pPr>
            <a:r>
              <a:rPr lang="ko-KR" altLang="en-US" dirty="0"/>
              <a:t>또 하나 주의할 점은 조건식을 확인한 후 </a:t>
            </a:r>
            <a:r>
              <a:rPr lang="ko-KR" altLang="en-US" dirty="0" err="1"/>
              <a:t>증감식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++)</a:t>
            </a:r>
            <a:r>
              <a:rPr lang="ko-KR" altLang="en-US" dirty="0"/>
              <a:t>을 바로 수행하지 않고 반복할 문장을 먼저 수행한 후 증감식을 수행한다는 점이다</a:t>
            </a:r>
            <a:r>
              <a:rPr lang="en-US" altLang="ko-KR" dirty="0"/>
              <a:t>. </a:t>
            </a:r>
          </a:p>
          <a:p>
            <a:pPr marL="628650" lvl="3" indent="0">
              <a:lnSpc>
                <a:spcPct val="150000"/>
              </a:lnSpc>
              <a:buNone/>
            </a:pPr>
            <a:endParaRPr lang="en-US" altLang="ko-KR" dirty="0"/>
          </a:p>
          <a:p>
            <a:pPr lvl="3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lvl="3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628650" lvl="3" indent="0">
              <a:lnSpc>
                <a:spcPct val="150000"/>
              </a:lnSpc>
              <a:buNone/>
            </a:pPr>
            <a:endParaRPr lang="en-US" altLang="ko-KR" dirty="0"/>
          </a:p>
          <a:p>
            <a:pPr marL="628650" lvl="3" indent="0">
              <a:lnSpc>
                <a:spcPct val="150000"/>
              </a:lnSpc>
              <a:buNone/>
            </a:pPr>
            <a:r>
              <a:rPr lang="en-US" altLang="ko-KR" dirty="0">
                <a:latin typeface="+mn-ea"/>
              </a:rPr>
              <a:t>- </a:t>
            </a:r>
            <a:r>
              <a:rPr lang="ko-KR" altLang="en-US" dirty="0">
                <a:latin typeface="+mn-ea"/>
              </a:rPr>
              <a:t>위의 두 조건식은 </a:t>
            </a:r>
            <a:r>
              <a:rPr lang="en-US" altLang="ko-KR" b="1" dirty="0">
                <a:solidFill>
                  <a:schemeClr val="accent1"/>
                </a:solidFill>
                <a:latin typeface="+mn-ea"/>
              </a:rPr>
              <a:t>for </a:t>
            </a:r>
            <a:r>
              <a:rPr lang="ko-KR" altLang="en-US" b="1" dirty="0">
                <a:solidFill>
                  <a:schemeClr val="accent1"/>
                </a:solidFill>
                <a:latin typeface="+mn-ea"/>
              </a:rPr>
              <a:t>문을 공부 중입니다</a:t>
            </a:r>
            <a:r>
              <a:rPr lang="en-US" altLang="ko-KR" b="1" dirty="0">
                <a:solidFill>
                  <a:schemeClr val="accent1"/>
                </a:solidFill>
                <a:latin typeface="+mn-ea"/>
              </a:rPr>
              <a:t>.^^</a:t>
            </a:r>
            <a:r>
              <a:rPr lang="ko-KR" altLang="en-US" dirty="0">
                <a:latin typeface="+mn-ea"/>
              </a:rPr>
              <a:t>를 세 번 출력한다</a:t>
            </a:r>
            <a:r>
              <a:rPr lang="en-US" altLang="ko-KR" dirty="0">
                <a:latin typeface="+mn-ea"/>
              </a:rPr>
              <a:t>.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기본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for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문</a:t>
            </a:r>
            <a:endParaRPr lang="ko-KR" altLang="en-US" dirty="0">
              <a:solidFill>
                <a:srgbClr val="008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44D3E9B-BB01-4C21-8232-3FBDDD960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554" y="2708920"/>
            <a:ext cx="720090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137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en-US" altLang="ko-KR" sz="2000" dirty="0"/>
              <a:t>for </a:t>
            </a:r>
            <a:r>
              <a:rPr lang="ko-KR" altLang="en-US" sz="2000" dirty="0"/>
              <a:t>문의 개념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Tx/>
              <a:buNone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6-3] for </a:t>
            </a:r>
            <a:r>
              <a:rPr lang="ko-KR" altLang="en-US" b="1" dirty="0">
                <a:solidFill>
                  <a:srgbClr val="008000"/>
                </a:solidFill>
              </a:rPr>
              <a:t>문과 블록 사용 예 </a:t>
            </a:r>
            <a:r>
              <a:rPr lang="en-US" altLang="ko-KR" b="1" dirty="0">
                <a:solidFill>
                  <a:srgbClr val="008000"/>
                </a:solidFill>
              </a:rPr>
              <a:t>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Project06_3)</a:t>
            </a:r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기본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for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문</a:t>
            </a:r>
            <a:endParaRPr lang="ko-KR" altLang="en-US" dirty="0">
              <a:solidFill>
                <a:srgbClr val="008000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C190F23E-6EC0-4C1D-9284-0E7EA49CD498}"/>
              </a:ext>
            </a:extLst>
          </p:cNvPr>
          <p:cNvGrpSpPr/>
          <p:nvPr/>
        </p:nvGrpSpPr>
        <p:grpSpPr>
          <a:xfrm>
            <a:off x="1041811" y="2204864"/>
            <a:ext cx="7221747" cy="3853926"/>
            <a:chOff x="1041811" y="2204864"/>
            <a:chExt cx="7221747" cy="385392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65F1387-E1EC-406C-ADFF-A8BC3EE18C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-25"/>
            <a:stretch/>
          </p:blipFill>
          <p:spPr>
            <a:xfrm>
              <a:off x="1041811" y="2204864"/>
              <a:ext cx="7221747" cy="1095375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C82B1E3-F82A-413E-801E-493E5603EA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108" r="263" b="-3095"/>
            <a:stretch/>
          </p:blipFill>
          <p:spPr>
            <a:xfrm>
              <a:off x="1041811" y="3296143"/>
              <a:ext cx="7219950" cy="27626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9209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en-US" altLang="ko-KR" sz="2000" dirty="0"/>
              <a:t>for </a:t>
            </a:r>
            <a:r>
              <a:rPr lang="ko-KR" altLang="en-US" sz="2000" dirty="0"/>
              <a:t>문의 개념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Tx/>
              <a:buNone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6-3] for </a:t>
            </a:r>
            <a:r>
              <a:rPr lang="ko-KR" altLang="en-US" b="1" dirty="0">
                <a:solidFill>
                  <a:srgbClr val="008000"/>
                </a:solidFill>
              </a:rPr>
              <a:t>문과 블록 사용 예 </a:t>
            </a:r>
            <a:r>
              <a:rPr lang="en-US" altLang="ko-KR" b="1" dirty="0">
                <a:solidFill>
                  <a:srgbClr val="008000"/>
                </a:solidFill>
              </a:rPr>
              <a:t>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Project06_3)</a:t>
            </a:r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기본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for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문</a:t>
            </a:r>
            <a:endParaRPr lang="ko-KR" altLang="en-US" dirty="0">
              <a:solidFill>
                <a:srgbClr val="008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3D9CC7F-9218-4338-B1E8-A792FC15A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707" y="2167483"/>
            <a:ext cx="732472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577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292" y="3140968"/>
            <a:ext cx="6162972" cy="302433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이 장에서 만들 프로그램</a:t>
            </a:r>
            <a:endParaRPr lang="en-US" altLang="ko-KR" sz="2000" b="1" dirty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기본 </a:t>
            </a:r>
            <a:r>
              <a:rPr lang="en-US" altLang="ko-KR" sz="2000" b="1" dirty="0">
                <a:latin typeface="+mj-ea"/>
                <a:ea typeface="+mj-ea"/>
              </a:rPr>
              <a:t>for</a:t>
            </a:r>
            <a:r>
              <a:rPr lang="ko-KR" altLang="en-US" sz="2000" b="1" dirty="0">
                <a:latin typeface="+mj-ea"/>
                <a:ea typeface="+mj-ea"/>
              </a:rPr>
              <a:t>문</a:t>
            </a:r>
            <a:endParaRPr lang="en-US" altLang="ko-KR" sz="2000" b="1" dirty="0">
              <a:latin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</a:rPr>
              <a:t>중첩 </a:t>
            </a:r>
            <a:r>
              <a:rPr lang="en-US" altLang="ko-KR" sz="2000" b="1" dirty="0">
                <a:latin typeface="+mj-ea"/>
              </a:rPr>
              <a:t>for </a:t>
            </a:r>
            <a:r>
              <a:rPr lang="ko-KR" altLang="en-US" sz="2000" b="1" dirty="0">
                <a:latin typeface="+mj-ea"/>
              </a:rPr>
              <a:t>문</a:t>
            </a:r>
            <a:endParaRPr lang="en-US" altLang="ko-KR" sz="2000" b="1" dirty="0">
              <a:latin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>
                <a:latin typeface="+mj-ea"/>
              </a:rPr>
              <a:t>While </a:t>
            </a:r>
            <a:r>
              <a:rPr lang="ko-KR" altLang="en-US" sz="2000" b="1" dirty="0">
                <a:latin typeface="+mj-ea"/>
              </a:rPr>
              <a:t>문</a:t>
            </a:r>
            <a:endParaRPr lang="en-US" altLang="ko-KR" sz="2000" b="1" dirty="0">
              <a:latin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</a:rPr>
              <a:t>기타</a:t>
            </a:r>
            <a:r>
              <a:rPr lang="en-US" altLang="ko-KR" sz="2000" b="1" dirty="0">
                <a:latin typeface="+mj-ea"/>
              </a:rPr>
              <a:t> </a:t>
            </a:r>
            <a:r>
              <a:rPr lang="ko-KR" altLang="en-US" sz="2000" b="1" dirty="0" err="1">
                <a:latin typeface="+mj-ea"/>
              </a:rPr>
              <a:t>제어문</a:t>
            </a:r>
            <a:endParaRPr lang="en-US" altLang="ko-KR" sz="20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42631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280920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3"/>
            </a:pPr>
            <a:r>
              <a:rPr lang="ko-KR" altLang="en-US" sz="2200" dirty="0"/>
              <a:t>값을 </a:t>
            </a:r>
            <a:r>
              <a:rPr lang="ko-KR" altLang="en-US" sz="2200" dirty="0" err="1"/>
              <a:t>줄여나가는</a:t>
            </a:r>
            <a:r>
              <a:rPr lang="ko-KR" altLang="en-US" sz="2200" dirty="0"/>
              <a:t> </a:t>
            </a:r>
            <a:r>
              <a:rPr lang="en-US" altLang="ko-KR" sz="2200" dirty="0"/>
              <a:t>for </a:t>
            </a:r>
            <a:r>
              <a:rPr lang="ko-KR" altLang="en-US" sz="2200" dirty="0"/>
              <a:t>문</a:t>
            </a:r>
            <a:endParaRPr lang="en-US" altLang="ko-KR" sz="2200" dirty="0"/>
          </a:p>
          <a:p>
            <a:pPr marL="447675" lvl="2" indent="0">
              <a:lnSpc>
                <a:spcPct val="150000"/>
              </a:lnSpc>
              <a:buClrTx/>
              <a:buNone/>
            </a:pPr>
            <a:r>
              <a:rPr lang="en-US" altLang="ko-KR" sz="1700" b="1" dirty="0" smtClean="0">
                <a:solidFill>
                  <a:srgbClr val="008000"/>
                </a:solidFill>
              </a:rPr>
              <a:t>[</a:t>
            </a:r>
            <a:r>
              <a:rPr lang="ko-KR" altLang="en-US" sz="1700" b="1" dirty="0">
                <a:solidFill>
                  <a:srgbClr val="008000"/>
                </a:solidFill>
              </a:rPr>
              <a:t>소스 </a:t>
            </a:r>
            <a:r>
              <a:rPr lang="en-US" altLang="ko-KR" sz="1700" b="1" dirty="0">
                <a:solidFill>
                  <a:srgbClr val="008000"/>
                </a:solidFill>
              </a:rPr>
              <a:t>6-4] for </a:t>
            </a:r>
            <a:r>
              <a:rPr lang="ko-KR" altLang="en-US" sz="1700" b="1" dirty="0">
                <a:solidFill>
                  <a:srgbClr val="008000"/>
                </a:solidFill>
              </a:rPr>
              <a:t>문의 활용 예 </a:t>
            </a:r>
            <a:r>
              <a:rPr lang="en-US" altLang="ko-KR" sz="1700" b="1" dirty="0">
                <a:solidFill>
                  <a:srgbClr val="008000"/>
                </a:solidFill>
              </a:rPr>
              <a:t>(</a:t>
            </a:r>
            <a:r>
              <a:rPr lang="ko-KR" altLang="en-US" sz="1700" b="1" dirty="0">
                <a:solidFill>
                  <a:srgbClr val="008000"/>
                </a:solidFill>
              </a:rPr>
              <a:t>프로젝트명 </a:t>
            </a:r>
            <a:r>
              <a:rPr lang="en-US" altLang="ko-KR" sz="1700" b="1" dirty="0">
                <a:solidFill>
                  <a:srgbClr val="008000"/>
                </a:solidFill>
              </a:rPr>
              <a:t>: Project06_4)</a:t>
            </a:r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0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기본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for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문</a:t>
            </a:r>
            <a:endParaRPr lang="ko-KR" altLang="en-US" dirty="0">
              <a:solidFill>
                <a:srgbClr val="008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E34DFF-C39C-4144-B941-F6495B25A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276872"/>
            <a:ext cx="6984776" cy="338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5545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4"/>
            </a:pPr>
            <a:r>
              <a:rPr lang="en-US" altLang="ko-KR" sz="2000" dirty="0"/>
              <a:t>for </a:t>
            </a:r>
            <a:r>
              <a:rPr lang="ko-KR" altLang="en-US" sz="2000" dirty="0"/>
              <a:t>문을 활용한 합계 구하기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Tx/>
              <a:buNone/>
            </a:pPr>
            <a:r>
              <a:rPr lang="en-US" altLang="ko-KR" b="1" dirty="0" smtClean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6-5] </a:t>
            </a:r>
            <a:r>
              <a:rPr lang="ko-KR" altLang="en-US" b="1" dirty="0">
                <a:solidFill>
                  <a:srgbClr val="008000"/>
                </a:solidFill>
              </a:rPr>
              <a:t>덧셈 연산자로 합계 구하기 </a:t>
            </a:r>
            <a:r>
              <a:rPr lang="en-US" altLang="ko-KR" b="1" dirty="0">
                <a:solidFill>
                  <a:srgbClr val="008000"/>
                </a:solidFill>
              </a:rPr>
              <a:t>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Project06_5) </a:t>
            </a:r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기본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for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문</a:t>
            </a:r>
            <a:endParaRPr lang="ko-KR" altLang="en-US" dirty="0">
              <a:solidFill>
                <a:srgbClr val="008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5E256ED-3462-4290-A50E-0719B8742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132856"/>
            <a:ext cx="723900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0052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4"/>
            </a:pPr>
            <a:r>
              <a:rPr lang="en-US" altLang="ko-KR" sz="2000" dirty="0"/>
              <a:t>for </a:t>
            </a:r>
            <a:r>
              <a:rPr lang="ko-KR" altLang="en-US" sz="2000" dirty="0"/>
              <a:t>문을 활용한 합계 구하기</a:t>
            </a:r>
            <a:endParaRPr lang="en-US" altLang="ko-KR" sz="2000" dirty="0"/>
          </a:p>
          <a:p>
            <a:pPr marL="628650" lvl="3" indent="0">
              <a:lnSpc>
                <a:spcPct val="150000"/>
              </a:lnSpc>
              <a:buNone/>
            </a:pPr>
            <a:r>
              <a:rPr lang="en-US" altLang="ko-KR" dirty="0"/>
              <a:t>- </a:t>
            </a:r>
            <a:r>
              <a:rPr lang="ko-KR" altLang="en-US" dirty="0"/>
              <a:t>이처럼 덧셈을 반복 수행해야 할 때 </a:t>
            </a:r>
            <a:r>
              <a:rPr lang="en-US" altLang="ko-KR" dirty="0"/>
              <a:t>for </a:t>
            </a:r>
            <a:r>
              <a:rPr lang="ko-KR" altLang="en-US" dirty="0"/>
              <a:t>문을 활용하면 된다</a:t>
            </a:r>
            <a:r>
              <a:rPr lang="en-US" altLang="ko-KR" dirty="0"/>
              <a:t>. </a:t>
            </a:r>
            <a:r>
              <a:rPr lang="ko-KR" altLang="en-US" dirty="0"/>
              <a:t>다음과 같이 생각해 소스 코드를 다시 작성해보자</a:t>
            </a: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기본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for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문</a:t>
            </a:r>
            <a:endParaRPr lang="ko-KR" altLang="en-US" dirty="0">
              <a:solidFill>
                <a:srgbClr val="008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B96BD9D-5ADF-4B41-8F88-2C11E1E83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624137"/>
            <a:ext cx="727710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0093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4"/>
            </a:pPr>
            <a:r>
              <a:rPr lang="en-US" altLang="ko-KR" sz="2200" dirty="0"/>
              <a:t>for </a:t>
            </a:r>
            <a:r>
              <a:rPr lang="ko-KR" altLang="en-US" sz="2200" dirty="0"/>
              <a:t>문을 활용한 합계 구하기</a:t>
            </a:r>
            <a:endParaRPr lang="en-US" altLang="ko-KR" sz="2200" dirty="0"/>
          </a:p>
          <a:p>
            <a:pPr marL="447675" lvl="2" indent="0">
              <a:lnSpc>
                <a:spcPct val="150000"/>
              </a:lnSpc>
              <a:buClrTx/>
              <a:buNone/>
            </a:pPr>
            <a:r>
              <a:rPr lang="en-US" altLang="ko-KR" sz="1700" b="1" dirty="0">
                <a:solidFill>
                  <a:srgbClr val="008000"/>
                </a:solidFill>
              </a:rPr>
              <a:t>[</a:t>
            </a:r>
            <a:r>
              <a:rPr lang="ko-KR" altLang="en-US" sz="1700" b="1" dirty="0">
                <a:solidFill>
                  <a:srgbClr val="008000"/>
                </a:solidFill>
              </a:rPr>
              <a:t>소스 </a:t>
            </a:r>
            <a:r>
              <a:rPr lang="en-US" altLang="ko-KR" sz="1700" b="1" dirty="0">
                <a:solidFill>
                  <a:srgbClr val="008000"/>
                </a:solidFill>
              </a:rPr>
              <a:t>6-6] for </a:t>
            </a:r>
            <a:r>
              <a:rPr lang="ko-KR" altLang="en-US" sz="1700" b="1" dirty="0">
                <a:solidFill>
                  <a:srgbClr val="008000"/>
                </a:solidFill>
              </a:rPr>
              <a:t>문을 활용해서 합계 구하기 </a:t>
            </a:r>
            <a:r>
              <a:rPr lang="en-US" altLang="ko-KR" sz="1700" b="1" dirty="0">
                <a:solidFill>
                  <a:srgbClr val="008000"/>
                </a:solidFill>
              </a:rPr>
              <a:t>(</a:t>
            </a:r>
            <a:r>
              <a:rPr lang="ko-KR" altLang="en-US" sz="1700" b="1" dirty="0">
                <a:solidFill>
                  <a:srgbClr val="008000"/>
                </a:solidFill>
              </a:rPr>
              <a:t>프로젝트명 </a:t>
            </a:r>
            <a:r>
              <a:rPr lang="en-US" altLang="ko-KR" sz="1700" b="1" dirty="0">
                <a:solidFill>
                  <a:srgbClr val="008000"/>
                </a:solidFill>
              </a:rPr>
              <a:t>: Project06_6) </a:t>
            </a:r>
          </a:p>
          <a:p>
            <a:pPr lvl="2">
              <a:lnSpc>
                <a:spcPct val="150000"/>
              </a:lnSpc>
              <a:buClrTx/>
            </a:pPr>
            <a:endParaRPr lang="en-US" altLang="ko-KR" sz="1700" dirty="0"/>
          </a:p>
          <a:p>
            <a:pPr lvl="2">
              <a:lnSpc>
                <a:spcPct val="150000"/>
              </a:lnSpc>
              <a:buClrTx/>
            </a:pPr>
            <a:endParaRPr lang="en-US" altLang="ko-KR" sz="1700" dirty="0"/>
          </a:p>
          <a:p>
            <a:pPr lvl="2">
              <a:lnSpc>
                <a:spcPct val="150000"/>
              </a:lnSpc>
              <a:buClrTx/>
            </a:pPr>
            <a:endParaRPr lang="en-US" altLang="ko-KR" sz="1700" dirty="0"/>
          </a:p>
          <a:p>
            <a:pPr lvl="2">
              <a:lnSpc>
                <a:spcPct val="150000"/>
              </a:lnSpc>
              <a:buClrTx/>
            </a:pPr>
            <a:endParaRPr lang="en-US" altLang="ko-KR" sz="1700" dirty="0"/>
          </a:p>
          <a:p>
            <a:pPr lvl="2">
              <a:lnSpc>
                <a:spcPct val="150000"/>
              </a:lnSpc>
              <a:buClrTx/>
            </a:pPr>
            <a:endParaRPr lang="en-US" altLang="ko-KR" sz="1700" dirty="0"/>
          </a:p>
          <a:p>
            <a:pPr lvl="2">
              <a:lnSpc>
                <a:spcPct val="150000"/>
              </a:lnSpc>
              <a:buClrTx/>
            </a:pPr>
            <a:endParaRPr lang="en-US" altLang="ko-KR" sz="1700" dirty="0"/>
          </a:p>
          <a:p>
            <a:pPr lvl="2">
              <a:lnSpc>
                <a:spcPct val="150000"/>
              </a:lnSpc>
              <a:buClrTx/>
            </a:pPr>
            <a:endParaRPr lang="en-US" altLang="ko-KR" sz="1700" dirty="0"/>
          </a:p>
          <a:p>
            <a:pPr lvl="2">
              <a:lnSpc>
                <a:spcPct val="150000"/>
              </a:lnSpc>
              <a:buClrTx/>
            </a:pPr>
            <a:endParaRPr lang="en-US" altLang="ko-KR" sz="17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기본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for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문</a:t>
            </a:r>
            <a:endParaRPr lang="ko-KR" altLang="en-US" dirty="0">
              <a:solidFill>
                <a:srgbClr val="008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3FBCEF7-BE39-4DFF-A631-36E438353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342101"/>
            <a:ext cx="6840760" cy="337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4349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4"/>
            </a:pPr>
            <a:r>
              <a:rPr lang="en-US" altLang="ko-KR" sz="2000" dirty="0"/>
              <a:t>for </a:t>
            </a:r>
            <a:r>
              <a:rPr lang="ko-KR" altLang="en-US" sz="2000" dirty="0"/>
              <a:t>문을 활용한 합계 구하기</a:t>
            </a:r>
            <a:endParaRPr lang="en-US" altLang="ko-KR" sz="2000" dirty="0"/>
          </a:p>
          <a:p>
            <a:pPr lvl="2">
              <a:lnSpc>
                <a:spcPct val="150000"/>
              </a:lnSpc>
              <a:buClrTx/>
            </a:pPr>
            <a:r>
              <a:rPr lang="ko-KR" altLang="en-US" dirty="0"/>
              <a:t>변수 </a:t>
            </a:r>
            <a:r>
              <a:rPr lang="en-US" altLang="ko-KR" dirty="0" err="1"/>
              <a:t>i</a:t>
            </a:r>
            <a:r>
              <a:rPr lang="ko-KR" altLang="en-US" dirty="0"/>
              <a:t>와 변수 </a:t>
            </a:r>
            <a:r>
              <a:rPr lang="en-US" altLang="ko-KR" dirty="0"/>
              <a:t>hap </a:t>
            </a:r>
            <a:r>
              <a:rPr lang="ko-KR" altLang="en-US" dirty="0"/>
              <a:t>값의 변화 과정</a:t>
            </a: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sz="1700" dirty="0"/>
          </a:p>
          <a:p>
            <a:pPr lvl="2">
              <a:lnSpc>
                <a:spcPct val="150000"/>
              </a:lnSpc>
              <a:buClrTx/>
            </a:pPr>
            <a:endParaRPr lang="en-US" altLang="ko-KR" sz="1700" dirty="0"/>
          </a:p>
          <a:p>
            <a:pPr lvl="2">
              <a:lnSpc>
                <a:spcPct val="150000"/>
              </a:lnSpc>
              <a:buClrTx/>
            </a:pPr>
            <a:endParaRPr lang="en-US" altLang="ko-KR" sz="1700" dirty="0"/>
          </a:p>
          <a:p>
            <a:pPr lvl="2">
              <a:lnSpc>
                <a:spcPct val="150000"/>
              </a:lnSpc>
              <a:buClrTx/>
            </a:pPr>
            <a:endParaRPr lang="en-US" altLang="ko-KR" sz="1700" dirty="0"/>
          </a:p>
          <a:p>
            <a:pPr lvl="2">
              <a:lnSpc>
                <a:spcPct val="150000"/>
              </a:lnSpc>
              <a:buClrTx/>
            </a:pPr>
            <a:endParaRPr lang="en-US" altLang="ko-KR" sz="1700" dirty="0"/>
          </a:p>
          <a:p>
            <a:pPr lvl="2">
              <a:lnSpc>
                <a:spcPct val="150000"/>
              </a:lnSpc>
              <a:buClrTx/>
            </a:pPr>
            <a:endParaRPr lang="en-US" altLang="ko-KR" sz="1700" dirty="0"/>
          </a:p>
          <a:p>
            <a:pPr lvl="2">
              <a:lnSpc>
                <a:spcPct val="150000"/>
              </a:lnSpc>
              <a:buClrTx/>
            </a:pPr>
            <a:endParaRPr lang="en-US" altLang="ko-KR" sz="1700" dirty="0"/>
          </a:p>
          <a:p>
            <a:pPr lvl="2">
              <a:lnSpc>
                <a:spcPct val="150000"/>
              </a:lnSpc>
              <a:buClrTx/>
            </a:pPr>
            <a:endParaRPr lang="en-US" altLang="ko-KR" sz="17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기본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for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문</a:t>
            </a:r>
            <a:endParaRPr lang="ko-KR" altLang="en-US" dirty="0">
              <a:solidFill>
                <a:srgbClr val="008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B7DC0F8-A0F8-4AD7-B6C2-394210E0D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046" y="2295872"/>
            <a:ext cx="68199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8690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4"/>
            </a:pPr>
            <a:r>
              <a:rPr lang="en-US" altLang="ko-KR" sz="2000" dirty="0"/>
              <a:t>for </a:t>
            </a:r>
            <a:r>
              <a:rPr lang="ko-KR" altLang="en-US" sz="2000" dirty="0"/>
              <a:t>문을 활용한 합계 구하기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Tx/>
              <a:buNone/>
            </a:pPr>
            <a:r>
              <a:rPr lang="en-US" altLang="ko-KR" b="1" dirty="0" smtClean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6-7] for </a:t>
            </a:r>
            <a:r>
              <a:rPr lang="ko-KR" altLang="en-US" b="1" dirty="0">
                <a:solidFill>
                  <a:srgbClr val="008000"/>
                </a:solidFill>
              </a:rPr>
              <a:t>문을 활용해서 홀수 합계 구하기 </a:t>
            </a:r>
            <a:r>
              <a:rPr lang="en-US" altLang="ko-KR" b="1" dirty="0">
                <a:solidFill>
                  <a:srgbClr val="008000"/>
                </a:solidFill>
              </a:rPr>
              <a:t>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Project06_7) </a:t>
            </a:r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기본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for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문</a:t>
            </a:r>
            <a:endParaRPr lang="ko-KR" altLang="en-US" dirty="0">
              <a:solidFill>
                <a:srgbClr val="008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11D38E-FA42-4663-9F63-807B3229B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250962"/>
            <a:ext cx="722947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2740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4"/>
            </a:pPr>
            <a:r>
              <a:rPr lang="en-US" altLang="ko-KR" sz="2000" dirty="0"/>
              <a:t>for </a:t>
            </a:r>
            <a:r>
              <a:rPr lang="ko-KR" altLang="en-US" sz="2000" dirty="0"/>
              <a:t>문을 활용한 합계 구하기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기본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for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문</a:t>
            </a:r>
            <a:endParaRPr lang="ko-KR" altLang="en-US" dirty="0">
              <a:solidFill>
                <a:srgbClr val="008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CFB5CF-1160-495A-A682-3CD2F62D2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916832"/>
            <a:ext cx="741997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0006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5"/>
            </a:pPr>
            <a:r>
              <a:rPr lang="ko-KR" altLang="en-US" sz="2000" dirty="0"/>
              <a:t>키보드로 입력한 값까지 합계 구하기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Tx/>
              <a:buNone/>
            </a:pPr>
            <a:r>
              <a:rPr lang="en-US" altLang="ko-KR" b="1" dirty="0" smtClean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6-8] 1</a:t>
            </a:r>
            <a:r>
              <a:rPr lang="ko-KR" altLang="en-US" b="1" dirty="0">
                <a:solidFill>
                  <a:srgbClr val="008000"/>
                </a:solidFill>
              </a:rPr>
              <a:t>부터 입력한 수까지의 합계 구하기 </a:t>
            </a:r>
            <a:r>
              <a:rPr lang="en-US" altLang="ko-KR" b="1" dirty="0">
                <a:solidFill>
                  <a:srgbClr val="008000"/>
                </a:solidFill>
              </a:rPr>
              <a:t>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Project06_8) </a:t>
            </a:r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기본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for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문</a:t>
            </a:r>
            <a:endParaRPr lang="ko-KR" altLang="en-US" dirty="0">
              <a:solidFill>
                <a:srgbClr val="008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FA1D479-1A6B-4ECB-ABB7-6E1D6242C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7" y="2276873"/>
            <a:ext cx="6763492" cy="352839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9955AE4-B98C-4A18-8CFD-D7F3E0B6B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7" y="5805265"/>
            <a:ext cx="6763492" cy="91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6008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5"/>
            </a:pPr>
            <a:r>
              <a:rPr lang="ko-KR" altLang="en-US" sz="2000" dirty="0"/>
              <a:t>키보드로 입력한 값까지 합계 구하기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Tx/>
              <a:buNone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6-9] </a:t>
            </a:r>
            <a:r>
              <a:rPr lang="ko-KR" altLang="en-US" b="1" dirty="0" err="1">
                <a:solidFill>
                  <a:srgbClr val="008000"/>
                </a:solidFill>
              </a:rPr>
              <a:t>시작값</a:t>
            </a:r>
            <a:r>
              <a:rPr lang="en-US" altLang="ko-KR" b="1" dirty="0">
                <a:solidFill>
                  <a:srgbClr val="008000"/>
                </a:solidFill>
              </a:rPr>
              <a:t>, </a:t>
            </a:r>
            <a:r>
              <a:rPr lang="ko-KR" altLang="en-US" b="1" dirty="0" err="1">
                <a:solidFill>
                  <a:srgbClr val="008000"/>
                </a:solidFill>
              </a:rPr>
              <a:t>끝값</a:t>
            </a:r>
            <a:r>
              <a:rPr lang="en-US" altLang="ko-KR" b="1" dirty="0">
                <a:solidFill>
                  <a:srgbClr val="008000"/>
                </a:solidFill>
              </a:rPr>
              <a:t>, </a:t>
            </a:r>
            <a:r>
              <a:rPr lang="ko-KR" altLang="en-US" b="1" dirty="0" err="1">
                <a:solidFill>
                  <a:srgbClr val="008000"/>
                </a:solidFill>
              </a:rPr>
              <a:t>증가값</a:t>
            </a:r>
            <a:r>
              <a:rPr lang="ko-KR" altLang="en-US" b="1" dirty="0">
                <a:solidFill>
                  <a:srgbClr val="008000"/>
                </a:solidFill>
              </a:rPr>
              <a:t> </a:t>
            </a:r>
            <a:r>
              <a:rPr lang="ko-KR" altLang="en-US" b="1" dirty="0" err="1">
                <a:solidFill>
                  <a:srgbClr val="008000"/>
                </a:solidFill>
              </a:rPr>
              <a:t>입력받아</a:t>
            </a:r>
            <a:r>
              <a:rPr lang="ko-KR" altLang="en-US" b="1" dirty="0">
                <a:solidFill>
                  <a:srgbClr val="008000"/>
                </a:solidFill>
              </a:rPr>
              <a:t> 합계 구하기 </a:t>
            </a:r>
            <a:r>
              <a:rPr lang="en-US" altLang="ko-KR" b="1" dirty="0">
                <a:solidFill>
                  <a:srgbClr val="008000"/>
                </a:solidFill>
              </a:rPr>
              <a:t>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Project06_9) </a:t>
            </a:r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기본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for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문</a:t>
            </a:r>
            <a:endParaRPr lang="ko-KR" altLang="en-US" dirty="0">
              <a:solidFill>
                <a:srgbClr val="008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973494-63BB-440B-8A60-9D8A2B77E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5" y="2132856"/>
            <a:ext cx="6696743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4085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5"/>
            </a:pPr>
            <a:r>
              <a:rPr lang="ko-KR" altLang="en-US" sz="2000" dirty="0"/>
              <a:t>키보드로 입력한 값까지 합계 구하기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Tx/>
              <a:buNone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6-9] </a:t>
            </a:r>
            <a:r>
              <a:rPr lang="ko-KR" altLang="en-US" b="1" dirty="0" err="1">
                <a:solidFill>
                  <a:srgbClr val="008000"/>
                </a:solidFill>
              </a:rPr>
              <a:t>시작값</a:t>
            </a:r>
            <a:r>
              <a:rPr lang="en-US" altLang="ko-KR" b="1" dirty="0">
                <a:solidFill>
                  <a:srgbClr val="008000"/>
                </a:solidFill>
              </a:rPr>
              <a:t>, </a:t>
            </a:r>
            <a:r>
              <a:rPr lang="ko-KR" altLang="en-US" b="1" dirty="0" err="1">
                <a:solidFill>
                  <a:srgbClr val="008000"/>
                </a:solidFill>
              </a:rPr>
              <a:t>끝값</a:t>
            </a:r>
            <a:r>
              <a:rPr lang="en-US" altLang="ko-KR" b="1" dirty="0">
                <a:solidFill>
                  <a:srgbClr val="008000"/>
                </a:solidFill>
              </a:rPr>
              <a:t>, </a:t>
            </a:r>
            <a:r>
              <a:rPr lang="ko-KR" altLang="en-US" b="1" dirty="0" err="1">
                <a:solidFill>
                  <a:srgbClr val="008000"/>
                </a:solidFill>
              </a:rPr>
              <a:t>증가값</a:t>
            </a:r>
            <a:r>
              <a:rPr lang="ko-KR" altLang="en-US" b="1" dirty="0">
                <a:solidFill>
                  <a:srgbClr val="008000"/>
                </a:solidFill>
              </a:rPr>
              <a:t> </a:t>
            </a:r>
            <a:r>
              <a:rPr lang="ko-KR" altLang="en-US" b="1" dirty="0" err="1">
                <a:solidFill>
                  <a:srgbClr val="008000"/>
                </a:solidFill>
              </a:rPr>
              <a:t>입력받아</a:t>
            </a:r>
            <a:r>
              <a:rPr lang="ko-KR" altLang="en-US" b="1" dirty="0">
                <a:solidFill>
                  <a:srgbClr val="008000"/>
                </a:solidFill>
              </a:rPr>
              <a:t> 합계 구하기 </a:t>
            </a:r>
            <a:r>
              <a:rPr lang="en-US" altLang="ko-KR" b="1" dirty="0">
                <a:solidFill>
                  <a:srgbClr val="008000"/>
                </a:solidFill>
              </a:rPr>
              <a:t>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Project06_9) </a:t>
            </a:r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기본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for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문</a:t>
            </a:r>
            <a:endParaRPr lang="ko-KR" altLang="en-US" dirty="0">
              <a:solidFill>
                <a:srgbClr val="008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A5F2B8-4E2D-4A5D-9D87-ED6296CED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5" y="2204864"/>
            <a:ext cx="7328697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232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ko-KR" altLang="en-US" sz="4000" dirty="0"/>
              <a:t>이 장에서 만들 프로그램</a:t>
            </a:r>
            <a:endParaRPr lang="ko-KR" altLang="en-US" sz="4000" dirty="0">
              <a:latin typeface="+mj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1215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5"/>
            </a:pPr>
            <a:r>
              <a:rPr lang="ko-KR" altLang="en-US" sz="2000" dirty="0"/>
              <a:t>키보드로 입력한 값까지 합계 구하기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Tx/>
              <a:buNone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6-10] </a:t>
            </a:r>
            <a:r>
              <a:rPr lang="ko-KR" altLang="en-US" b="1" dirty="0">
                <a:solidFill>
                  <a:srgbClr val="008000"/>
                </a:solidFill>
              </a:rPr>
              <a:t>입력한 단에 맞는 구구단 출력하기 </a:t>
            </a:r>
            <a:r>
              <a:rPr lang="en-US" altLang="ko-KR" b="1" dirty="0">
                <a:solidFill>
                  <a:srgbClr val="008000"/>
                </a:solidFill>
              </a:rPr>
              <a:t>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Project06_10) </a:t>
            </a:r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기본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for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문</a:t>
            </a:r>
            <a:endParaRPr lang="ko-KR" altLang="en-US" dirty="0">
              <a:solidFill>
                <a:srgbClr val="008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F546471-E668-4398-AC9B-82205BBFD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348880"/>
            <a:ext cx="722947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3845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5"/>
            </a:pPr>
            <a:r>
              <a:rPr lang="ko-KR" altLang="en-US" sz="2000" dirty="0"/>
              <a:t>키보드로 입력한 값까지 합계 구하기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Tx/>
              <a:buNone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6-10] </a:t>
            </a:r>
            <a:r>
              <a:rPr lang="ko-KR" altLang="en-US" b="1" dirty="0">
                <a:solidFill>
                  <a:srgbClr val="008000"/>
                </a:solidFill>
              </a:rPr>
              <a:t>입력한 단에 맞는 구구단 출력하기 </a:t>
            </a:r>
            <a:r>
              <a:rPr lang="en-US" altLang="ko-KR" b="1" dirty="0">
                <a:solidFill>
                  <a:srgbClr val="008000"/>
                </a:solidFill>
              </a:rPr>
              <a:t>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Project06_10) </a:t>
            </a:r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기본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for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문</a:t>
            </a:r>
            <a:endParaRPr lang="ko-KR" altLang="en-US" dirty="0">
              <a:solidFill>
                <a:srgbClr val="008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6891D08-3133-4AFC-AEEB-909F2F94D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246734"/>
            <a:ext cx="727710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0467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5"/>
            </a:pPr>
            <a:r>
              <a:rPr lang="ko-KR" altLang="en-US" sz="2000" dirty="0"/>
              <a:t>키보드로 입력한 값까지 합계 구하기</a:t>
            </a:r>
            <a:endParaRPr lang="en-US" altLang="ko-KR" sz="2000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기본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for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문</a:t>
            </a:r>
            <a:endParaRPr lang="ko-KR" altLang="en-US" dirty="0">
              <a:solidFill>
                <a:srgbClr val="008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716478-2BDE-44EF-A410-67A4223FD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116" y="1916832"/>
            <a:ext cx="734377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549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ko-KR" altLang="en-US" sz="4000" dirty="0">
                <a:latin typeface="+mj-ea"/>
              </a:rPr>
              <a:t>중첩 </a:t>
            </a:r>
            <a:r>
              <a:rPr lang="en-US" altLang="ko-KR" sz="4000" dirty="0">
                <a:latin typeface="+mj-ea"/>
              </a:rPr>
              <a:t>for </a:t>
            </a:r>
            <a:r>
              <a:rPr lang="ko-KR" altLang="en-US" sz="4000" dirty="0">
                <a:latin typeface="+mj-ea"/>
              </a:rPr>
              <a:t>문</a:t>
            </a:r>
            <a:endParaRPr lang="en-US" altLang="ko-KR" sz="4000" dirty="0">
              <a:latin typeface="+mj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44487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ko-KR" altLang="en-US" sz="2000" dirty="0"/>
              <a:t>중첩 </a:t>
            </a:r>
            <a:r>
              <a:rPr lang="en-US" altLang="ko-KR" sz="2000" dirty="0"/>
              <a:t>for </a:t>
            </a:r>
            <a:r>
              <a:rPr lang="ko-KR" altLang="en-US" sz="2000" dirty="0"/>
              <a:t>문의 개념</a:t>
            </a:r>
            <a:endParaRPr lang="en-US" altLang="ko-KR" sz="1700" dirty="0"/>
          </a:p>
          <a:p>
            <a:pPr lvl="2">
              <a:lnSpc>
                <a:spcPct val="150000"/>
              </a:lnSpc>
              <a:buClrTx/>
            </a:pPr>
            <a:r>
              <a:rPr lang="ko-KR" altLang="en-US" dirty="0"/>
              <a:t>중첩</a:t>
            </a:r>
            <a:r>
              <a:rPr lang="en-US" altLang="ko-KR" dirty="0"/>
              <a:t> for </a:t>
            </a:r>
            <a:r>
              <a:rPr lang="ko-KR" altLang="en-US" dirty="0"/>
              <a:t>문 </a:t>
            </a:r>
            <a:r>
              <a:rPr lang="en-US" altLang="ko-KR" dirty="0"/>
              <a:t>: for </a:t>
            </a:r>
            <a:r>
              <a:rPr lang="ko-KR" altLang="en-US" dirty="0"/>
              <a:t>문 내부에 또 다른 </a:t>
            </a:r>
            <a:r>
              <a:rPr lang="en-US" altLang="ko-KR" dirty="0"/>
              <a:t>for </a:t>
            </a:r>
            <a:r>
              <a:rPr lang="ko-KR" altLang="en-US" dirty="0"/>
              <a:t>문이 들어 있는 형태</a:t>
            </a: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r>
              <a:rPr lang="ko-KR" altLang="en-US" dirty="0"/>
              <a:t>바깥쪽 </a:t>
            </a:r>
            <a:r>
              <a:rPr lang="en-US" altLang="ko-KR" dirty="0"/>
              <a:t>for </a:t>
            </a:r>
            <a:r>
              <a:rPr lang="ko-KR" altLang="en-US" dirty="0"/>
              <a:t>문과 안쪽 </a:t>
            </a:r>
            <a:r>
              <a:rPr lang="en-US" altLang="ko-KR" dirty="0"/>
              <a:t>for </a:t>
            </a:r>
            <a:r>
              <a:rPr lang="ko-KR" altLang="en-US" dirty="0"/>
              <a:t>문이 반복되고 있는데</a:t>
            </a:r>
            <a:r>
              <a:rPr lang="en-US" altLang="ko-KR" dirty="0"/>
              <a:t>, </a:t>
            </a:r>
            <a:r>
              <a:rPr lang="ko-KR" altLang="en-US" dirty="0"/>
              <a:t>바깥쪽 </a:t>
            </a:r>
            <a:r>
              <a:rPr lang="en-US" altLang="ko-KR" dirty="0"/>
              <a:t>for </a:t>
            </a:r>
            <a:r>
              <a:rPr lang="ko-KR" altLang="en-US" dirty="0"/>
              <a:t>문은 </a:t>
            </a:r>
            <a:r>
              <a:rPr lang="en-US" altLang="ko-KR" dirty="0"/>
              <a:t>3</a:t>
            </a:r>
            <a:r>
              <a:rPr lang="ko-KR" altLang="en-US" dirty="0"/>
              <a:t>회</a:t>
            </a:r>
            <a:r>
              <a:rPr lang="en-US" altLang="ko-KR" dirty="0"/>
              <a:t>, </a:t>
            </a:r>
            <a:r>
              <a:rPr lang="ko-KR" altLang="en-US" dirty="0"/>
              <a:t>안쪽 </a:t>
            </a:r>
            <a:r>
              <a:rPr lang="en-US" altLang="ko-KR" dirty="0"/>
              <a:t>for </a:t>
            </a:r>
            <a:r>
              <a:rPr lang="ko-KR" altLang="en-US" dirty="0"/>
              <a:t>문은 </a:t>
            </a:r>
            <a:r>
              <a:rPr lang="en-US" altLang="ko-KR" dirty="0"/>
              <a:t>2</a:t>
            </a:r>
            <a:r>
              <a:rPr lang="ko-KR" altLang="en-US" dirty="0"/>
              <a:t>회 반복된다고 가정한 </a:t>
            </a:r>
            <a:r>
              <a:rPr lang="ko-KR" altLang="en-US" dirty="0" smtClean="0"/>
              <a:t>그림이다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03.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중첩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for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문</a:t>
            </a:r>
            <a:endParaRPr lang="ko-KR" altLang="en-US" dirty="0">
              <a:solidFill>
                <a:srgbClr val="008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2B241FD-692F-4114-87E0-BBBB533E34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348880"/>
            <a:ext cx="4752528" cy="259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0904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ko-KR" altLang="en-US" sz="2000" dirty="0"/>
              <a:t>중첩 </a:t>
            </a:r>
            <a:r>
              <a:rPr lang="en-US" altLang="ko-KR" sz="2000" dirty="0"/>
              <a:t>for </a:t>
            </a:r>
            <a:r>
              <a:rPr lang="ko-KR" altLang="en-US" sz="2000" dirty="0"/>
              <a:t>문의 개념</a:t>
            </a:r>
            <a:endParaRPr lang="en-US" altLang="ko-KR" sz="1700" dirty="0"/>
          </a:p>
          <a:p>
            <a:pPr marL="447675" lvl="2" indent="0">
              <a:lnSpc>
                <a:spcPct val="150000"/>
              </a:lnSpc>
              <a:buClrTx/>
              <a:buNone/>
            </a:pPr>
            <a:r>
              <a:rPr lang="en-US" altLang="ko-KR" b="1" dirty="0" smtClean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6-11] </a:t>
            </a:r>
            <a:r>
              <a:rPr lang="ko-KR" altLang="en-US" b="1" dirty="0">
                <a:solidFill>
                  <a:srgbClr val="008000"/>
                </a:solidFill>
              </a:rPr>
              <a:t>중첩 </a:t>
            </a:r>
            <a:r>
              <a:rPr lang="en-US" altLang="ko-KR" b="1" dirty="0">
                <a:solidFill>
                  <a:srgbClr val="008000"/>
                </a:solidFill>
              </a:rPr>
              <a:t>for </a:t>
            </a:r>
            <a:r>
              <a:rPr lang="ko-KR" altLang="en-US" b="1" dirty="0">
                <a:solidFill>
                  <a:srgbClr val="008000"/>
                </a:solidFill>
              </a:rPr>
              <a:t>문의 기본 형태 </a:t>
            </a:r>
            <a:r>
              <a:rPr lang="en-US" altLang="ko-KR" b="1" dirty="0">
                <a:solidFill>
                  <a:srgbClr val="008000"/>
                </a:solidFill>
              </a:rPr>
              <a:t>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Project06_11)</a:t>
            </a:r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03.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중첩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for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문</a:t>
            </a:r>
            <a:endParaRPr lang="ko-KR" altLang="en-US" dirty="0">
              <a:solidFill>
                <a:srgbClr val="008000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115616" y="2276873"/>
            <a:ext cx="6984776" cy="4320480"/>
            <a:chOff x="1115616" y="2276872"/>
            <a:chExt cx="7200800" cy="4523425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5A66571-7642-4EDF-8FE6-C5030A8BDF77}"/>
                </a:ext>
              </a:extLst>
            </p:cNvPr>
            <p:cNvGrpSpPr/>
            <p:nvPr/>
          </p:nvGrpSpPr>
          <p:grpSpPr>
            <a:xfrm>
              <a:off x="1115616" y="2276872"/>
              <a:ext cx="7200800" cy="1353110"/>
              <a:chOff x="1115616" y="5013176"/>
              <a:chExt cx="7200800" cy="1353110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4B4D5803-ADF6-4472-9D3C-E9B549DA9E0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54" r="173"/>
              <a:stretch/>
            </p:blipFill>
            <p:spPr>
              <a:xfrm>
                <a:off x="1115616" y="5013176"/>
                <a:ext cx="7200800" cy="800100"/>
              </a:xfrm>
              <a:prstGeom prst="rect">
                <a:avLst/>
              </a:prstGeom>
            </p:spPr>
          </p:pic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5A171D6B-C371-46B2-9681-2B608DFDD58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396"/>
              <a:stretch/>
            </p:blipFill>
            <p:spPr>
              <a:xfrm>
                <a:off x="1115616" y="5804311"/>
                <a:ext cx="7200800" cy="561975"/>
              </a:xfrm>
              <a:prstGeom prst="rect">
                <a:avLst/>
              </a:prstGeom>
            </p:spPr>
          </p:pic>
        </p:grp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3D1CF63-B069-45A9-AF23-0D5D646098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4581" r="616"/>
            <a:stretch/>
          </p:blipFill>
          <p:spPr>
            <a:xfrm>
              <a:off x="1115616" y="3624629"/>
              <a:ext cx="7200800" cy="31756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3465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ko-KR" altLang="en-US" sz="2000" dirty="0"/>
              <a:t>중첩 </a:t>
            </a:r>
            <a:r>
              <a:rPr lang="en-US" altLang="ko-KR" sz="2000" dirty="0"/>
              <a:t>for </a:t>
            </a:r>
            <a:r>
              <a:rPr lang="ko-KR" altLang="en-US" sz="2000" dirty="0"/>
              <a:t>문의 개념</a:t>
            </a:r>
            <a:endParaRPr lang="en-US" altLang="ko-KR" sz="1700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03.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중첩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for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문</a:t>
            </a:r>
            <a:endParaRPr lang="ko-KR" altLang="en-US" dirty="0">
              <a:solidFill>
                <a:srgbClr val="00800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05CD703-4851-47EA-8E7D-CAB198973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844824"/>
            <a:ext cx="7025403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1724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1" y="1196751"/>
            <a:ext cx="8385373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ko-KR" altLang="en-US" sz="2000" dirty="0"/>
              <a:t>중첩 </a:t>
            </a:r>
            <a:r>
              <a:rPr lang="en-US" altLang="ko-KR" sz="2000" dirty="0"/>
              <a:t>for </a:t>
            </a:r>
            <a:r>
              <a:rPr lang="ko-KR" altLang="en-US" sz="2000" dirty="0"/>
              <a:t>문의 개념</a:t>
            </a:r>
            <a:endParaRPr lang="en-US" altLang="ko-KR" sz="1700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03.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중첩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for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문</a:t>
            </a:r>
            <a:endParaRPr lang="ko-KR" altLang="en-US" dirty="0">
              <a:solidFill>
                <a:srgbClr val="008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F11F196-B50B-470D-B102-EB52F9E0BF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66" y="1955359"/>
            <a:ext cx="4322867" cy="384990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27FA173-B5DB-4621-A76C-ACC6C191F6CF}"/>
              </a:ext>
            </a:extLst>
          </p:cNvPr>
          <p:cNvSpPr/>
          <p:nvPr/>
        </p:nvSpPr>
        <p:spPr>
          <a:xfrm>
            <a:off x="4716016" y="1955359"/>
            <a:ext cx="4208908" cy="1891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0150" lvl="2" indent="-28575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핵심은 </a:t>
            </a:r>
            <a:r>
              <a:rPr lang="ko-KR" altLang="en-US" sz="1600" dirty="0"/>
              <a:t>외부 변수인 </a:t>
            </a:r>
            <a:r>
              <a:rPr lang="en-US" altLang="ko-KR" sz="1600" dirty="0" err="1"/>
              <a:t>i</a:t>
            </a:r>
            <a:r>
              <a:rPr lang="ko-KR" altLang="en-US" sz="1600" dirty="0"/>
              <a:t>는 </a:t>
            </a:r>
            <a:r>
              <a:rPr lang="en-US" altLang="ko-KR" sz="1600" dirty="0"/>
              <a:t>0, 1, 2</a:t>
            </a:r>
            <a:r>
              <a:rPr lang="ko-KR" altLang="en-US" sz="1600" dirty="0"/>
              <a:t>가 차례로 변경된 후 실행이 끝나지만</a:t>
            </a:r>
            <a:r>
              <a:rPr lang="en-US" altLang="ko-KR" sz="1600" dirty="0"/>
              <a:t>, </a:t>
            </a:r>
            <a:r>
              <a:rPr lang="ko-KR" altLang="en-US" sz="1600" dirty="0"/>
              <a:t>내부 변수인 </a:t>
            </a:r>
            <a:r>
              <a:rPr lang="en-US" altLang="ko-KR" sz="1600" dirty="0"/>
              <a:t>k</a:t>
            </a:r>
            <a:r>
              <a:rPr lang="ko-KR" altLang="en-US" sz="1600" dirty="0"/>
              <a:t>는 </a:t>
            </a:r>
            <a:r>
              <a:rPr lang="en-US" altLang="ko-KR" sz="1600" dirty="0"/>
              <a:t>0</a:t>
            </a:r>
            <a:r>
              <a:rPr lang="ko-KR" altLang="en-US" sz="1600" dirty="0"/>
              <a:t>과 </a:t>
            </a:r>
            <a:r>
              <a:rPr lang="en-US" altLang="ko-KR" sz="1600" dirty="0"/>
              <a:t>1</a:t>
            </a:r>
            <a:r>
              <a:rPr lang="ko-KR" altLang="en-US" sz="1600" dirty="0"/>
              <a:t>만 계속 반복한다는 점이다</a:t>
            </a:r>
            <a:r>
              <a:rPr lang="en-US" altLang="ko-KR" sz="1600" dirty="0"/>
              <a:t>.</a:t>
            </a:r>
          </a:p>
          <a:p>
            <a:pPr marL="1200150" lvl="2" indent="-28575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606669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ko-KR" altLang="en-US" sz="2000" dirty="0"/>
              <a:t>중첩 </a:t>
            </a:r>
            <a:r>
              <a:rPr lang="en-US" altLang="ko-KR" sz="2000" dirty="0"/>
              <a:t>for </a:t>
            </a:r>
            <a:r>
              <a:rPr lang="ko-KR" altLang="en-US" sz="2000" dirty="0"/>
              <a:t>문의 활용</a:t>
            </a:r>
            <a:endParaRPr lang="en-US" altLang="ko-KR" sz="1700" dirty="0"/>
          </a:p>
          <a:p>
            <a:pPr lvl="2">
              <a:lnSpc>
                <a:spcPct val="150000"/>
              </a:lnSpc>
              <a:buClrTx/>
            </a:pPr>
            <a:r>
              <a:rPr lang="ko-KR" altLang="en-US" dirty="0"/>
              <a:t>중첩 </a:t>
            </a:r>
            <a:r>
              <a:rPr lang="en-US" altLang="ko-KR" dirty="0"/>
              <a:t>for </a:t>
            </a:r>
            <a:r>
              <a:rPr lang="ko-KR" altLang="en-US" dirty="0"/>
              <a:t>문을 활용해서 구구단을 </a:t>
            </a:r>
            <a:r>
              <a:rPr lang="en-US" altLang="ko-KR" dirty="0"/>
              <a:t>2</a:t>
            </a:r>
            <a:r>
              <a:rPr lang="ko-KR" altLang="en-US" dirty="0"/>
              <a:t>단부터 </a:t>
            </a:r>
            <a:r>
              <a:rPr lang="en-US" altLang="ko-KR" dirty="0"/>
              <a:t>9</a:t>
            </a:r>
            <a:r>
              <a:rPr lang="ko-KR" altLang="en-US" dirty="0"/>
              <a:t>단까지 출력해보자</a:t>
            </a:r>
            <a:r>
              <a:rPr lang="en-US" altLang="ko-KR" dirty="0"/>
              <a:t>. [</a:t>
            </a:r>
            <a:r>
              <a:rPr lang="ko-KR" altLang="en-US" dirty="0"/>
              <a:t>그림 </a:t>
            </a:r>
            <a:r>
              <a:rPr lang="en-US" altLang="ko-KR" dirty="0"/>
              <a:t>6- 10]</a:t>
            </a:r>
            <a:r>
              <a:rPr lang="ko-KR" altLang="en-US" dirty="0"/>
              <a:t>을 보고 변수 </a:t>
            </a:r>
            <a:r>
              <a:rPr lang="en-US" altLang="ko-KR" dirty="0" err="1"/>
              <a:t>i</a:t>
            </a:r>
            <a:r>
              <a:rPr lang="ko-KR" altLang="en-US" dirty="0"/>
              <a:t>와 변수 </a:t>
            </a:r>
            <a:r>
              <a:rPr lang="en-US" altLang="ko-KR" dirty="0"/>
              <a:t>k</a:t>
            </a:r>
            <a:r>
              <a:rPr lang="ko-KR" altLang="en-US" dirty="0"/>
              <a:t>를 추출해보자</a:t>
            </a:r>
            <a:r>
              <a:rPr lang="en-US" altLang="ko-KR" dirty="0"/>
              <a:t>.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03.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중첩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for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문</a:t>
            </a:r>
            <a:endParaRPr lang="ko-KR" altLang="en-US" dirty="0">
              <a:solidFill>
                <a:srgbClr val="008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B1FB900-5890-4EBD-A987-CC42A5B92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527178"/>
            <a:ext cx="6617496" cy="363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0406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ko-KR" altLang="en-US" sz="2000" dirty="0"/>
              <a:t>중첩 </a:t>
            </a:r>
            <a:r>
              <a:rPr lang="en-US" altLang="ko-KR" sz="2000" dirty="0"/>
              <a:t>for </a:t>
            </a:r>
            <a:r>
              <a:rPr lang="ko-KR" altLang="en-US" sz="2000" dirty="0"/>
              <a:t>문의 활용</a:t>
            </a:r>
            <a:endParaRPr lang="en-US" altLang="ko-KR" sz="1700" dirty="0"/>
          </a:p>
          <a:p>
            <a:pPr marL="447675" lvl="2" indent="0">
              <a:lnSpc>
                <a:spcPct val="150000"/>
              </a:lnSpc>
              <a:buClrTx/>
              <a:buNone/>
            </a:pPr>
            <a:r>
              <a:rPr lang="en-US" altLang="ko-KR" b="1" dirty="0" smtClean="0">
                <a:solidFill>
                  <a:srgbClr val="008000"/>
                </a:solidFill>
              </a:rPr>
              <a:t>[</a:t>
            </a:r>
            <a:r>
              <a:rPr lang="ko-KR" altLang="en-US" b="1" dirty="0" smtClean="0">
                <a:solidFill>
                  <a:srgbClr val="008000"/>
                </a:solidFill>
              </a:rPr>
              <a:t>소스 </a:t>
            </a:r>
            <a:r>
              <a:rPr lang="en-US" altLang="ko-KR" b="1" dirty="0" smtClean="0">
                <a:solidFill>
                  <a:srgbClr val="008000"/>
                </a:solidFill>
              </a:rPr>
              <a:t>6-12] </a:t>
            </a:r>
            <a:r>
              <a:rPr lang="ko-KR" altLang="en-US" b="1" dirty="0">
                <a:solidFill>
                  <a:srgbClr val="008000"/>
                </a:solidFill>
              </a:rPr>
              <a:t>구구단 출력 </a:t>
            </a:r>
            <a:r>
              <a:rPr lang="en-US" altLang="ko-KR" b="1" dirty="0">
                <a:solidFill>
                  <a:srgbClr val="008000"/>
                </a:solidFill>
              </a:rPr>
              <a:t>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Project06_12)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03.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중첩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for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문</a:t>
            </a:r>
            <a:endParaRPr lang="ko-KR" altLang="en-US" dirty="0">
              <a:solidFill>
                <a:srgbClr val="008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DFE7BA9-8780-466F-A7F5-EF8E43BD2E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3192"/>
          <a:stretch/>
        </p:blipFill>
        <p:spPr>
          <a:xfrm>
            <a:off x="1115617" y="2204864"/>
            <a:ext cx="6696744" cy="260824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DFE7BA9-8780-466F-A7F5-EF8E43BD2E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808"/>
          <a:stretch/>
        </p:blipFill>
        <p:spPr>
          <a:xfrm>
            <a:off x="1115617" y="4827384"/>
            <a:ext cx="6712351" cy="198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372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01. </a:t>
            </a:r>
            <a:r>
              <a:rPr lang="ko-KR" altLang="en-US" dirty="0">
                <a:solidFill>
                  <a:srgbClr val="008000"/>
                </a:solidFill>
              </a:rPr>
              <a:t>이 장에서 만들 프로그램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altLang="ko-KR" sz="2000" dirty="0"/>
              <a:t>[</a:t>
            </a:r>
            <a:r>
              <a:rPr lang="ko-KR" altLang="en-US" sz="2000" dirty="0"/>
              <a:t>프로그램 </a:t>
            </a:r>
            <a:r>
              <a:rPr lang="en-US" altLang="ko-KR" sz="2000" dirty="0"/>
              <a:t>1] </a:t>
            </a:r>
            <a:r>
              <a:rPr lang="ko-KR" altLang="en-US" sz="2000" dirty="0"/>
              <a:t>구구단 출력</a:t>
            </a:r>
            <a:endParaRPr lang="en-US" altLang="ko-KR" sz="1700" dirty="0"/>
          </a:p>
          <a:p>
            <a:pPr lvl="2">
              <a:lnSpc>
                <a:spcPct val="150000"/>
              </a:lnSpc>
              <a:buClrTx/>
            </a:pPr>
            <a:r>
              <a:rPr lang="ko-KR" altLang="en-US" dirty="0"/>
              <a:t>이번 장에서 첫 번째로 만들 프로그램은 구구단 표를 출력하는 프로그램이다</a:t>
            </a:r>
            <a:r>
              <a:rPr lang="en-US" altLang="ko-KR" dirty="0"/>
              <a:t>..</a:t>
            </a:r>
          </a:p>
          <a:p>
            <a:pPr lvl="2">
              <a:lnSpc>
                <a:spcPct val="150000"/>
              </a:lnSpc>
              <a:buClrTx/>
            </a:pPr>
            <a:endParaRPr lang="en-US" altLang="ko-KR" sz="17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DD1240-70C0-4C5A-A8AF-A5A44CCDC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5" y="2276872"/>
            <a:ext cx="4464496" cy="185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0864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ko-KR" altLang="en-US" sz="2000" dirty="0"/>
              <a:t>중첩 </a:t>
            </a:r>
            <a:r>
              <a:rPr lang="en-US" altLang="ko-KR" sz="2000" dirty="0"/>
              <a:t>for </a:t>
            </a:r>
            <a:r>
              <a:rPr lang="ko-KR" altLang="en-US" sz="2000" dirty="0"/>
              <a:t>문의 활용</a:t>
            </a:r>
            <a:endParaRPr lang="en-US" altLang="ko-KR" sz="1700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03.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중첩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for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문</a:t>
            </a:r>
            <a:endParaRPr lang="ko-KR" altLang="en-US" dirty="0">
              <a:solidFill>
                <a:srgbClr val="008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D603AD-F28B-45B9-A430-FB5CE5094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066" y="1988840"/>
            <a:ext cx="738187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384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3"/>
            </a:pPr>
            <a:r>
              <a:rPr lang="en-US" altLang="ko-KR" sz="2000" dirty="0"/>
              <a:t>[</a:t>
            </a:r>
            <a:r>
              <a:rPr lang="ko-KR" altLang="en-US" sz="2000" dirty="0"/>
              <a:t>프로그램 </a:t>
            </a:r>
            <a:r>
              <a:rPr lang="en-US" altLang="ko-KR" sz="2000" dirty="0"/>
              <a:t>1]</a:t>
            </a:r>
            <a:r>
              <a:rPr lang="ko-KR" altLang="en-US" sz="2000" dirty="0"/>
              <a:t>의 완성</a:t>
            </a:r>
            <a:endParaRPr lang="en-US" altLang="ko-KR" sz="1700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03.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중첩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for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문</a:t>
            </a:r>
            <a:endParaRPr lang="ko-KR" altLang="en-US" dirty="0">
              <a:solidFill>
                <a:srgbClr val="008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8A52FF-024D-4C3C-888D-345894525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12" y="1960450"/>
            <a:ext cx="6319729" cy="334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6096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3"/>
            </a:pPr>
            <a:r>
              <a:rPr lang="en-US" altLang="ko-KR" sz="2000" dirty="0"/>
              <a:t>[</a:t>
            </a:r>
            <a:r>
              <a:rPr lang="ko-KR" altLang="en-US" sz="2000" dirty="0"/>
              <a:t>프로그램 </a:t>
            </a:r>
            <a:r>
              <a:rPr lang="en-US" altLang="ko-KR" sz="2000" dirty="0"/>
              <a:t>1]</a:t>
            </a:r>
            <a:r>
              <a:rPr lang="ko-KR" altLang="en-US" sz="2000" dirty="0"/>
              <a:t>의 완성</a:t>
            </a:r>
            <a:endParaRPr lang="en-US" altLang="ko-KR" sz="1700" dirty="0"/>
          </a:p>
          <a:p>
            <a:pPr marL="447675" lvl="2" indent="0">
              <a:lnSpc>
                <a:spcPct val="150000"/>
              </a:lnSpc>
              <a:buClrTx/>
              <a:buNone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6-13] </a:t>
            </a:r>
            <a:r>
              <a:rPr lang="ko-KR" altLang="en-US" b="1" dirty="0">
                <a:solidFill>
                  <a:srgbClr val="008000"/>
                </a:solidFill>
              </a:rPr>
              <a:t>구구단을 가로로 출력하기 </a:t>
            </a:r>
            <a:r>
              <a:rPr lang="en-US" altLang="ko-KR" b="1" dirty="0">
                <a:solidFill>
                  <a:srgbClr val="008000"/>
                </a:solidFill>
              </a:rPr>
              <a:t>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Project06_13)</a:t>
            </a:r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03.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중첩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for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문</a:t>
            </a:r>
            <a:endParaRPr lang="ko-KR" altLang="en-US" dirty="0">
              <a:solidFill>
                <a:srgbClr val="008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148A0B2-3DED-4CA1-A0A2-3984D7270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366" y="2175215"/>
            <a:ext cx="6156949" cy="384607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49FC1BA-7E3F-4B47-BB10-8BF8CFD38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9796" y="2924944"/>
            <a:ext cx="450532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8789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3"/>
            </a:pPr>
            <a:r>
              <a:rPr lang="en-US" altLang="ko-KR" sz="2000" dirty="0"/>
              <a:t>[</a:t>
            </a:r>
            <a:r>
              <a:rPr lang="ko-KR" altLang="en-US" sz="2000" dirty="0"/>
              <a:t>프로그램 </a:t>
            </a:r>
            <a:r>
              <a:rPr lang="en-US" altLang="ko-KR" sz="2000" dirty="0"/>
              <a:t>1]</a:t>
            </a:r>
            <a:r>
              <a:rPr lang="ko-KR" altLang="en-US" sz="2000" dirty="0"/>
              <a:t>의 완성</a:t>
            </a:r>
            <a:endParaRPr lang="en-US" altLang="ko-KR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03.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중첩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for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문</a:t>
            </a:r>
            <a:endParaRPr lang="ko-KR" altLang="en-US" dirty="0">
              <a:solidFill>
                <a:srgbClr val="008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9BAF737-074D-424B-8D37-02270886D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016" y="1916832"/>
            <a:ext cx="741997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6822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/>
              <a:t>while </a:t>
            </a:r>
            <a:r>
              <a:rPr lang="ko-KR" altLang="en-US" sz="4000" dirty="0"/>
              <a:t>문</a:t>
            </a:r>
            <a:endParaRPr lang="en-US" altLang="ko-KR" sz="4000" dirty="0">
              <a:latin typeface="+mj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63671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altLang="ko-KR" sz="2000" dirty="0"/>
              <a:t>for </a:t>
            </a:r>
            <a:r>
              <a:rPr lang="ko-KR" altLang="en-US" sz="2000" dirty="0"/>
              <a:t>문과 </a:t>
            </a:r>
            <a:r>
              <a:rPr lang="en-US" altLang="ko-KR" sz="2000" dirty="0"/>
              <a:t>while </a:t>
            </a:r>
            <a:r>
              <a:rPr lang="ko-KR" altLang="en-US" sz="2000" dirty="0"/>
              <a:t>문의 비교</a:t>
            </a:r>
            <a:endParaRPr lang="en-US" altLang="ko-KR" sz="1700" dirty="0"/>
          </a:p>
          <a:p>
            <a:pPr lvl="2">
              <a:lnSpc>
                <a:spcPct val="150000"/>
              </a:lnSpc>
              <a:buClrTx/>
            </a:pPr>
            <a:r>
              <a:rPr lang="en-US" altLang="ko-KR" dirty="0"/>
              <a:t>for </a:t>
            </a:r>
            <a:r>
              <a:rPr lang="ko-KR" altLang="en-US" dirty="0"/>
              <a:t>문의 </a:t>
            </a:r>
            <a:r>
              <a:rPr lang="ko-KR" altLang="en-US" dirty="0" smtClean="0"/>
              <a:t>형식 </a:t>
            </a:r>
            <a:r>
              <a:rPr lang="en-US" altLang="ko-KR" dirty="0" smtClean="0"/>
              <a:t>: for (</a:t>
            </a:r>
            <a:r>
              <a:rPr lang="ko-KR" altLang="en-US" dirty="0" err="1" smtClean="0"/>
              <a:t>초깃값</a:t>
            </a:r>
            <a:r>
              <a:rPr lang="en-US" altLang="ko-KR" dirty="0" smtClean="0"/>
              <a:t>; </a:t>
            </a:r>
            <a:r>
              <a:rPr lang="ko-KR" altLang="en-US" dirty="0" smtClean="0"/>
              <a:t>조건식</a:t>
            </a:r>
            <a:r>
              <a:rPr lang="en-US" altLang="ko-KR" dirty="0" smtClean="0"/>
              <a:t>; </a:t>
            </a:r>
            <a:r>
              <a:rPr lang="ko-KR" altLang="en-US" dirty="0" err="1" smtClean="0"/>
              <a:t>증감식</a:t>
            </a:r>
            <a:r>
              <a:rPr lang="en-US" altLang="ko-KR" dirty="0" smtClean="0"/>
              <a:t>)</a:t>
            </a:r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 smtClean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 smtClean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 smtClean="0"/>
          </a:p>
          <a:p>
            <a:pPr lvl="2">
              <a:lnSpc>
                <a:spcPct val="150000"/>
              </a:lnSpc>
              <a:buClrTx/>
            </a:pPr>
            <a:r>
              <a:rPr lang="en-US" altLang="ko-KR" dirty="0"/>
              <a:t>while </a:t>
            </a:r>
            <a:r>
              <a:rPr lang="ko-KR" altLang="en-US" dirty="0"/>
              <a:t>문은 조건식을 확인하여 이 값이 참이면 반복할 문장들을 수행한다</a:t>
            </a:r>
            <a:r>
              <a:rPr lang="en-US" altLang="ko-KR" dirty="0"/>
              <a:t>. </a:t>
            </a:r>
            <a:r>
              <a:rPr lang="ko-KR" altLang="en-US" dirty="0"/>
              <a:t>그 뒤</a:t>
            </a:r>
            <a:r>
              <a:rPr lang="en-US" altLang="ko-KR" dirty="0"/>
              <a:t>, </a:t>
            </a:r>
            <a:r>
              <a:rPr lang="ko-KR" altLang="en-US" dirty="0"/>
              <a:t>중괄호</a:t>
            </a:r>
            <a:r>
              <a:rPr lang="en-US" altLang="ko-KR" dirty="0"/>
              <a:t>(})</a:t>
            </a:r>
            <a:r>
              <a:rPr lang="ko-KR" altLang="en-US" dirty="0"/>
              <a:t>가 끝나는 곳에서 다시 조건식으로 돌아와 같은 동작을 반복한다</a:t>
            </a:r>
            <a:r>
              <a:rPr lang="en-US" altLang="ko-KR" dirty="0"/>
              <a:t>. </a:t>
            </a:r>
            <a:r>
              <a:rPr lang="ko-KR" altLang="en-US" dirty="0"/>
              <a:t>조건식이 참 인 동안에는 계속 반복한다</a:t>
            </a:r>
            <a:r>
              <a:rPr lang="en-US" altLang="ko-KR" dirty="0"/>
              <a:t>.</a:t>
            </a:r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04. while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문</a:t>
            </a:r>
            <a:endParaRPr lang="ko-KR" altLang="en-US" dirty="0">
              <a:solidFill>
                <a:srgbClr val="00800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C0FF519-8737-4E93-ACD7-379AB0E8AF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035" y="2132856"/>
            <a:ext cx="2764909" cy="230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6681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altLang="ko-KR" sz="2000" dirty="0"/>
              <a:t>for </a:t>
            </a:r>
            <a:r>
              <a:rPr lang="ko-KR" altLang="en-US" sz="2000" dirty="0"/>
              <a:t>문과 </a:t>
            </a:r>
            <a:r>
              <a:rPr lang="en-US" altLang="ko-KR" sz="2000" dirty="0"/>
              <a:t>while </a:t>
            </a:r>
            <a:r>
              <a:rPr lang="ko-KR" altLang="en-US" sz="2000" dirty="0"/>
              <a:t>문의 비교</a:t>
            </a:r>
            <a:endParaRPr lang="en-US" altLang="ko-KR" sz="1700" dirty="0"/>
          </a:p>
          <a:p>
            <a:pPr lvl="2">
              <a:lnSpc>
                <a:spcPct val="150000"/>
              </a:lnSpc>
              <a:buClrTx/>
            </a:pPr>
            <a:r>
              <a:rPr lang="en-US" altLang="ko-KR" dirty="0"/>
              <a:t>for </a:t>
            </a:r>
            <a:r>
              <a:rPr lang="ko-KR" altLang="en-US" dirty="0"/>
              <a:t>문과 </a:t>
            </a:r>
            <a:r>
              <a:rPr lang="en-US" altLang="ko-KR" dirty="0"/>
              <a:t>while </a:t>
            </a:r>
            <a:r>
              <a:rPr lang="ko-KR" altLang="en-US" dirty="0"/>
              <a:t>문의 기본 소스 코드 비교</a:t>
            </a:r>
            <a:endParaRPr lang="en-US" altLang="ko-KR" dirty="0"/>
          </a:p>
          <a:p>
            <a:pPr lvl="3">
              <a:lnSpc>
                <a:spcPct val="150000"/>
              </a:lnSpc>
              <a:buFontTx/>
              <a:buChar char="-"/>
            </a:pPr>
            <a:r>
              <a:rPr lang="en-US" altLang="ko-KR" dirty="0"/>
              <a:t>①</a:t>
            </a:r>
            <a:r>
              <a:rPr lang="ko-KR" altLang="en-US" dirty="0"/>
              <a:t>은 가장 기본적인 </a:t>
            </a:r>
            <a:r>
              <a:rPr lang="en-US" altLang="ko-KR" dirty="0"/>
              <a:t>for </a:t>
            </a:r>
            <a:r>
              <a:rPr lang="ko-KR" altLang="en-US" dirty="0"/>
              <a:t>문 형태로</a:t>
            </a:r>
            <a:r>
              <a:rPr lang="en-US" altLang="ko-KR" dirty="0"/>
              <a:t>, “~~” </a:t>
            </a:r>
            <a:r>
              <a:rPr lang="ko-KR" altLang="en-US" dirty="0"/>
              <a:t>문자열을 </a:t>
            </a:r>
            <a:r>
              <a:rPr lang="en-US" altLang="ko-KR" dirty="0"/>
              <a:t>3</a:t>
            </a:r>
            <a:r>
              <a:rPr lang="ko-KR" altLang="en-US" dirty="0"/>
              <a:t>회 출력하는 프로그램이다</a:t>
            </a:r>
            <a:r>
              <a:rPr lang="en-US" altLang="ko-KR" dirty="0"/>
              <a:t>. </a:t>
            </a:r>
          </a:p>
          <a:p>
            <a:pPr lvl="3">
              <a:lnSpc>
                <a:spcPct val="150000"/>
              </a:lnSpc>
              <a:buFontTx/>
              <a:buChar char="-"/>
            </a:pPr>
            <a:r>
              <a:rPr lang="en-US" altLang="ko-KR" dirty="0"/>
              <a:t>②</a:t>
            </a:r>
            <a:r>
              <a:rPr lang="ko-KR" altLang="en-US" dirty="0"/>
              <a:t>는 기본 </a:t>
            </a:r>
            <a:r>
              <a:rPr lang="en-US" altLang="ko-KR" dirty="0"/>
              <a:t>for </a:t>
            </a:r>
            <a:r>
              <a:rPr lang="ko-KR" altLang="en-US" dirty="0"/>
              <a:t>문에서 </a:t>
            </a:r>
            <a:r>
              <a:rPr lang="ko-KR" altLang="en-US" dirty="0" err="1"/>
              <a:t>초깃값인</a:t>
            </a:r>
            <a:r>
              <a:rPr lang="ko-KR" altLang="en-US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= 0</a:t>
            </a:r>
            <a:r>
              <a:rPr lang="ko-KR" altLang="en-US" dirty="0"/>
              <a:t>을 </a:t>
            </a:r>
            <a:r>
              <a:rPr lang="en-US" altLang="ko-KR" dirty="0"/>
              <a:t>for </a:t>
            </a:r>
            <a:r>
              <a:rPr lang="ko-KR" altLang="en-US" dirty="0"/>
              <a:t>문 밖으로</a:t>
            </a:r>
            <a:r>
              <a:rPr lang="en-US" altLang="ko-KR" dirty="0"/>
              <a:t>, </a:t>
            </a:r>
            <a:r>
              <a:rPr lang="ko-KR" altLang="en-US" dirty="0" err="1"/>
              <a:t>증감식인</a:t>
            </a:r>
            <a:r>
              <a:rPr lang="ko-KR" altLang="en-US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++</a:t>
            </a:r>
            <a:r>
              <a:rPr lang="ko-KR" altLang="en-US" dirty="0"/>
              <a:t>를 </a:t>
            </a:r>
            <a:r>
              <a:rPr lang="en-US" altLang="ko-KR" dirty="0"/>
              <a:t>for </a:t>
            </a:r>
            <a:r>
              <a:rPr lang="ko-KR" altLang="en-US" dirty="0"/>
              <a:t>문 블록의 제일 아랫부분으로 옮겨 놓은 식이다</a:t>
            </a:r>
            <a:r>
              <a:rPr lang="en-US" altLang="ko-KR" dirty="0"/>
              <a:t>. </a:t>
            </a:r>
            <a:r>
              <a:rPr lang="ko-KR" altLang="en-US" dirty="0"/>
              <a:t>이를 </a:t>
            </a:r>
            <a:r>
              <a:rPr lang="en-US" altLang="ko-KR" dirty="0"/>
              <a:t>while </a:t>
            </a:r>
            <a:r>
              <a:rPr lang="ko-KR" altLang="en-US" dirty="0"/>
              <a:t>문으로 변환하면 ③과 같이 표현할 수 있다</a:t>
            </a:r>
            <a:r>
              <a:rPr lang="en-US" altLang="ko-KR" dirty="0"/>
              <a:t>. </a:t>
            </a:r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04. while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문</a:t>
            </a:r>
            <a:endParaRPr lang="ko-KR" altLang="en-US" dirty="0">
              <a:solidFill>
                <a:srgbClr val="008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DE600A8-17D6-4600-A52E-46CDFF8BC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428" y="3861048"/>
            <a:ext cx="8008616" cy="249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4689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altLang="ko-KR" sz="2000" dirty="0"/>
              <a:t>for </a:t>
            </a:r>
            <a:r>
              <a:rPr lang="ko-KR" altLang="en-US" sz="2000" dirty="0"/>
              <a:t>문과 </a:t>
            </a:r>
            <a:r>
              <a:rPr lang="en-US" altLang="ko-KR" sz="2000" dirty="0"/>
              <a:t>while </a:t>
            </a:r>
            <a:r>
              <a:rPr lang="ko-KR" altLang="en-US" sz="2000" dirty="0"/>
              <a:t>문의 비교</a:t>
            </a:r>
            <a:endParaRPr lang="en-US" altLang="ko-KR" sz="1700" dirty="0"/>
          </a:p>
          <a:p>
            <a:pPr marL="447675" lvl="2" indent="0">
              <a:lnSpc>
                <a:spcPct val="150000"/>
              </a:lnSpc>
              <a:buClrTx/>
              <a:buNone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6-14] 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6-2]</a:t>
            </a:r>
            <a:r>
              <a:rPr lang="ko-KR" altLang="en-US" b="1" dirty="0">
                <a:solidFill>
                  <a:srgbClr val="008000"/>
                </a:solidFill>
              </a:rPr>
              <a:t>의 </a:t>
            </a:r>
            <a:r>
              <a:rPr lang="en-US" altLang="ko-KR" b="1" dirty="0">
                <a:solidFill>
                  <a:srgbClr val="008000"/>
                </a:solidFill>
              </a:rPr>
              <a:t>for </a:t>
            </a:r>
            <a:r>
              <a:rPr lang="ko-KR" altLang="en-US" b="1" dirty="0">
                <a:solidFill>
                  <a:srgbClr val="008000"/>
                </a:solidFill>
              </a:rPr>
              <a:t>문을 </a:t>
            </a:r>
            <a:r>
              <a:rPr lang="en-US" altLang="ko-KR" b="1" dirty="0">
                <a:solidFill>
                  <a:srgbClr val="008000"/>
                </a:solidFill>
              </a:rPr>
              <a:t>while </a:t>
            </a:r>
            <a:r>
              <a:rPr lang="ko-KR" altLang="en-US" b="1" dirty="0">
                <a:solidFill>
                  <a:srgbClr val="008000"/>
                </a:solidFill>
              </a:rPr>
              <a:t>문으로 변경 </a:t>
            </a:r>
            <a:r>
              <a:rPr lang="en-US" altLang="ko-KR" b="1" dirty="0">
                <a:solidFill>
                  <a:srgbClr val="008000"/>
                </a:solidFill>
              </a:rPr>
              <a:t>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Project06_14)</a:t>
            </a:r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04. while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문</a:t>
            </a:r>
            <a:endParaRPr lang="ko-KR" altLang="en-US" dirty="0">
              <a:solidFill>
                <a:srgbClr val="008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593BB79-B71E-475E-9838-B829C0C7F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236812"/>
            <a:ext cx="726757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0842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altLang="ko-KR" sz="2000" dirty="0"/>
              <a:t>for </a:t>
            </a:r>
            <a:r>
              <a:rPr lang="ko-KR" altLang="en-US" sz="2000" dirty="0"/>
              <a:t>문과 </a:t>
            </a:r>
            <a:r>
              <a:rPr lang="en-US" altLang="ko-KR" sz="2000" dirty="0"/>
              <a:t>while </a:t>
            </a:r>
            <a:r>
              <a:rPr lang="ko-KR" altLang="en-US" sz="2000" dirty="0"/>
              <a:t>문의 비교</a:t>
            </a:r>
            <a:endParaRPr lang="en-US" altLang="ko-KR" sz="1700" dirty="0"/>
          </a:p>
          <a:p>
            <a:pPr marL="447675" lvl="2" indent="0">
              <a:lnSpc>
                <a:spcPct val="150000"/>
              </a:lnSpc>
              <a:buClrTx/>
              <a:buNone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6-14] 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6-2]</a:t>
            </a:r>
            <a:r>
              <a:rPr lang="ko-KR" altLang="en-US" b="1" dirty="0">
                <a:solidFill>
                  <a:srgbClr val="008000"/>
                </a:solidFill>
              </a:rPr>
              <a:t>의 </a:t>
            </a:r>
            <a:r>
              <a:rPr lang="en-US" altLang="ko-KR" b="1" dirty="0">
                <a:solidFill>
                  <a:srgbClr val="008000"/>
                </a:solidFill>
              </a:rPr>
              <a:t>for </a:t>
            </a:r>
            <a:r>
              <a:rPr lang="ko-KR" altLang="en-US" b="1" dirty="0">
                <a:solidFill>
                  <a:srgbClr val="008000"/>
                </a:solidFill>
              </a:rPr>
              <a:t>문을 </a:t>
            </a:r>
            <a:r>
              <a:rPr lang="en-US" altLang="ko-KR" b="1" dirty="0">
                <a:solidFill>
                  <a:srgbClr val="008000"/>
                </a:solidFill>
              </a:rPr>
              <a:t>while </a:t>
            </a:r>
            <a:r>
              <a:rPr lang="ko-KR" altLang="en-US" b="1" dirty="0">
                <a:solidFill>
                  <a:srgbClr val="008000"/>
                </a:solidFill>
              </a:rPr>
              <a:t>문으로 변경 </a:t>
            </a:r>
            <a:r>
              <a:rPr lang="en-US" altLang="ko-KR" b="1" dirty="0">
                <a:solidFill>
                  <a:srgbClr val="008000"/>
                </a:solidFill>
              </a:rPr>
              <a:t>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Project06_14)</a:t>
            </a:r>
          </a:p>
          <a:p>
            <a:pPr marL="628650" lvl="3" indent="0">
              <a:lnSpc>
                <a:spcPct val="150000"/>
              </a:lnSpc>
              <a:buNone/>
            </a:pPr>
            <a:r>
              <a:rPr lang="en-US" altLang="ko-KR" dirty="0"/>
              <a:t>- [</a:t>
            </a:r>
            <a:r>
              <a:rPr lang="ko-KR" altLang="en-US" dirty="0"/>
              <a:t>소스 </a:t>
            </a:r>
            <a:r>
              <a:rPr lang="en-US" altLang="ko-KR" dirty="0"/>
              <a:t>6-2]</a:t>
            </a:r>
            <a:r>
              <a:rPr lang="ko-KR" altLang="en-US" dirty="0"/>
              <a:t>에서 </a:t>
            </a:r>
            <a:r>
              <a:rPr lang="en-US" altLang="ko-KR" dirty="0"/>
              <a:t>for </a:t>
            </a:r>
            <a:r>
              <a:rPr lang="ko-KR" altLang="en-US" dirty="0"/>
              <a:t>문을 사용했을 때는 조건식을 </a:t>
            </a:r>
            <a:r>
              <a:rPr lang="en-US" altLang="ko-KR" dirty="0"/>
              <a:t>for (</a:t>
            </a:r>
            <a:r>
              <a:rPr lang="en-US" altLang="ko-KR" dirty="0" err="1"/>
              <a:t>i</a:t>
            </a:r>
            <a:r>
              <a:rPr lang="en-US" altLang="ko-KR" dirty="0"/>
              <a:t> = 0 ; </a:t>
            </a:r>
            <a:r>
              <a:rPr lang="en-US" altLang="ko-KR" dirty="0" err="1"/>
              <a:t>i</a:t>
            </a:r>
            <a:r>
              <a:rPr lang="en-US" altLang="ko-KR" dirty="0"/>
              <a:t> &lt; 3 ; </a:t>
            </a:r>
            <a:r>
              <a:rPr lang="en-US" altLang="ko-KR" dirty="0" err="1"/>
              <a:t>i</a:t>
            </a:r>
            <a:r>
              <a:rPr lang="en-US" altLang="ko-KR" dirty="0"/>
              <a:t>++)</a:t>
            </a:r>
            <a:r>
              <a:rPr lang="ko-KR" altLang="en-US" dirty="0"/>
              <a:t>로 표현했다</a:t>
            </a:r>
            <a:r>
              <a:rPr lang="en-US" altLang="ko-KR" dirty="0"/>
              <a:t>. for </a:t>
            </a:r>
            <a:r>
              <a:rPr lang="ko-KR" altLang="en-US" dirty="0"/>
              <a:t>문을 </a:t>
            </a:r>
            <a:r>
              <a:rPr lang="en-US" altLang="ko-KR" dirty="0"/>
              <a:t>while </a:t>
            </a:r>
            <a:r>
              <a:rPr lang="ko-KR" altLang="en-US" dirty="0"/>
              <a:t>문으로 변환하려면 </a:t>
            </a:r>
            <a:r>
              <a:rPr lang="ko-KR" altLang="en-US" dirty="0" err="1"/>
              <a:t>초깃값을</a:t>
            </a:r>
            <a:r>
              <a:rPr lang="ko-KR" altLang="en-US" dirty="0"/>
              <a:t> </a:t>
            </a:r>
            <a:r>
              <a:rPr lang="en-US" altLang="ko-KR" dirty="0"/>
              <a:t>while </a:t>
            </a:r>
            <a:r>
              <a:rPr lang="ko-KR" altLang="en-US" dirty="0"/>
              <a:t>문 위로 빼고</a:t>
            </a:r>
            <a:r>
              <a:rPr lang="en-US" altLang="ko-KR" dirty="0"/>
              <a:t>, </a:t>
            </a:r>
            <a:r>
              <a:rPr lang="ko-KR" altLang="en-US" dirty="0"/>
              <a:t>증감식은 </a:t>
            </a:r>
            <a:r>
              <a:rPr lang="en-US" altLang="ko-KR" dirty="0"/>
              <a:t>while </a:t>
            </a:r>
            <a:r>
              <a:rPr lang="ko-KR" altLang="en-US" dirty="0"/>
              <a:t>문 블록 안의 제일 아랫부분에 두면 된다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for </a:t>
            </a:r>
            <a:r>
              <a:rPr lang="ko-KR" altLang="en-US" dirty="0"/>
              <a:t>문 안의 세미콜론을 제거하면 된다</a:t>
            </a:r>
            <a:r>
              <a:rPr lang="en-US" altLang="ko-KR" dirty="0"/>
              <a:t>.</a:t>
            </a:r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04. while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문</a:t>
            </a:r>
            <a:endParaRPr lang="ko-KR" altLang="en-US" dirty="0">
              <a:solidFill>
                <a:srgbClr val="008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629E110-0347-4459-9F17-F974FBBD7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861048"/>
            <a:ext cx="3292139" cy="2631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2401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208912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altLang="ko-KR" sz="2000" dirty="0"/>
              <a:t>for </a:t>
            </a:r>
            <a:r>
              <a:rPr lang="ko-KR" altLang="en-US" sz="2000" dirty="0"/>
              <a:t>문과 </a:t>
            </a:r>
            <a:r>
              <a:rPr lang="en-US" altLang="ko-KR" sz="2000" dirty="0"/>
              <a:t>while </a:t>
            </a:r>
            <a:r>
              <a:rPr lang="ko-KR" altLang="en-US" sz="2000" dirty="0"/>
              <a:t>문의 비교</a:t>
            </a:r>
            <a:endParaRPr lang="en-US" altLang="ko-KR" sz="1700" dirty="0"/>
          </a:p>
          <a:p>
            <a:pPr marL="447675" lvl="2" indent="0">
              <a:lnSpc>
                <a:spcPct val="150000"/>
              </a:lnSpc>
              <a:buClrTx/>
              <a:buNone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6-15] while </a:t>
            </a:r>
            <a:r>
              <a:rPr lang="ko-KR" altLang="en-US" b="1" dirty="0">
                <a:solidFill>
                  <a:srgbClr val="008000"/>
                </a:solidFill>
              </a:rPr>
              <a:t>문으로 구현한 </a:t>
            </a:r>
            <a:r>
              <a:rPr lang="en-US" altLang="ko-KR" b="1" dirty="0">
                <a:solidFill>
                  <a:srgbClr val="008000"/>
                </a:solidFill>
              </a:rPr>
              <a:t>1~10</a:t>
            </a:r>
            <a:r>
              <a:rPr lang="ko-KR" altLang="en-US" b="1" dirty="0">
                <a:solidFill>
                  <a:srgbClr val="008000"/>
                </a:solidFill>
              </a:rPr>
              <a:t>까지의 합계 구하기 </a:t>
            </a:r>
            <a:r>
              <a:rPr lang="en-US" altLang="ko-KR" b="1" dirty="0" smtClean="0">
                <a:solidFill>
                  <a:srgbClr val="008000"/>
                </a:solidFill>
              </a:rPr>
              <a:t/>
            </a:r>
            <a:br>
              <a:rPr lang="en-US" altLang="ko-KR" b="1" dirty="0" smtClean="0">
                <a:solidFill>
                  <a:srgbClr val="008000"/>
                </a:solidFill>
              </a:rPr>
            </a:br>
            <a:r>
              <a:rPr lang="en-US" altLang="ko-KR" b="1" dirty="0" smtClean="0">
                <a:solidFill>
                  <a:srgbClr val="008000"/>
                </a:solidFill>
              </a:rPr>
              <a:t>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Project06_15)</a:t>
            </a:r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b="1" dirty="0">
              <a:solidFill>
                <a:srgbClr val="008000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04. while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문</a:t>
            </a:r>
            <a:endParaRPr lang="ko-KR" altLang="en-US" dirty="0">
              <a:solidFill>
                <a:srgbClr val="008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1614D0C-6288-4F48-8F00-EE8859F23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564904"/>
            <a:ext cx="6577057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801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01. </a:t>
            </a:r>
            <a:r>
              <a:rPr lang="ko-KR" altLang="en-US" dirty="0">
                <a:solidFill>
                  <a:srgbClr val="008000"/>
                </a:solidFill>
              </a:rPr>
              <a:t>이 장에서 만들 프로그램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en-US" altLang="ko-KR" sz="2000" dirty="0"/>
              <a:t>[</a:t>
            </a:r>
            <a:r>
              <a:rPr lang="ko-KR" altLang="en-US" sz="2000" dirty="0"/>
              <a:t>프로그램 </a:t>
            </a:r>
            <a:r>
              <a:rPr lang="en-US" altLang="ko-KR" sz="2000" dirty="0"/>
              <a:t>2] </a:t>
            </a:r>
            <a:r>
              <a:rPr lang="ko-KR" altLang="en-US" sz="2000" dirty="0"/>
              <a:t>별표로 마름모 모양 출력 </a:t>
            </a:r>
            <a:endParaRPr lang="en-US" altLang="ko-KR" sz="1700" dirty="0"/>
          </a:p>
          <a:p>
            <a:pPr lvl="2">
              <a:lnSpc>
                <a:spcPct val="150000"/>
              </a:lnSpc>
              <a:buClrTx/>
            </a:pPr>
            <a:r>
              <a:rPr lang="ko-KR" altLang="en-US" dirty="0"/>
              <a:t>두 번째로 만들 프로그램은 </a:t>
            </a:r>
            <a:r>
              <a:rPr lang="en-US" altLang="ko-KR" dirty="0"/>
              <a:t>3</a:t>
            </a:r>
            <a:r>
              <a:rPr lang="ko-KR" altLang="en-US" dirty="0"/>
              <a:t>장의 </a:t>
            </a:r>
            <a:r>
              <a:rPr lang="en-US" altLang="ko-KR" dirty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1]</a:t>
            </a:r>
            <a:r>
              <a:rPr lang="ko-KR" altLang="en-US" dirty="0"/>
              <a:t>과 비슷하게 별표로 마름모 모양을 출력하는 </a:t>
            </a:r>
            <a:r>
              <a:rPr lang="ko-KR" altLang="en-US" dirty="0" smtClean="0"/>
              <a:t>프로그램이다</a:t>
            </a:r>
            <a:r>
              <a:rPr lang="en-US" altLang="ko-KR" dirty="0"/>
              <a:t>.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D9F5588-2431-486D-AFDC-3F1D21A098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5" y="2564905"/>
            <a:ext cx="3816424" cy="212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2039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altLang="ko-KR" sz="2000" dirty="0"/>
              <a:t>for </a:t>
            </a:r>
            <a:r>
              <a:rPr lang="ko-KR" altLang="en-US" sz="2000" dirty="0"/>
              <a:t>문과 </a:t>
            </a:r>
            <a:r>
              <a:rPr lang="en-US" altLang="ko-KR" sz="2000" dirty="0"/>
              <a:t>while </a:t>
            </a:r>
            <a:r>
              <a:rPr lang="ko-KR" altLang="en-US" sz="2000" dirty="0"/>
              <a:t>문의 비교</a:t>
            </a:r>
            <a:endParaRPr lang="en-US" altLang="ko-KR" sz="1700" dirty="0"/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b="1" dirty="0">
              <a:solidFill>
                <a:srgbClr val="008000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04. while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문</a:t>
            </a:r>
            <a:endParaRPr lang="ko-KR" altLang="en-US" dirty="0">
              <a:solidFill>
                <a:srgbClr val="008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DF9D459-9813-40D5-B589-410D8DEFD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779" y="1916832"/>
            <a:ext cx="741045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9700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en-US" altLang="ko-KR" sz="2000" dirty="0"/>
              <a:t>while </a:t>
            </a:r>
            <a:r>
              <a:rPr lang="ko-KR" altLang="en-US" sz="2000" dirty="0"/>
              <a:t>문을 이용한 무한루프</a:t>
            </a:r>
            <a:endParaRPr lang="en-US" altLang="ko-KR" sz="1700" dirty="0"/>
          </a:p>
          <a:p>
            <a:pPr lvl="2">
              <a:lnSpc>
                <a:spcPct val="150000"/>
              </a:lnSpc>
              <a:buClrTx/>
            </a:pPr>
            <a:r>
              <a:rPr lang="en-US" altLang="ko-KR" dirty="0"/>
              <a:t>while </a:t>
            </a:r>
            <a:r>
              <a:rPr lang="ko-KR" altLang="en-US" dirty="0"/>
              <a:t>문에서 많이 활용되는 것이 무한루프</a:t>
            </a:r>
            <a:r>
              <a:rPr lang="en-US" altLang="ko-KR" dirty="0"/>
              <a:t>(Infinite Loop)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</a:p>
          <a:p>
            <a:pPr lvl="2">
              <a:lnSpc>
                <a:spcPct val="150000"/>
              </a:lnSpc>
              <a:buClrTx/>
            </a:pPr>
            <a:r>
              <a:rPr lang="ko-KR" altLang="en-US" dirty="0"/>
              <a:t>무한루프를 만들려면 </a:t>
            </a:r>
            <a:r>
              <a:rPr lang="en-US" altLang="ko-KR" b="1" dirty="0">
                <a:solidFill>
                  <a:schemeClr val="accent1"/>
                </a:solidFill>
              </a:rPr>
              <a:t>while (</a:t>
            </a:r>
            <a:r>
              <a:rPr lang="ko-KR" altLang="en-US" b="1" dirty="0">
                <a:solidFill>
                  <a:schemeClr val="accent1"/>
                </a:solidFill>
              </a:rPr>
              <a:t>조건식</a:t>
            </a:r>
            <a:r>
              <a:rPr lang="en-US" altLang="ko-KR" b="1" dirty="0">
                <a:solidFill>
                  <a:schemeClr val="accent1"/>
                </a:solidFill>
              </a:rPr>
              <a:t>)</a:t>
            </a:r>
            <a:r>
              <a:rPr lang="ko-KR" altLang="en-US" dirty="0"/>
              <a:t>에 들어가는 조건식이 무조건 참이면 된다</a:t>
            </a:r>
            <a:r>
              <a:rPr lang="en-US" altLang="ko-KR" dirty="0"/>
              <a:t>. </a:t>
            </a:r>
            <a:r>
              <a:rPr lang="en-US" altLang="ko-KR" b="1" dirty="0">
                <a:solidFill>
                  <a:schemeClr val="accent1"/>
                </a:solidFill>
              </a:rPr>
              <a:t>while (true)</a:t>
            </a:r>
            <a:r>
              <a:rPr lang="ko-KR" altLang="en-US" dirty="0"/>
              <a:t>라고 쓰면 항상 참이 되므로 </a:t>
            </a:r>
            <a:r>
              <a:rPr lang="en-US" altLang="ko-KR" dirty="0"/>
              <a:t>while </a:t>
            </a:r>
            <a:r>
              <a:rPr lang="ko-KR" altLang="en-US" dirty="0"/>
              <a:t>문 내부가 무한루프로 작동한다</a:t>
            </a:r>
            <a:r>
              <a:rPr lang="en-US" altLang="ko-KR" dirty="0"/>
              <a:t>..</a:t>
            </a:r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04. while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문</a:t>
            </a:r>
            <a:endParaRPr lang="ko-KR" altLang="en-US" dirty="0">
              <a:solidFill>
                <a:srgbClr val="008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1AE7E75-06B7-4B27-819A-629286862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284984"/>
            <a:ext cx="335280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982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en-US" altLang="ko-KR" sz="2000" dirty="0"/>
              <a:t>while </a:t>
            </a:r>
            <a:r>
              <a:rPr lang="ko-KR" altLang="en-US" sz="2000" dirty="0"/>
              <a:t>문을 이용한 무한루프</a:t>
            </a:r>
            <a:endParaRPr lang="en-US" altLang="ko-KR" sz="1700" dirty="0"/>
          </a:p>
          <a:p>
            <a:pPr marL="447675" lvl="2" indent="0">
              <a:lnSpc>
                <a:spcPct val="150000"/>
              </a:lnSpc>
              <a:buClrTx/>
              <a:buNone/>
            </a:pPr>
            <a:r>
              <a:rPr lang="en-US" altLang="ko-KR" b="1" dirty="0" smtClean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6-16] while </a:t>
            </a:r>
            <a:r>
              <a:rPr lang="ko-KR" altLang="en-US" b="1" dirty="0">
                <a:solidFill>
                  <a:srgbClr val="008000"/>
                </a:solidFill>
              </a:rPr>
              <a:t>문의 무한루프 만들기 </a:t>
            </a:r>
            <a:r>
              <a:rPr lang="en-US" altLang="ko-KR" b="1" dirty="0">
                <a:solidFill>
                  <a:srgbClr val="008000"/>
                </a:solidFill>
              </a:rPr>
              <a:t>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Project06_16)</a:t>
            </a:r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04. while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문</a:t>
            </a:r>
            <a:endParaRPr lang="ko-KR" altLang="en-US" dirty="0">
              <a:solidFill>
                <a:srgbClr val="008000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2616134-4144-4A21-82CC-AAEF7004EDC5}"/>
              </a:ext>
            </a:extLst>
          </p:cNvPr>
          <p:cNvGrpSpPr/>
          <p:nvPr/>
        </p:nvGrpSpPr>
        <p:grpSpPr>
          <a:xfrm>
            <a:off x="1126128" y="2276872"/>
            <a:ext cx="7209438" cy="3609454"/>
            <a:chOff x="1126128" y="3068960"/>
            <a:chExt cx="7209438" cy="360945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B865EB00-99D3-42F9-A50C-18CD3757BB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46"/>
            <a:stretch/>
          </p:blipFill>
          <p:spPr>
            <a:xfrm>
              <a:off x="1126128" y="3068960"/>
              <a:ext cx="7209437" cy="281940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D6F0CD0-DD13-4464-BEEA-F36D48CE32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4"/>
            <a:stretch/>
          </p:blipFill>
          <p:spPr>
            <a:xfrm>
              <a:off x="1126130" y="5811639"/>
              <a:ext cx="7209436" cy="8667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79198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en-US" altLang="ko-KR" sz="2000" dirty="0"/>
              <a:t>while </a:t>
            </a:r>
            <a:r>
              <a:rPr lang="ko-KR" altLang="en-US" sz="2000" dirty="0"/>
              <a:t>문을 이용한 무한루프</a:t>
            </a:r>
            <a:endParaRPr lang="en-US" altLang="ko-KR" sz="1700" dirty="0"/>
          </a:p>
          <a:p>
            <a:pPr marL="447675" lvl="2" indent="0">
              <a:lnSpc>
                <a:spcPct val="150000"/>
              </a:lnSpc>
              <a:buClrTx/>
              <a:buNone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6-16] while </a:t>
            </a:r>
            <a:r>
              <a:rPr lang="ko-KR" altLang="en-US" b="1" dirty="0">
                <a:solidFill>
                  <a:srgbClr val="008000"/>
                </a:solidFill>
              </a:rPr>
              <a:t>문의 무한루프 만들기 </a:t>
            </a:r>
            <a:r>
              <a:rPr lang="en-US" altLang="ko-KR" b="1" dirty="0">
                <a:solidFill>
                  <a:srgbClr val="008000"/>
                </a:solidFill>
              </a:rPr>
              <a:t>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Project06_16)</a:t>
            </a:r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04. while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문</a:t>
            </a:r>
            <a:endParaRPr lang="ko-KR" altLang="en-US" dirty="0">
              <a:solidFill>
                <a:srgbClr val="008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A815568-EFC2-4602-82E1-D0A5BDEB5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204864"/>
            <a:ext cx="72104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94814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3"/>
            </a:pPr>
            <a:r>
              <a:rPr lang="en-US" altLang="ko-KR" sz="2000" dirty="0" err="1"/>
              <a:t>do~while</a:t>
            </a:r>
            <a:r>
              <a:rPr lang="en-US" altLang="ko-KR" sz="2000" dirty="0"/>
              <a:t> </a:t>
            </a:r>
            <a:r>
              <a:rPr lang="ko-KR" altLang="en-US" sz="2000" dirty="0"/>
              <a:t>문</a:t>
            </a:r>
            <a:endParaRPr lang="en-US" altLang="ko-KR" sz="1700" dirty="0"/>
          </a:p>
          <a:p>
            <a:pPr marL="447675" lvl="2" indent="0">
              <a:lnSpc>
                <a:spcPct val="150000"/>
              </a:lnSpc>
              <a:buClrTx/>
              <a:buNone/>
            </a:pPr>
            <a:r>
              <a:rPr lang="en-US" altLang="ko-KR" b="1" dirty="0" smtClean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6-16] while </a:t>
            </a:r>
            <a:r>
              <a:rPr lang="ko-KR" altLang="en-US" b="1" dirty="0">
                <a:solidFill>
                  <a:srgbClr val="008000"/>
                </a:solidFill>
              </a:rPr>
              <a:t>문과 </a:t>
            </a:r>
            <a:r>
              <a:rPr lang="en-US" altLang="ko-KR" b="1" dirty="0" err="1">
                <a:solidFill>
                  <a:srgbClr val="008000"/>
                </a:solidFill>
              </a:rPr>
              <a:t>do~while</a:t>
            </a:r>
            <a:r>
              <a:rPr lang="en-US" altLang="ko-KR" b="1" dirty="0">
                <a:solidFill>
                  <a:srgbClr val="008000"/>
                </a:solidFill>
              </a:rPr>
              <a:t> </a:t>
            </a:r>
            <a:r>
              <a:rPr lang="ko-KR" altLang="en-US" b="1" dirty="0">
                <a:solidFill>
                  <a:srgbClr val="008000"/>
                </a:solidFill>
              </a:rPr>
              <a:t>문의 차이 </a:t>
            </a:r>
            <a:r>
              <a:rPr lang="en-US" altLang="ko-KR" b="1" dirty="0">
                <a:solidFill>
                  <a:srgbClr val="008000"/>
                </a:solidFill>
              </a:rPr>
              <a:t>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Project06_17)</a:t>
            </a:r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04. while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문</a:t>
            </a:r>
            <a:endParaRPr lang="ko-KR" altLang="en-US" dirty="0">
              <a:solidFill>
                <a:srgbClr val="008000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043608" y="2276872"/>
            <a:ext cx="6552728" cy="4480611"/>
            <a:chOff x="1115616" y="2276872"/>
            <a:chExt cx="7200901" cy="5128683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3C29239-996F-4108-9586-1E47E700C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2276872"/>
              <a:ext cx="7200900" cy="3028950"/>
            </a:xfrm>
            <a:prstGeom prst="rect">
              <a:avLst/>
            </a:prstGeom>
          </p:spPr>
        </p:pic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8F89A1EA-5EB0-4794-B3F1-B50D91234CBE}"/>
                </a:ext>
              </a:extLst>
            </p:cNvPr>
            <p:cNvGrpSpPr/>
            <p:nvPr/>
          </p:nvGrpSpPr>
          <p:grpSpPr>
            <a:xfrm>
              <a:off x="1115616" y="5305822"/>
              <a:ext cx="7200901" cy="2099733"/>
              <a:chOff x="1115616" y="2193821"/>
              <a:chExt cx="7200901" cy="2099733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7A297CE6-0328-47F8-8E07-87F8031199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5616" y="2193821"/>
                <a:ext cx="7200900" cy="1257300"/>
              </a:xfrm>
              <a:prstGeom prst="rect">
                <a:avLst/>
              </a:prstGeom>
            </p:spPr>
          </p:pic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A2F50162-B740-4FCC-A3B0-243FC709395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395"/>
              <a:stretch/>
            </p:blipFill>
            <p:spPr>
              <a:xfrm>
                <a:off x="1115617" y="3398204"/>
                <a:ext cx="7200900" cy="89535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2853452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ko-KR" altLang="en-US" sz="4000" dirty="0"/>
              <a:t>기타 </a:t>
            </a:r>
            <a:r>
              <a:rPr lang="ko-KR" altLang="en-US" sz="4000" dirty="0" err="1"/>
              <a:t>제어문</a:t>
            </a:r>
            <a:endParaRPr lang="en-US" altLang="ko-KR" sz="4000" dirty="0">
              <a:latin typeface="+mj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792459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ko-KR" altLang="en-US" sz="2000" dirty="0"/>
              <a:t>반복문을 탈출시키는 </a:t>
            </a:r>
            <a:r>
              <a:rPr lang="ko-KR" altLang="en-US" sz="2000" dirty="0" err="1"/>
              <a:t>제어문</a:t>
            </a:r>
            <a:r>
              <a:rPr lang="ko-KR" altLang="en-US" sz="2000" dirty="0"/>
              <a:t> </a:t>
            </a:r>
            <a:r>
              <a:rPr lang="en-US" altLang="ko-KR" sz="2000" dirty="0"/>
              <a:t>: break </a:t>
            </a:r>
            <a:r>
              <a:rPr lang="ko-KR" altLang="en-US" sz="2000" dirty="0"/>
              <a:t>문</a:t>
            </a:r>
            <a:endParaRPr lang="en-US" altLang="ko-KR" sz="1700" dirty="0"/>
          </a:p>
          <a:p>
            <a:pPr lvl="2">
              <a:lnSpc>
                <a:spcPct val="150000"/>
              </a:lnSpc>
              <a:buClrTx/>
            </a:pPr>
            <a:r>
              <a:rPr lang="ko-KR" altLang="en-US" dirty="0" err="1" smtClean="0"/>
              <a:t>반복문을</a:t>
            </a:r>
            <a:r>
              <a:rPr lang="ko-KR" altLang="en-US" dirty="0" smtClean="0"/>
              <a:t> </a:t>
            </a:r>
            <a:r>
              <a:rPr lang="ko-KR" altLang="en-US" dirty="0"/>
              <a:t>논리적으로 빠져나가는 방법이 바로 </a:t>
            </a:r>
            <a:r>
              <a:rPr lang="en-US" altLang="ko-KR" dirty="0"/>
              <a:t>break </a:t>
            </a:r>
            <a:r>
              <a:rPr lang="ko-KR" altLang="en-US" dirty="0"/>
              <a:t>문이다</a:t>
            </a:r>
            <a:r>
              <a:rPr lang="en-US" altLang="ko-KR" dirty="0"/>
              <a:t>.</a:t>
            </a:r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05.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기타 </a:t>
            </a:r>
            <a:r>
              <a:rPr lang="ko-KR" altLang="en-US" dirty="0" err="1">
                <a:solidFill>
                  <a:schemeClr val="accent6">
                    <a:lumMod val="75000"/>
                  </a:schemeClr>
                </a:solidFill>
              </a:rPr>
              <a:t>제어문</a:t>
            </a:r>
            <a:endParaRPr lang="ko-KR" altLang="en-US" dirty="0">
              <a:solidFill>
                <a:srgbClr val="008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DF108D2-2AE0-45E0-830C-F84832237B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348880"/>
            <a:ext cx="386715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8400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ko-KR" altLang="en-US" sz="2000" dirty="0"/>
              <a:t>반복문을 탈출시키는 </a:t>
            </a:r>
            <a:r>
              <a:rPr lang="ko-KR" altLang="en-US" sz="2000" dirty="0" err="1"/>
              <a:t>제어문</a:t>
            </a:r>
            <a:r>
              <a:rPr lang="ko-KR" altLang="en-US" sz="2000" dirty="0"/>
              <a:t> </a:t>
            </a:r>
            <a:r>
              <a:rPr lang="en-US" altLang="ko-KR" sz="2000" dirty="0"/>
              <a:t>: break </a:t>
            </a:r>
            <a:r>
              <a:rPr lang="ko-KR" altLang="en-US" sz="2000" dirty="0"/>
              <a:t>문</a:t>
            </a:r>
            <a:endParaRPr lang="en-US" altLang="ko-KR" sz="1700" dirty="0"/>
          </a:p>
          <a:p>
            <a:pPr marL="447675" lvl="2" indent="0">
              <a:lnSpc>
                <a:spcPct val="150000"/>
              </a:lnSpc>
              <a:buClrTx/>
              <a:buNone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6-18] break </a:t>
            </a:r>
            <a:r>
              <a:rPr lang="ko-KR" altLang="en-US" b="1" dirty="0">
                <a:solidFill>
                  <a:srgbClr val="008000"/>
                </a:solidFill>
              </a:rPr>
              <a:t>문의 사용 예 </a:t>
            </a:r>
            <a:r>
              <a:rPr lang="en-US" altLang="ko-KR" b="1" dirty="0">
                <a:solidFill>
                  <a:srgbClr val="008000"/>
                </a:solidFill>
              </a:rPr>
              <a:t>1 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Project06_18)</a:t>
            </a:r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05.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기타 </a:t>
            </a:r>
            <a:r>
              <a:rPr lang="ko-KR" altLang="en-US" dirty="0" err="1">
                <a:solidFill>
                  <a:schemeClr val="accent6">
                    <a:lumMod val="75000"/>
                  </a:schemeClr>
                </a:solidFill>
              </a:rPr>
              <a:t>제어문</a:t>
            </a:r>
            <a:endParaRPr lang="ko-KR" altLang="en-US" dirty="0">
              <a:solidFill>
                <a:srgbClr val="008000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81DC526-9E03-4076-A9A1-13D83D502DBA}"/>
              </a:ext>
            </a:extLst>
          </p:cNvPr>
          <p:cNvGrpSpPr/>
          <p:nvPr/>
        </p:nvGrpSpPr>
        <p:grpSpPr>
          <a:xfrm>
            <a:off x="1043608" y="2204864"/>
            <a:ext cx="7232341" cy="4036659"/>
            <a:chOff x="1043609" y="2708920"/>
            <a:chExt cx="7232341" cy="4036659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F7B13A75-8348-4AA5-856B-5BCFCDA7E0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784"/>
            <a:stretch/>
          </p:blipFill>
          <p:spPr>
            <a:xfrm>
              <a:off x="1043609" y="2708920"/>
              <a:ext cx="7229476" cy="3095625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B24ACEA-D31A-4A80-AEAE-A067AE36CF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6475" y="5888329"/>
              <a:ext cx="7229475" cy="857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082307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ko-KR" altLang="en-US" sz="2000" dirty="0"/>
              <a:t>반복문을 탈출시키는 </a:t>
            </a:r>
            <a:r>
              <a:rPr lang="ko-KR" altLang="en-US" sz="2000" dirty="0" err="1"/>
              <a:t>제어문</a:t>
            </a:r>
            <a:r>
              <a:rPr lang="ko-KR" altLang="en-US" sz="2000" dirty="0"/>
              <a:t> </a:t>
            </a:r>
            <a:r>
              <a:rPr lang="en-US" altLang="ko-KR" sz="2000" dirty="0"/>
              <a:t>: break </a:t>
            </a:r>
            <a:r>
              <a:rPr lang="ko-KR" altLang="en-US" sz="2000" dirty="0"/>
              <a:t>문</a:t>
            </a:r>
            <a:endParaRPr lang="en-US" altLang="ko-KR" sz="1700" dirty="0"/>
          </a:p>
          <a:p>
            <a:pPr marL="447675" lvl="2" indent="0">
              <a:lnSpc>
                <a:spcPct val="150000"/>
              </a:lnSpc>
              <a:buClrTx/>
              <a:buNone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6-19] break </a:t>
            </a:r>
            <a:r>
              <a:rPr lang="ko-KR" altLang="en-US" b="1" dirty="0">
                <a:solidFill>
                  <a:srgbClr val="008000"/>
                </a:solidFill>
              </a:rPr>
              <a:t>문의 사용 예 </a:t>
            </a:r>
            <a:r>
              <a:rPr lang="en-US" altLang="ko-KR" b="1" dirty="0">
                <a:solidFill>
                  <a:srgbClr val="008000"/>
                </a:solidFill>
              </a:rPr>
              <a:t>2 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Project06_19)</a:t>
            </a:r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05.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기타 </a:t>
            </a:r>
            <a:r>
              <a:rPr lang="ko-KR" altLang="en-US" dirty="0" err="1">
                <a:solidFill>
                  <a:schemeClr val="accent6">
                    <a:lumMod val="75000"/>
                  </a:schemeClr>
                </a:solidFill>
              </a:rPr>
              <a:t>제어문</a:t>
            </a:r>
            <a:endParaRPr lang="ko-KR" altLang="en-US" dirty="0">
              <a:solidFill>
                <a:srgbClr val="008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24A7A65-4B9B-40BE-96A9-8E25A5A04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162812"/>
            <a:ext cx="6624736" cy="440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68660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ko-KR" altLang="en-US" sz="2000" dirty="0"/>
              <a:t>반복문을 탈출시키는 </a:t>
            </a:r>
            <a:r>
              <a:rPr lang="ko-KR" altLang="en-US" sz="2000" dirty="0" err="1"/>
              <a:t>제어문</a:t>
            </a:r>
            <a:r>
              <a:rPr lang="ko-KR" altLang="en-US" sz="2000" dirty="0"/>
              <a:t> </a:t>
            </a:r>
            <a:r>
              <a:rPr lang="en-US" altLang="ko-KR" sz="2000" dirty="0"/>
              <a:t>: break </a:t>
            </a:r>
            <a:r>
              <a:rPr lang="ko-KR" altLang="en-US" sz="2000" dirty="0"/>
              <a:t>문</a:t>
            </a:r>
            <a:endParaRPr lang="en-US" altLang="ko-KR" sz="1700" dirty="0"/>
          </a:p>
          <a:p>
            <a:pPr marL="447675" lvl="2" indent="0">
              <a:lnSpc>
                <a:spcPct val="150000"/>
              </a:lnSpc>
              <a:buClrTx/>
              <a:buNone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6-19] break </a:t>
            </a:r>
            <a:r>
              <a:rPr lang="ko-KR" altLang="en-US" b="1" dirty="0">
                <a:solidFill>
                  <a:srgbClr val="008000"/>
                </a:solidFill>
              </a:rPr>
              <a:t>문의 사용 예 </a:t>
            </a:r>
            <a:r>
              <a:rPr lang="en-US" altLang="ko-KR" b="1" dirty="0">
                <a:solidFill>
                  <a:srgbClr val="008000"/>
                </a:solidFill>
              </a:rPr>
              <a:t>2 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Project06_19)</a:t>
            </a:r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05.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기타 </a:t>
            </a:r>
            <a:r>
              <a:rPr lang="ko-KR" altLang="en-US" dirty="0" err="1">
                <a:solidFill>
                  <a:schemeClr val="accent6">
                    <a:lumMod val="75000"/>
                  </a:schemeClr>
                </a:solidFill>
              </a:rPr>
              <a:t>제어문</a:t>
            </a:r>
            <a:endParaRPr lang="ko-KR" altLang="en-US" dirty="0">
              <a:solidFill>
                <a:srgbClr val="008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64D8F9B-D2D6-4760-A4BE-99CF75E92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190353"/>
            <a:ext cx="723900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177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ko-KR" altLang="en-US" sz="4000" dirty="0">
                <a:latin typeface="+mj-ea"/>
              </a:rPr>
              <a:t>기본 </a:t>
            </a:r>
            <a:r>
              <a:rPr lang="en-US" altLang="ko-KR" sz="4000" dirty="0">
                <a:latin typeface="+mj-ea"/>
              </a:rPr>
              <a:t>for </a:t>
            </a:r>
            <a:r>
              <a:rPr lang="ko-KR" altLang="en-US" sz="4000" dirty="0">
                <a:latin typeface="+mj-ea"/>
              </a:rPr>
              <a:t>문</a:t>
            </a:r>
            <a:endParaRPr lang="en-US" altLang="ko-KR" sz="4000" dirty="0">
              <a:latin typeface="+mj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783729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ko-KR" altLang="en-US" sz="2000" dirty="0"/>
              <a:t>반복문의 처음으로 돌려보내는 </a:t>
            </a:r>
            <a:r>
              <a:rPr lang="ko-KR" altLang="en-US" sz="2000" dirty="0" err="1"/>
              <a:t>제어문</a:t>
            </a:r>
            <a:r>
              <a:rPr lang="ko-KR" altLang="en-US" sz="2000" dirty="0"/>
              <a:t> </a:t>
            </a:r>
            <a:r>
              <a:rPr lang="en-US" altLang="ko-KR" sz="2000" dirty="0"/>
              <a:t>: continue</a:t>
            </a:r>
            <a:r>
              <a:rPr lang="ko-KR" altLang="en-US" sz="2000" dirty="0"/>
              <a:t>문</a:t>
            </a:r>
            <a:endParaRPr lang="en-US" altLang="ko-KR" sz="1700" dirty="0"/>
          </a:p>
          <a:p>
            <a:pPr lvl="2">
              <a:lnSpc>
                <a:spcPct val="150000"/>
              </a:lnSpc>
              <a:buClrTx/>
            </a:pPr>
            <a:r>
              <a:rPr lang="ko-KR" altLang="en-US" dirty="0"/>
              <a:t>코드 내에서 </a:t>
            </a:r>
            <a:r>
              <a:rPr lang="en-US" altLang="ko-KR" dirty="0"/>
              <a:t>continue </a:t>
            </a:r>
            <a:r>
              <a:rPr lang="ko-KR" altLang="en-US" dirty="0"/>
              <a:t>문을 만나면 무조건 블록의 남은 부분을 건너뛰고 반복문의 처음으로 돌아 간다</a:t>
            </a:r>
            <a:r>
              <a:rPr lang="en-US" altLang="ko-KR" dirty="0"/>
              <a:t>. </a:t>
            </a:r>
            <a:r>
              <a:rPr lang="ko-KR" altLang="en-US" dirty="0"/>
              <a:t>즉 </a:t>
            </a:r>
            <a:r>
              <a:rPr lang="en-US" altLang="ko-KR" dirty="0"/>
              <a:t>continue </a:t>
            </a:r>
            <a:r>
              <a:rPr lang="ko-KR" altLang="en-US" dirty="0"/>
              <a:t>문을 만나면 처음부터 다시 반복문을 수행한다고 생각하면 된다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05.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기타 </a:t>
            </a:r>
            <a:r>
              <a:rPr lang="ko-KR" altLang="en-US" dirty="0" err="1">
                <a:solidFill>
                  <a:schemeClr val="accent6">
                    <a:lumMod val="75000"/>
                  </a:schemeClr>
                </a:solidFill>
              </a:rPr>
              <a:t>제어문</a:t>
            </a:r>
            <a:endParaRPr lang="ko-KR" altLang="en-US" dirty="0">
              <a:solidFill>
                <a:srgbClr val="008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681D1B3-51E9-4A34-B6CF-D36C78443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996952"/>
            <a:ext cx="5112568" cy="216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47506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ko-KR" altLang="en-US" sz="2000" dirty="0"/>
              <a:t>반복문의 처음으로 돌려보내는 </a:t>
            </a:r>
            <a:r>
              <a:rPr lang="ko-KR" altLang="en-US" sz="2000" dirty="0" err="1"/>
              <a:t>제어문</a:t>
            </a:r>
            <a:r>
              <a:rPr lang="ko-KR" altLang="en-US" sz="2000" dirty="0"/>
              <a:t> </a:t>
            </a:r>
            <a:r>
              <a:rPr lang="en-US" altLang="ko-KR" sz="2000" dirty="0"/>
              <a:t>: continue</a:t>
            </a:r>
            <a:r>
              <a:rPr lang="ko-KR" altLang="en-US" sz="2000" dirty="0"/>
              <a:t>문</a:t>
            </a:r>
            <a:endParaRPr lang="en-US" altLang="ko-KR" sz="1700" dirty="0"/>
          </a:p>
          <a:p>
            <a:pPr marL="447675" lvl="2" indent="0">
              <a:lnSpc>
                <a:spcPct val="100000"/>
              </a:lnSpc>
              <a:buClrTx/>
              <a:buNone/>
            </a:pPr>
            <a:r>
              <a:rPr lang="en-US" altLang="ko-KR" b="1" dirty="0" smtClean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6-20] break </a:t>
            </a:r>
            <a:r>
              <a:rPr lang="ko-KR" altLang="en-US" b="1" dirty="0">
                <a:solidFill>
                  <a:srgbClr val="008000"/>
                </a:solidFill>
              </a:rPr>
              <a:t>문의 사용 예 </a:t>
            </a:r>
            <a:r>
              <a:rPr lang="en-US" altLang="ko-KR" b="1" dirty="0">
                <a:solidFill>
                  <a:srgbClr val="008000"/>
                </a:solidFill>
              </a:rPr>
              <a:t>3 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Project06_20)</a:t>
            </a:r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dirty="0"/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05.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기타 </a:t>
            </a:r>
            <a:r>
              <a:rPr lang="ko-KR" altLang="en-US" dirty="0" err="1">
                <a:solidFill>
                  <a:schemeClr val="accent6">
                    <a:lumMod val="75000"/>
                  </a:schemeClr>
                </a:solidFill>
              </a:rPr>
              <a:t>제어문</a:t>
            </a:r>
            <a:endParaRPr lang="ko-KR" altLang="en-US" dirty="0">
              <a:solidFill>
                <a:srgbClr val="008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080176-CD31-4361-B89C-5EAD489E99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-1150"/>
          <a:stretch/>
        </p:blipFill>
        <p:spPr>
          <a:xfrm>
            <a:off x="1124822" y="2204864"/>
            <a:ext cx="6966364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5144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ko-KR" altLang="en-US" sz="2000" dirty="0"/>
              <a:t>반복문의 처음으로 돌려보내는 </a:t>
            </a:r>
            <a:r>
              <a:rPr lang="ko-KR" altLang="en-US" sz="2000" dirty="0" err="1"/>
              <a:t>제어문</a:t>
            </a:r>
            <a:r>
              <a:rPr lang="ko-KR" altLang="en-US" sz="2000" dirty="0"/>
              <a:t> </a:t>
            </a:r>
            <a:r>
              <a:rPr lang="en-US" altLang="ko-KR" sz="2000" dirty="0"/>
              <a:t>: continue</a:t>
            </a:r>
            <a:r>
              <a:rPr lang="ko-KR" altLang="en-US" sz="2000" dirty="0"/>
              <a:t>문</a:t>
            </a:r>
            <a:endParaRPr lang="en-US" altLang="ko-KR" sz="2000" dirty="0"/>
          </a:p>
          <a:p>
            <a:pPr marL="628650" lvl="3" indent="0">
              <a:lnSpc>
                <a:spcPct val="150000"/>
              </a:lnSpc>
              <a:buNone/>
            </a:pPr>
            <a:r>
              <a:rPr lang="en-US" altLang="ko-KR" dirty="0">
                <a:latin typeface="+mn-ea"/>
              </a:rPr>
              <a:t>- 8</a:t>
            </a:r>
            <a:r>
              <a:rPr lang="ko-KR" altLang="en-US" dirty="0">
                <a:latin typeface="+mn-ea"/>
              </a:rPr>
              <a:t>행의 </a:t>
            </a:r>
            <a:r>
              <a:rPr lang="en-US" altLang="ko-KR" b="1" dirty="0" err="1">
                <a:solidFill>
                  <a:schemeClr val="accent1"/>
                </a:solidFill>
                <a:latin typeface="+mn-ea"/>
              </a:rPr>
              <a:t>i</a:t>
            </a:r>
            <a:r>
              <a:rPr lang="en-US" altLang="ko-KR" b="1" dirty="0">
                <a:solidFill>
                  <a:schemeClr val="accent1"/>
                </a:solidFill>
                <a:latin typeface="+mn-ea"/>
              </a:rPr>
              <a:t> % 3 == 0</a:t>
            </a:r>
            <a:r>
              <a:rPr lang="ko-KR" altLang="en-US" dirty="0">
                <a:latin typeface="+mn-ea"/>
              </a:rPr>
              <a:t>은 </a:t>
            </a:r>
            <a:r>
              <a:rPr lang="en-US" altLang="ko-KR" dirty="0" err="1">
                <a:latin typeface="+mn-ea"/>
              </a:rPr>
              <a:t>i</a:t>
            </a:r>
            <a:r>
              <a:rPr lang="ko-KR" altLang="en-US" dirty="0" err="1">
                <a:latin typeface="+mn-ea"/>
              </a:rPr>
              <a:t>를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3</a:t>
            </a:r>
            <a:r>
              <a:rPr lang="ko-KR" altLang="en-US" dirty="0">
                <a:latin typeface="+mn-ea"/>
              </a:rPr>
              <a:t>으로 나눈 나머지 값이 </a:t>
            </a:r>
            <a:r>
              <a:rPr lang="en-US" altLang="ko-KR" dirty="0">
                <a:latin typeface="+mn-ea"/>
              </a:rPr>
              <a:t>0</a:t>
            </a:r>
            <a:r>
              <a:rPr lang="ko-KR" altLang="en-US" dirty="0">
                <a:latin typeface="+mn-ea"/>
              </a:rPr>
              <a:t>일 때 참이라는 의미다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즉</a:t>
            </a:r>
            <a:r>
              <a:rPr lang="en-US" altLang="ko-KR" dirty="0">
                <a:latin typeface="+mn-ea"/>
              </a:rPr>
              <a:t>, 3</a:t>
            </a:r>
            <a:r>
              <a:rPr lang="ko-KR" altLang="en-US" dirty="0">
                <a:latin typeface="+mn-ea"/>
              </a:rPr>
              <a:t>의 배수</a:t>
            </a:r>
            <a:r>
              <a:rPr lang="en-US" altLang="ko-KR" dirty="0">
                <a:latin typeface="+mn-ea"/>
              </a:rPr>
              <a:t>). 8</a:t>
            </a:r>
            <a:r>
              <a:rPr lang="ko-KR" altLang="en-US" dirty="0">
                <a:latin typeface="+mn-ea"/>
              </a:rPr>
              <a:t>행을 위주로 반복문의 실행을 따라가보면 다음과 같다</a:t>
            </a:r>
            <a:r>
              <a:rPr lang="en-US" altLang="ko-KR" dirty="0">
                <a:latin typeface="+mn-ea"/>
              </a:rPr>
              <a:t>. </a:t>
            </a:r>
          </a:p>
          <a:p>
            <a:pPr lvl="4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atin typeface="+mn-ea"/>
              </a:rPr>
              <a:t>제</a:t>
            </a:r>
            <a:r>
              <a:rPr lang="en-US" altLang="ko-KR" dirty="0">
                <a:latin typeface="+mn-ea"/>
              </a:rPr>
              <a:t>1</a:t>
            </a:r>
            <a:r>
              <a:rPr lang="ko-KR" altLang="en-US" dirty="0">
                <a:latin typeface="+mn-ea"/>
              </a:rPr>
              <a:t>회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err="1">
                <a:latin typeface="+mn-ea"/>
              </a:rPr>
              <a:t>i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값 </a:t>
            </a:r>
            <a:r>
              <a:rPr lang="en-US" altLang="ko-KR" dirty="0">
                <a:latin typeface="+mn-ea"/>
              </a:rPr>
              <a:t>1</a:t>
            </a:r>
            <a:r>
              <a:rPr lang="ko-KR" altLang="en-US" dirty="0">
                <a:latin typeface="+mn-ea"/>
              </a:rPr>
              <a:t>을 </a:t>
            </a:r>
            <a:r>
              <a:rPr lang="en-US" altLang="ko-KR" dirty="0">
                <a:latin typeface="+mn-ea"/>
              </a:rPr>
              <a:t>3</a:t>
            </a:r>
            <a:r>
              <a:rPr lang="ko-KR" altLang="en-US" dirty="0">
                <a:latin typeface="+mn-ea"/>
              </a:rPr>
              <a:t>으로 나누면 나머지 값은 </a:t>
            </a:r>
            <a:r>
              <a:rPr lang="en-US" altLang="ko-KR" dirty="0">
                <a:latin typeface="+mn-ea"/>
              </a:rPr>
              <a:t>1(</a:t>
            </a:r>
            <a:r>
              <a:rPr lang="ko-KR" altLang="en-US" dirty="0">
                <a:latin typeface="+mn-ea"/>
              </a:rPr>
              <a:t>거짓</a:t>
            </a:r>
            <a:r>
              <a:rPr lang="en-US" altLang="ko-KR" dirty="0">
                <a:latin typeface="+mn-ea"/>
              </a:rPr>
              <a:t>) → hap += 1 </a:t>
            </a:r>
            <a:r>
              <a:rPr lang="ko-KR" altLang="en-US" dirty="0">
                <a:latin typeface="+mn-ea"/>
              </a:rPr>
              <a:t>수행 </a:t>
            </a:r>
            <a:endParaRPr lang="en-US" altLang="ko-KR" dirty="0">
              <a:latin typeface="+mn-ea"/>
            </a:endParaRPr>
          </a:p>
          <a:p>
            <a:pPr lvl="4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atin typeface="+mn-ea"/>
              </a:rPr>
              <a:t>제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회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err="1">
                <a:latin typeface="+mn-ea"/>
              </a:rPr>
              <a:t>i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값 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를 </a:t>
            </a:r>
            <a:r>
              <a:rPr lang="en-US" altLang="ko-KR" dirty="0">
                <a:latin typeface="+mn-ea"/>
              </a:rPr>
              <a:t>3</a:t>
            </a:r>
            <a:r>
              <a:rPr lang="ko-KR" altLang="en-US" dirty="0">
                <a:latin typeface="+mn-ea"/>
              </a:rPr>
              <a:t>으로 나누면 나머지 값은 </a:t>
            </a:r>
            <a:r>
              <a:rPr lang="en-US" altLang="ko-KR" dirty="0">
                <a:latin typeface="+mn-ea"/>
              </a:rPr>
              <a:t>2(</a:t>
            </a:r>
            <a:r>
              <a:rPr lang="ko-KR" altLang="en-US" dirty="0">
                <a:latin typeface="+mn-ea"/>
              </a:rPr>
              <a:t>거짓</a:t>
            </a:r>
            <a:r>
              <a:rPr lang="en-US" altLang="ko-KR" dirty="0">
                <a:latin typeface="+mn-ea"/>
              </a:rPr>
              <a:t>) → hap += 2 </a:t>
            </a:r>
            <a:r>
              <a:rPr lang="ko-KR" altLang="en-US" dirty="0">
                <a:latin typeface="+mn-ea"/>
              </a:rPr>
              <a:t>수행 </a:t>
            </a:r>
            <a:endParaRPr lang="en-US" altLang="ko-KR" dirty="0">
              <a:latin typeface="+mn-ea"/>
            </a:endParaRPr>
          </a:p>
          <a:p>
            <a:pPr lvl="4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atin typeface="+mn-ea"/>
              </a:rPr>
              <a:t>제</a:t>
            </a:r>
            <a:r>
              <a:rPr lang="en-US" altLang="ko-KR" dirty="0">
                <a:latin typeface="+mn-ea"/>
              </a:rPr>
              <a:t>3</a:t>
            </a:r>
            <a:r>
              <a:rPr lang="ko-KR" altLang="en-US" dirty="0">
                <a:latin typeface="+mn-ea"/>
              </a:rPr>
              <a:t>회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err="1">
                <a:latin typeface="+mn-ea"/>
              </a:rPr>
              <a:t>i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값 </a:t>
            </a:r>
            <a:r>
              <a:rPr lang="en-US" altLang="ko-KR" dirty="0">
                <a:latin typeface="+mn-ea"/>
              </a:rPr>
              <a:t>3</a:t>
            </a:r>
            <a:r>
              <a:rPr lang="ko-KR" altLang="en-US" dirty="0">
                <a:latin typeface="+mn-ea"/>
              </a:rPr>
              <a:t>을 </a:t>
            </a:r>
            <a:r>
              <a:rPr lang="en-US" altLang="ko-KR" dirty="0">
                <a:latin typeface="+mn-ea"/>
              </a:rPr>
              <a:t>3</a:t>
            </a:r>
            <a:r>
              <a:rPr lang="ko-KR" altLang="en-US" dirty="0">
                <a:latin typeface="+mn-ea"/>
              </a:rPr>
              <a:t>으로 나누면 나머지 값은 </a:t>
            </a:r>
            <a:r>
              <a:rPr lang="en-US" altLang="ko-KR" dirty="0">
                <a:latin typeface="+mn-ea"/>
              </a:rPr>
              <a:t>0(</a:t>
            </a:r>
            <a:r>
              <a:rPr lang="ko-KR" altLang="en-US" dirty="0">
                <a:latin typeface="+mn-ea"/>
              </a:rPr>
              <a:t>참</a:t>
            </a:r>
            <a:r>
              <a:rPr lang="en-US" altLang="ko-KR" dirty="0">
                <a:latin typeface="+mn-ea"/>
              </a:rPr>
              <a:t>) → continue </a:t>
            </a:r>
            <a:r>
              <a:rPr lang="ko-KR" altLang="en-US" dirty="0">
                <a:latin typeface="+mn-ea"/>
              </a:rPr>
              <a:t>문 수행 ▲ 블록의 끝으로 건너뛰고 다시 </a:t>
            </a:r>
            <a:r>
              <a:rPr lang="en-US" altLang="ko-KR" dirty="0">
                <a:latin typeface="+mn-ea"/>
              </a:rPr>
              <a:t>6</a:t>
            </a:r>
            <a:r>
              <a:rPr lang="ko-KR" altLang="en-US" dirty="0">
                <a:latin typeface="+mn-ea"/>
              </a:rPr>
              <a:t>행으로 올라가서 </a:t>
            </a:r>
            <a:r>
              <a:rPr lang="ko-KR" altLang="en-US" dirty="0" err="1">
                <a:latin typeface="+mn-ea"/>
              </a:rPr>
              <a:t>증감식</a:t>
            </a:r>
            <a:r>
              <a:rPr lang="ko-KR" altLang="en-US" dirty="0">
                <a:latin typeface="+mn-ea"/>
              </a:rPr>
              <a:t> 수행 </a:t>
            </a:r>
            <a:endParaRPr lang="en-US" altLang="ko-KR" dirty="0">
              <a:latin typeface="+mn-ea"/>
            </a:endParaRPr>
          </a:p>
          <a:p>
            <a:pPr lvl="4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atin typeface="+mn-ea"/>
              </a:rPr>
              <a:t>제</a:t>
            </a:r>
            <a:r>
              <a:rPr lang="en-US" altLang="ko-KR" dirty="0">
                <a:latin typeface="+mn-ea"/>
              </a:rPr>
              <a:t>4</a:t>
            </a:r>
            <a:r>
              <a:rPr lang="ko-KR" altLang="en-US" dirty="0">
                <a:latin typeface="+mn-ea"/>
              </a:rPr>
              <a:t>회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err="1">
                <a:latin typeface="+mn-ea"/>
              </a:rPr>
              <a:t>i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값 </a:t>
            </a:r>
            <a:r>
              <a:rPr lang="en-US" altLang="ko-KR" dirty="0">
                <a:latin typeface="+mn-ea"/>
              </a:rPr>
              <a:t>4</a:t>
            </a:r>
            <a:r>
              <a:rPr lang="ko-KR" altLang="en-US" dirty="0">
                <a:latin typeface="+mn-ea"/>
              </a:rPr>
              <a:t>를 </a:t>
            </a:r>
            <a:r>
              <a:rPr lang="en-US" altLang="ko-KR" dirty="0">
                <a:latin typeface="+mn-ea"/>
              </a:rPr>
              <a:t>3</a:t>
            </a:r>
            <a:r>
              <a:rPr lang="ko-KR" altLang="en-US" dirty="0">
                <a:latin typeface="+mn-ea"/>
              </a:rPr>
              <a:t>으로 나누면 나머지 값은 </a:t>
            </a:r>
            <a:r>
              <a:rPr lang="en-US" altLang="ko-KR" dirty="0">
                <a:latin typeface="+mn-ea"/>
              </a:rPr>
              <a:t>1(</a:t>
            </a:r>
            <a:r>
              <a:rPr lang="ko-KR" altLang="en-US" dirty="0">
                <a:latin typeface="+mn-ea"/>
              </a:rPr>
              <a:t>거짓</a:t>
            </a:r>
            <a:r>
              <a:rPr lang="en-US" altLang="ko-KR" dirty="0">
                <a:latin typeface="+mn-ea"/>
              </a:rPr>
              <a:t>) → hap += 4 </a:t>
            </a:r>
            <a:r>
              <a:rPr lang="ko-KR" altLang="en-US" dirty="0">
                <a:latin typeface="+mn-ea"/>
              </a:rPr>
              <a:t>수행 </a:t>
            </a:r>
            <a:endParaRPr lang="en-US" altLang="ko-KR" dirty="0">
              <a:latin typeface="+mn-ea"/>
            </a:endParaRPr>
          </a:p>
          <a:p>
            <a:pPr lvl="4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atin typeface="+mn-ea"/>
              </a:rPr>
              <a:t>제</a:t>
            </a:r>
            <a:r>
              <a:rPr lang="en-US" altLang="ko-KR" dirty="0">
                <a:latin typeface="+mn-ea"/>
              </a:rPr>
              <a:t>5</a:t>
            </a:r>
            <a:r>
              <a:rPr lang="ko-KR" altLang="en-US" dirty="0">
                <a:latin typeface="+mn-ea"/>
              </a:rPr>
              <a:t>회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err="1">
                <a:latin typeface="+mn-ea"/>
              </a:rPr>
              <a:t>i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값 </a:t>
            </a:r>
            <a:r>
              <a:rPr lang="en-US" altLang="ko-KR" dirty="0">
                <a:latin typeface="+mn-ea"/>
              </a:rPr>
              <a:t>5</a:t>
            </a:r>
            <a:r>
              <a:rPr lang="ko-KR" altLang="en-US" dirty="0">
                <a:latin typeface="+mn-ea"/>
              </a:rPr>
              <a:t>를 </a:t>
            </a:r>
            <a:r>
              <a:rPr lang="en-US" altLang="ko-KR" dirty="0">
                <a:latin typeface="+mn-ea"/>
              </a:rPr>
              <a:t>3</a:t>
            </a:r>
            <a:r>
              <a:rPr lang="ko-KR" altLang="en-US" dirty="0">
                <a:latin typeface="+mn-ea"/>
              </a:rPr>
              <a:t>으로 나누면 나머지 값은 </a:t>
            </a:r>
            <a:r>
              <a:rPr lang="en-US" altLang="ko-KR" dirty="0">
                <a:latin typeface="+mn-ea"/>
              </a:rPr>
              <a:t>2(</a:t>
            </a:r>
            <a:r>
              <a:rPr lang="ko-KR" altLang="en-US" dirty="0">
                <a:latin typeface="+mn-ea"/>
              </a:rPr>
              <a:t>거짓</a:t>
            </a:r>
            <a:r>
              <a:rPr lang="en-US" altLang="ko-KR" dirty="0">
                <a:latin typeface="+mn-ea"/>
              </a:rPr>
              <a:t>) → hap += 5 </a:t>
            </a:r>
            <a:r>
              <a:rPr lang="ko-KR" altLang="en-US" dirty="0">
                <a:latin typeface="+mn-ea"/>
              </a:rPr>
              <a:t>수행 </a:t>
            </a:r>
            <a:endParaRPr lang="en-US" altLang="ko-KR" dirty="0">
              <a:latin typeface="+mn-ea"/>
            </a:endParaRPr>
          </a:p>
          <a:p>
            <a:pPr lvl="4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atin typeface="+mn-ea"/>
              </a:rPr>
              <a:t>제</a:t>
            </a:r>
            <a:r>
              <a:rPr lang="en-US" altLang="ko-KR" dirty="0">
                <a:latin typeface="+mn-ea"/>
              </a:rPr>
              <a:t>6</a:t>
            </a:r>
            <a:r>
              <a:rPr lang="ko-KR" altLang="en-US" dirty="0">
                <a:latin typeface="+mn-ea"/>
              </a:rPr>
              <a:t>회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err="1">
                <a:latin typeface="+mn-ea"/>
              </a:rPr>
              <a:t>i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값 </a:t>
            </a:r>
            <a:r>
              <a:rPr lang="en-US" altLang="ko-KR" dirty="0">
                <a:latin typeface="+mn-ea"/>
              </a:rPr>
              <a:t>6</a:t>
            </a:r>
            <a:r>
              <a:rPr lang="ko-KR" altLang="en-US" dirty="0">
                <a:latin typeface="+mn-ea"/>
              </a:rPr>
              <a:t>을 </a:t>
            </a:r>
            <a:r>
              <a:rPr lang="en-US" altLang="ko-KR" dirty="0">
                <a:latin typeface="+mn-ea"/>
              </a:rPr>
              <a:t>3</a:t>
            </a:r>
            <a:r>
              <a:rPr lang="ko-KR" altLang="en-US" dirty="0">
                <a:latin typeface="+mn-ea"/>
              </a:rPr>
              <a:t>으로 나누면 나머지 값은 </a:t>
            </a:r>
            <a:r>
              <a:rPr lang="en-US" altLang="ko-KR" dirty="0">
                <a:latin typeface="+mn-ea"/>
              </a:rPr>
              <a:t>0(</a:t>
            </a:r>
            <a:r>
              <a:rPr lang="ko-KR" altLang="en-US" dirty="0">
                <a:latin typeface="+mn-ea"/>
              </a:rPr>
              <a:t>참</a:t>
            </a:r>
            <a:r>
              <a:rPr lang="en-US" altLang="ko-KR" dirty="0">
                <a:latin typeface="+mn-ea"/>
              </a:rPr>
              <a:t>) → continue </a:t>
            </a:r>
            <a:r>
              <a:rPr lang="ko-KR" altLang="en-US" dirty="0">
                <a:latin typeface="+mn-ea"/>
              </a:rPr>
              <a:t>문 수행 ▲ 블록의 끝으로 건너뛰고 다시 </a:t>
            </a:r>
            <a:r>
              <a:rPr lang="en-US" altLang="ko-KR" dirty="0">
                <a:latin typeface="+mn-ea"/>
              </a:rPr>
              <a:t>6</a:t>
            </a:r>
            <a:r>
              <a:rPr lang="ko-KR" altLang="en-US" dirty="0">
                <a:latin typeface="+mn-ea"/>
              </a:rPr>
              <a:t>행으로 올라가서 </a:t>
            </a:r>
            <a:r>
              <a:rPr lang="ko-KR" altLang="en-US" dirty="0" err="1">
                <a:latin typeface="+mn-ea"/>
              </a:rPr>
              <a:t>증감식</a:t>
            </a:r>
            <a:r>
              <a:rPr lang="ko-KR" altLang="en-US" dirty="0">
                <a:latin typeface="+mn-ea"/>
              </a:rPr>
              <a:t> 수행 </a:t>
            </a:r>
            <a:endParaRPr lang="en-US" altLang="ko-KR" dirty="0">
              <a:latin typeface="+mn-ea"/>
            </a:endParaRPr>
          </a:p>
          <a:p>
            <a:pPr lvl="4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atin typeface="+mn-ea"/>
              </a:rPr>
              <a:t>이렇게 코드가 계속 진행되면 </a:t>
            </a:r>
            <a:r>
              <a:rPr lang="en-US" altLang="ko-KR" dirty="0">
                <a:latin typeface="+mn-ea"/>
              </a:rPr>
              <a:t>hap = 1 + 2 + 4 + 5 + 7 + … </a:t>
            </a:r>
            <a:r>
              <a:rPr lang="ko-KR" altLang="en-US" dirty="0">
                <a:latin typeface="+mn-ea"/>
              </a:rPr>
              <a:t>와 같은 계산식이 나온다</a:t>
            </a:r>
            <a:r>
              <a:rPr lang="en-US" altLang="ko-KR" dirty="0">
                <a:latin typeface="+mn-ea"/>
              </a:rPr>
              <a:t>.</a:t>
            </a:r>
            <a:endParaRPr lang="en-US" altLang="ko-KR" b="1" dirty="0">
              <a:solidFill>
                <a:srgbClr val="008000"/>
              </a:solidFill>
              <a:latin typeface="+mn-ea"/>
            </a:endParaRPr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dirty="0"/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05.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기타 </a:t>
            </a:r>
            <a:r>
              <a:rPr lang="ko-KR" altLang="en-US" dirty="0" err="1">
                <a:solidFill>
                  <a:schemeClr val="accent6">
                    <a:lumMod val="75000"/>
                  </a:schemeClr>
                </a:solidFill>
              </a:rPr>
              <a:t>제어문</a:t>
            </a:r>
            <a:endParaRPr lang="ko-KR" alt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01051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3"/>
            </a:pPr>
            <a:r>
              <a:rPr lang="ko-KR" altLang="en-US" sz="2000" dirty="0"/>
              <a:t>특정 위치로 이동시키는 </a:t>
            </a:r>
            <a:r>
              <a:rPr lang="ko-KR" altLang="en-US" sz="2000" dirty="0" err="1"/>
              <a:t>제어문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goto</a:t>
            </a:r>
            <a:r>
              <a:rPr lang="en-US" altLang="ko-KR" sz="2000" dirty="0"/>
              <a:t> </a:t>
            </a:r>
            <a:r>
              <a:rPr lang="ko-KR" altLang="en-US" sz="2000" dirty="0"/>
              <a:t>문</a:t>
            </a:r>
            <a:endParaRPr lang="en-US" altLang="ko-KR" sz="1700" dirty="0"/>
          </a:p>
          <a:p>
            <a:pPr lvl="2">
              <a:lnSpc>
                <a:spcPct val="150000"/>
              </a:lnSpc>
              <a:buClrTx/>
            </a:pPr>
            <a:r>
              <a:rPr lang="en-US" altLang="ko-KR" dirty="0" err="1"/>
              <a:t>goto</a:t>
            </a:r>
            <a:r>
              <a:rPr lang="en-US" altLang="ko-KR" dirty="0"/>
              <a:t> </a:t>
            </a:r>
            <a:r>
              <a:rPr lang="ko-KR" altLang="en-US" dirty="0"/>
              <a:t>문은 별도의 레이블</a:t>
            </a:r>
            <a:r>
              <a:rPr lang="en-US" altLang="ko-KR" dirty="0"/>
              <a:t>(label)</a:t>
            </a:r>
            <a:r>
              <a:rPr lang="ko-KR" altLang="en-US" dirty="0"/>
              <a:t>을 지정해 놓고</a:t>
            </a:r>
            <a:r>
              <a:rPr lang="en-US" altLang="ko-KR" dirty="0"/>
              <a:t>, </a:t>
            </a:r>
            <a:r>
              <a:rPr lang="ko-KR" altLang="en-US" dirty="0"/>
              <a:t>그 레이블로 건너뛰게 하는 구문이다</a:t>
            </a:r>
            <a:r>
              <a:rPr lang="en-US" altLang="ko-KR" dirty="0"/>
              <a:t>. </a:t>
            </a:r>
          </a:p>
          <a:p>
            <a:pPr lvl="2">
              <a:lnSpc>
                <a:spcPct val="150000"/>
              </a:lnSpc>
              <a:buClrTx/>
            </a:pPr>
            <a:r>
              <a:rPr lang="ko-KR" altLang="en-US" dirty="0"/>
              <a:t>레이블은 </a:t>
            </a:r>
            <a:r>
              <a:rPr lang="ko-KR" altLang="en-US" b="1" dirty="0">
                <a:solidFill>
                  <a:schemeClr val="accent1"/>
                </a:solidFill>
              </a:rPr>
              <a:t>레이블</a:t>
            </a:r>
            <a:r>
              <a:rPr lang="en-US" altLang="ko-KR" b="1" dirty="0">
                <a:solidFill>
                  <a:schemeClr val="accent1"/>
                </a:solidFill>
              </a:rPr>
              <a:t>_</a:t>
            </a:r>
            <a:r>
              <a:rPr lang="ko-KR" altLang="en-US" b="1" dirty="0">
                <a:solidFill>
                  <a:schemeClr val="accent1"/>
                </a:solidFill>
              </a:rPr>
              <a:t>이름</a:t>
            </a:r>
            <a:r>
              <a:rPr lang="en-US" altLang="ko-KR" b="1" dirty="0">
                <a:solidFill>
                  <a:schemeClr val="accent1"/>
                </a:solidFill>
              </a:rPr>
              <a:t>: </a:t>
            </a:r>
            <a:r>
              <a:rPr lang="ko-KR" altLang="en-US" b="1" dirty="0">
                <a:solidFill>
                  <a:schemeClr val="accent1"/>
                </a:solidFill>
              </a:rPr>
              <a:t>형식</a:t>
            </a:r>
            <a:r>
              <a:rPr lang="ko-KR" altLang="en-US" dirty="0"/>
              <a:t>이며 코드 내 원하는 위치에 지정하면 된다</a:t>
            </a:r>
            <a:r>
              <a:rPr lang="en-US" altLang="ko-KR" dirty="0"/>
              <a:t>. </a:t>
            </a:r>
          </a:p>
          <a:p>
            <a:pPr lvl="2">
              <a:lnSpc>
                <a:spcPct val="150000"/>
              </a:lnSpc>
              <a:buClrTx/>
            </a:pPr>
            <a:r>
              <a:rPr lang="en-US" altLang="ko-KR" dirty="0" err="1"/>
              <a:t>goto</a:t>
            </a:r>
            <a:r>
              <a:rPr lang="en-US" altLang="ko-KR" dirty="0"/>
              <a:t> </a:t>
            </a:r>
            <a:r>
              <a:rPr lang="ko-KR" altLang="en-US" dirty="0"/>
              <a:t>문은 </a:t>
            </a:r>
            <a:r>
              <a:rPr lang="en-US" altLang="ko-KR" b="1" dirty="0" err="1">
                <a:solidFill>
                  <a:schemeClr val="accent1"/>
                </a:solidFill>
              </a:rPr>
              <a:t>goto</a:t>
            </a:r>
            <a:r>
              <a:rPr lang="en-US" altLang="ko-KR" b="1" dirty="0">
                <a:solidFill>
                  <a:schemeClr val="accent1"/>
                </a:solidFill>
              </a:rPr>
              <a:t> </a:t>
            </a:r>
            <a:r>
              <a:rPr lang="ko-KR" altLang="en-US" b="1" dirty="0">
                <a:solidFill>
                  <a:schemeClr val="accent1"/>
                </a:solidFill>
              </a:rPr>
              <a:t>레이블</a:t>
            </a:r>
            <a:r>
              <a:rPr lang="en-US" altLang="ko-KR" b="1" dirty="0">
                <a:solidFill>
                  <a:schemeClr val="accent1"/>
                </a:solidFill>
              </a:rPr>
              <a:t>_</a:t>
            </a:r>
            <a:r>
              <a:rPr lang="ko-KR" altLang="en-US" b="1" dirty="0">
                <a:solidFill>
                  <a:schemeClr val="accent1"/>
                </a:solidFill>
              </a:rPr>
              <a:t>이름</a:t>
            </a:r>
            <a:r>
              <a:rPr lang="en-US" altLang="ko-KR" b="1" dirty="0">
                <a:solidFill>
                  <a:schemeClr val="accent1"/>
                </a:solidFill>
              </a:rPr>
              <a:t>; </a:t>
            </a:r>
            <a:r>
              <a:rPr lang="ko-KR" altLang="en-US" dirty="0"/>
              <a:t>식으로 사용하면 된다</a:t>
            </a:r>
            <a:r>
              <a:rPr lang="en-US" altLang="ko-KR" dirty="0"/>
              <a:t>.</a:t>
            </a:r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05.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기타 </a:t>
            </a:r>
            <a:r>
              <a:rPr lang="ko-KR" altLang="en-US" dirty="0" err="1">
                <a:solidFill>
                  <a:schemeClr val="accent6">
                    <a:lumMod val="75000"/>
                  </a:schemeClr>
                </a:solidFill>
              </a:rPr>
              <a:t>제어문</a:t>
            </a:r>
            <a:endParaRPr lang="ko-KR" altLang="en-US" dirty="0">
              <a:solidFill>
                <a:srgbClr val="008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3A41DD-E955-401E-A3FC-77B743C99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573016"/>
            <a:ext cx="462915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30065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3"/>
            </a:pPr>
            <a:r>
              <a:rPr lang="ko-KR" altLang="en-US" sz="2000" dirty="0"/>
              <a:t>특정 위치로 이동시키는 </a:t>
            </a:r>
            <a:r>
              <a:rPr lang="ko-KR" altLang="en-US" sz="2000" dirty="0" err="1"/>
              <a:t>제어문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goto</a:t>
            </a:r>
            <a:r>
              <a:rPr lang="en-US" altLang="ko-KR" sz="2000" dirty="0"/>
              <a:t> </a:t>
            </a:r>
            <a:r>
              <a:rPr lang="ko-KR" altLang="en-US" sz="2000" dirty="0"/>
              <a:t>문</a:t>
            </a:r>
            <a:endParaRPr lang="en-US" altLang="ko-KR" sz="1700" dirty="0"/>
          </a:p>
          <a:p>
            <a:pPr marL="447675" lvl="2" indent="0">
              <a:lnSpc>
                <a:spcPct val="150000"/>
              </a:lnSpc>
              <a:buClrTx/>
              <a:buNone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6-21] </a:t>
            </a:r>
            <a:r>
              <a:rPr lang="en-US" altLang="ko-KR" b="1" dirty="0" err="1">
                <a:solidFill>
                  <a:srgbClr val="008000"/>
                </a:solidFill>
              </a:rPr>
              <a:t>goto</a:t>
            </a:r>
            <a:r>
              <a:rPr lang="en-US" altLang="ko-KR" b="1" dirty="0">
                <a:solidFill>
                  <a:srgbClr val="008000"/>
                </a:solidFill>
              </a:rPr>
              <a:t> </a:t>
            </a:r>
            <a:r>
              <a:rPr lang="ko-KR" altLang="en-US" b="1" dirty="0">
                <a:solidFill>
                  <a:srgbClr val="008000"/>
                </a:solidFill>
              </a:rPr>
              <a:t>문의 사용 예 </a:t>
            </a:r>
            <a:r>
              <a:rPr lang="en-US" altLang="ko-KR" b="1" dirty="0">
                <a:solidFill>
                  <a:srgbClr val="008000"/>
                </a:solidFill>
              </a:rPr>
              <a:t>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Project06_21)</a:t>
            </a:r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05.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기타 </a:t>
            </a:r>
            <a:r>
              <a:rPr lang="ko-KR" altLang="en-US" dirty="0" err="1">
                <a:solidFill>
                  <a:schemeClr val="accent6">
                    <a:lumMod val="75000"/>
                  </a:schemeClr>
                </a:solidFill>
              </a:rPr>
              <a:t>제어문</a:t>
            </a:r>
            <a:endParaRPr lang="ko-KR" altLang="en-US" dirty="0">
              <a:solidFill>
                <a:srgbClr val="008000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D32D189-4537-4254-A0A8-81C65A532786}"/>
              </a:ext>
            </a:extLst>
          </p:cNvPr>
          <p:cNvGrpSpPr/>
          <p:nvPr/>
        </p:nvGrpSpPr>
        <p:grpSpPr>
          <a:xfrm>
            <a:off x="1094584" y="2165735"/>
            <a:ext cx="7005808" cy="4602528"/>
            <a:chOff x="1002791" y="2996952"/>
            <a:chExt cx="7210425" cy="4754631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A053A175-4170-4E21-95C0-49499FBD1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2791" y="2996952"/>
              <a:ext cx="7210425" cy="110490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5BA73B2-811F-46E8-84FF-ABFC1CEA74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18" r="428"/>
            <a:stretch/>
          </p:blipFill>
          <p:spPr>
            <a:xfrm>
              <a:off x="1002791" y="3998733"/>
              <a:ext cx="7210425" cy="3752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0371403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4"/>
            </a:pPr>
            <a:r>
              <a:rPr lang="ko-KR" altLang="en-US" sz="2000" dirty="0"/>
              <a:t>메서드가 호출된 위치로 돌려보내는 </a:t>
            </a:r>
            <a:r>
              <a:rPr lang="ko-KR" altLang="en-US" sz="2000" dirty="0" err="1"/>
              <a:t>제어문</a:t>
            </a:r>
            <a:r>
              <a:rPr lang="ko-KR" altLang="en-US" sz="2000" dirty="0"/>
              <a:t> </a:t>
            </a:r>
            <a:r>
              <a:rPr lang="en-US" altLang="ko-KR" sz="2000" dirty="0"/>
              <a:t>: return </a:t>
            </a:r>
            <a:r>
              <a:rPr lang="ko-KR" altLang="en-US" sz="2000" dirty="0"/>
              <a:t>문</a:t>
            </a:r>
            <a:endParaRPr lang="en-US" altLang="ko-KR" sz="1700" dirty="0"/>
          </a:p>
          <a:p>
            <a:pPr lvl="2">
              <a:lnSpc>
                <a:spcPct val="150000"/>
              </a:lnSpc>
              <a:buClrTx/>
            </a:pPr>
            <a:r>
              <a:rPr lang="en-US" altLang="ko-KR" dirty="0"/>
              <a:t>return </a:t>
            </a:r>
            <a:r>
              <a:rPr lang="ko-KR" altLang="en-US" dirty="0"/>
              <a:t>문은 현재 위치한 메서드 실행을 끝내고</a:t>
            </a:r>
            <a:r>
              <a:rPr lang="en-US" altLang="ko-KR" dirty="0"/>
              <a:t>, </a:t>
            </a:r>
            <a:r>
              <a:rPr lang="ko-KR" altLang="en-US" dirty="0"/>
              <a:t>해당 메서드를 호출한 곳으로 돌아가게 하는 제어문이다</a:t>
            </a:r>
            <a:r>
              <a:rPr lang="en-US" altLang="ko-KR" dirty="0"/>
              <a:t>. </a:t>
            </a:r>
            <a:r>
              <a:rPr lang="ko-KR" altLang="en-US" dirty="0"/>
              <a:t>아직 메서드를 배우지 않았으므로 지금은 ‘</a:t>
            </a:r>
            <a:r>
              <a:rPr lang="en-US" altLang="ko-KR" dirty="0"/>
              <a:t>return </a:t>
            </a:r>
            <a:r>
              <a:rPr lang="ko-KR" altLang="en-US" dirty="0"/>
              <a:t>문을 만나면 프로그램을 </a:t>
            </a:r>
            <a:r>
              <a:rPr lang="ko-KR" altLang="en-US" dirty="0" err="1"/>
              <a:t>종료한다’고만</a:t>
            </a:r>
            <a:r>
              <a:rPr lang="ko-KR" altLang="en-US" dirty="0"/>
              <a:t> 생각하면 된다</a:t>
            </a:r>
            <a:r>
              <a:rPr lang="en-US" altLang="ko-KR" dirty="0"/>
              <a:t>. </a:t>
            </a:r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05.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기타 </a:t>
            </a:r>
            <a:r>
              <a:rPr lang="ko-KR" altLang="en-US" dirty="0" err="1">
                <a:solidFill>
                  <a:schemeClr val="accent6">
                    <a:lumMod val="75000"/>
                  </a:schemeClr>
                </a:solidFill>
              </a:rPr>
              <a:t>제어문</a:t>
            </a:r>
            <a:endParaRPr lang="ko-KR" altLang="en-US" dirty="0">
              <a:solidFill>
                <a:srgbClr val="008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0D4C7F-889E-4B59-AB96-E41660AAE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212976"/>
            <a:ext cx="5588215" cy="247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99876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4"/>
            </a:pPr>
            <a:r>
              <a:rPr lang="ko-KR" altLang="en-US" sz="2200" dirty="0"/>
              <a:t>메서드가 호출된 위치로 돌려보내는 </a:t>
            </a:r>
            <a:r>
              <a:rPr lang="ko-KR" altLang="en-US" sz="2200" dirty="0" err="1"/>
              <a:t>제어문</a:t>
            </a:r>
            <a:r>
              <a:rPr lang="ko-KR" altLang="en-US" sz="2200" dirty="0"/>
              <a:t> </a:t>
            </a:r>
            <a:r>
              <a:rPr lang="en-US" altLang="ko-KR" sz="2200" dirty="0"/>
              <a:t>: return </a:t>
            </a:r>
            <a:r>
              <a:rPr lang="ko-KR" altLang="en-US" sz="2200" dirty="0"/>
              <a:t>문</a:t>
            </a:r>
            <a:endParaRPr lang="en-US" altLang="ko-KR" sz="2200" dirty="0"/>
          </a:p>
          <a:p>
            <a:pPr marL="447675" lvl="2" indent="0">
              <a:lnSpc>
                <a:spcPct val="150000"/>
              </a:lnSpc>
              <a:buClrTx/>
              <a:buNone/>
            </a:pPr>
            <a:r>
              <a:rPr lang="en-US" altLang="ko-KR" sz="1700" b="1" dirty="0">
                <a:solidFill>
                  <a:srgbClr val="008000"/>
                </a:solidFill>
              </a:rPr>
              <a:t>[</a:t>
            </a:r>
            <a:r>
              <a:rPr lang="ko-KR" altLang="en-US" sz="1700" b="1" dirty="0">
                <a:solidFill>
                  <a:srgbClr val="008000"/>
                </a:solidFill>
              </a:rPr>
              <a:t>소스 </a:t>
            </a:r>
            <a:r>
              <a:rPr lang="en-US" altLang="ko-KR" sz="1700" b="1" dirty="0">
                <a:solidFill>
                  <a:srgbClr val="008000"/>
                </a:solidFill>
              </a:rPr>
              <a:t>6-22] return </a:t>
            </a:r>
            <a:r>
              <a:rPr lang="ko-KR" altLang="en-US" sz="1700" b="1" dirty="0">
                <a:solidFill>
                  <a:srgbClr val="008000"/>
                </a:solidFill>
              </a:rPr>
              <a:t>문의 사용 예 </a:t>
            </a:r>
            <a:r>
              <a:rPr lang="en-US" altLang="ko-KR" sz="1700" b="1" dirty="0">
                <a:solidFill>
                  <a:srgbClr val="008000"/>
                </a:solidFill>
              </a:rPr>
              <a:t>(</a:t>
            </a:r>
            <a:r>
              <a:rPr lang="ko-KR" altLang="en-US" sz="1700" b="1" dirty="0">
                <a:solidFill>
                  <a:srgbClr val="008000"/>
                </a:solidFill>
              </a:rPr>
              <a:t>프로젝트명 </a:t>
            </a:r>
            <a:r>
              <a:rPr lang="en-US" altLang="ko-KR" sz="1700" b="1" dirty="0">
                <a:solidFill>
                  <a:srgbClr val="008000"/>
                </a:solidFill>
              </a:rPr>
              <a:t>: Project06_22)</a:t>
            </a:r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sz="1500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sz="1500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sz="1500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sz="1500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sz="1500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sz="1500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sz="1500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sz="1500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sz="1900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05.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기타 </a:t>
            </a:r>
            <a:r>
              <a:rPr lang="ko-KR" altLang="en-US" dirty="0" err="1">
                <a:solidFill>
                  <a:schemeClr val="accent6">
                    <a:lumMod val="75000"/>
                  </a:schemeClr>
                </a:solidFill>
              </a:rPr>
              <a:t>제어문</a:t>
            </a:r>
            <a:endParaRPr lang="ko-KR" altLang="en-US" dirty="0">
              <a:solidFill>
                <a:srgbClr val="008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3D0873-7D5F-405F-9D17-662657858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612" y="2348880"/>
            <a:ext cx="6984776" cy="385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59122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5"/>
            </a:pPr>
            <a:r>
              <a:rPr lang="en-US" altLang="ko-KR" sz="2000" dirty="0"/>
              <a:t>[</a:t>
            </a:r>
            <a:r>
              <a:rPr lang="ko-KR" altLang="en-US" sz="2000" dirty="0"/>
              <a:t>프로그램 </a:t>
            </a:r>
            <a:r>
              <a:rPr lang="en-US" altLang="ko-KR" sz="2000" dirty="0"/>
              <a:t>2]</a:t>
            </a:r>
            <a:r>
              <a:rPr lang="ko-KR" altLang="en-US" sz="2000" dirty="0"/>
              <a:t>의 완성</a:t>
            </a:r>
            <a:endParaRPr lang="en-US" altLang="ko-KR" sz="1700" dirty="0"/>
          </a:p>
          <a:p>
            <a:pPr lvl="2">
              <a:lnSpc>
                <a:spcPct val="150000"/>
              </a:lnSpc>
              <a:buClrTx/>
            </a:pPr>
            <a:r>
              <a:rPr lang="ko-KR" altLang="en-US" dirty="0"/>
              <a:t>이제 두 번째 프로그램을 완성해보자</a:t>
            </a:r>
            <a:r>
              <a:rPr lang="en-US" altLang="ko-KR" dirty="0"/>
              <a:t>. </a:t>
            </a:r>
            <a:r>
              <a:rPr lang="ko-KR" altLang="en-US" dirty="0"/>
              <a:t>우선</a:t>
            </a:r>
            <a:r>
              <a:rPr lang="en-US" altLang="ko-KR" dirty="0"/>
              <a:t>, </a:t>
            </a:r>
            <a:r>
              <a:rPr lang="ko-KR" altLang="en-US" dirty="0"/>
              <a:t>별표를 이용해 마름모 모양을 만들기 위해서 ★ 문자를 출력하는 방법을 알아보자</a:t>
            </a:r>
            <a:r>
              <a:rPr lang="en-US" altLang="ko-KR" dirty="0"/>
              <a:t>. </a:t>
            </a:r>
          </a:p>
          <a:p>
            <a:pPr lvl="2">
              <a:lnSpc>
                <a:spcPct val="150000"/>
              </a:lnSpc>
              <a:buClrTx/>
            </a:pPr>
            <a:r>
              <a:rPr lang="ko-KR" altLang="en-US" dirty="0"/>
              <a:t>★ 문자를 출력하는 </a:t>
            </a:r>
            <a:r>
              <a:rPr lang="ko-KR" altLang="en-US" dirty="0" smtClean="0"/>
              <a:t>코드 </a:t>
            </a:r>
            <a:r>
              <a:rPr lang="en-US" altLang="ko-KR" dirty="0" smtClean="0"/>
              <a:t>: 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Console.Write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(‘\u2605’);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>
              <a:lnSpc>
                <a:spcPct val="150000"/>
              </a:lnSpc>
              <a:buFontTx/>
              <a:buChar char="-"/>
            </a:pPr>
            <a:r>
              <a:rPr lang="ko-KR" altLang="en-US" dirty="0"/>
              <a:t>＼</a:t>
            </a:r>
            <a:r>
              <a:rPr lang="en-US" altLang="ko-KR" dirty="0"/>
              <a:t>u </a:t>
            </a:r>
            <a:r>
              <a:rPr lang="ko-KR" altLang="en-US" dirty="0"/>
              <a:t>뒤에 나오는 숫자는 </a:t>
            </a:r>
            <a:r>
              <a:rPr lang="en-US" altLang="ko-KR" dirty="0"/>
              <a:t>16</a:t>
            </a:r>
            <a:r>
              <a:rPr lang="ko-KR" altLang="en-US" dirty="0"/>
              <a:t>진수 유니코드인데</a:t>
            </a:r>
            <a:r>
              <a:rPr lang="en-US" altLang="ko-KR" dirty="0"/>
              <a:t>, </a:t>
            </a:r>
            <a:r>
              <a:rPr lang="ko-KR" altLang="en-US" dirty="0"/>
              <a:t>유니코드는 영어 </a:t>
            </a:r>
            <a:r>
              <a:rPr lang="en-US" altLang="ko-KR" dirty="0"/>
              <a:t>/ </a:t>
            </a:r>
            <a:r>
              <a:rPr lang="ko-KR" altLang="en-US" dirty="0"/>
              <a:t>한글 </a:t>
            </a:r>
            <a:r>
              <a:rPr lang="en-US" altLang="ko-KR" dirty="0"/>
              <a:t>/ </a:t>
            </a:r>
            <a:r>
              <a:rPr lang="ko-KR" altLang="en-US" dirty="0"/>
              <a:t>중국어 </a:t>
            </a:r>
            <a:r>
              <a:rPr lang="en-US" altLang="ko-KR" dirty="0"/>
              <a:t>/ </a:t>
            </a:r>
            <a:r>
              <a:rPr lang="ko-KR" altLang="en-US" dirty="0"/>
              <a:t>기호 등을 모두 표현할 수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3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별표를 </a:t>
            </a:r>
            <a:r>
              <a:rPr lang="ko-KR" altLang="en-US" dirty="0"/>
              <a:t>마름모 모양으로 출력하기 위해 첫 번째 줄에서 공백을 </a:t>
            </a:r>
            <a:r>
              <a:rPr lang="en-US" altLang="ko-KR" dirty="0"/>
              <a:t>8</a:t>
            </a:r>
            <a:r>
              <a:rPr lang="ko-KR" altLang="en-US" dirty="0"/>
              <a:t>개 출력하고</a:t>
            </a:r>
            <a:r>
              <a:rPr lang="en-US" altLang="ko-KR" dirty="0"/>
              <a:t>, ★ </a:t>
            </a:r>
            <a:r>
              <a:rPr lang="ko-KR" altLang="en-US" dirty="0"/>
              <a:t>문자를 </a:t>
            </a:r>
            <a:r>
              <a:rPr lang="en-US" altLang="ko-KR" dirty="0"/>
              <a:t>1</a:t>
            </a:r>
            <a:r>
              <a:rPr lang="ko-KR" altLang="en-US" dirty="0"/>
              <a:t>개 출력한다</a:t>
            </a:r>
            <a:r>
              <a:rPr lang="en-US" altLang="ko-KR" dirty="0"/>
              <a:t>. </a:t>
            </a:r>
          </a:p>
          <a:p>
            <a:pPr lvl="3">
              <a:lnSpc>
                <a:spcPct val="150000"/>
              </a:lnSpc>
              <a:buFontTx/>
              <a:buChar char="-"/>
            </a:pPr>
            <a:r>
              <a:rPr lang="ko-KR" altLang="en-US" dirty="0"/>
              <a:t>두 번째 줄에서는 공백을 </a:t>
            </a:r>
            <a:r>
              <a:rPr lang="en-US" altLang="ko-KR" dirty="0"/>
              <a:t>6</a:t>
            </a:r>
            <a:r>
              <a:rPr lang="ko-KR" altLang="en-US" dirty="0"/>
              <a:t>개 출력하고 ★ 문자를 </a:t>
            </a:r>
            <a:r>
              <a:rPr lang="en-US" altLang="ko-KR" dirty="0"/>
              <a:t>3</a:t>
            </a:r>
            <a:r>
              <a:rPr lang="ko-KR" altLang="en-US" dirty="0"/>
              <a:t>개 출력한다</a:t>
            </a:r>
            <a:r>
              <a:rPr lang="en-US" altLang="ko-KR" dirty="0"/>
              <a:t>. </a:t>
            </a:r>
          </a:p>
          <a:p>
            <a:pPr lvl="3">
              <a:lnSpc>
                <a:spcPct val="150000"/>
              </a:lnSpc>
              <a:buFontTx/>
              <a:buChar char="-"/>
            </a:pPr>
            <a:r>
              <a:rPr lang="ko-KR" altLang="en-US" dirty="0"/>
              <a:t>세 번째 줄에서는 공백을 </a:t>
            </a:r>
            <a:r>
              <a:rPr lang="en-US" altLang="ko-KR" dirty="0"/>
              <a:t>4</a:t>
            </a:r>
            <a:r>
              <a:rPr lang="ko-KR" altLang="en-US" dirty="0"/>
              <a:t>개 출력하고 ★ 문자를 </a:t>
            </a:r>
            <a:r>
              <a:rPr lang="en-US" altLang="ko-KR" dirty="0"/>
              <a:t>5</a:t>
            </a:r>
            <a:r>
              <a:rPr lang="ko-KR" altLang="en-US" dirty="0"/>
              <a:t>개 출력한다</a:t>
            </a:r>
            <a:r>
              <a:rPr lang="en-US" altLang="ko-KR" dirty="0"/>
              <a:t>. </a:t>
            </a:r>
          </a:p>
          <a:p>
            <a:pPr lvl="3">
              <a:lnSpc>
                <a:spcPct val="150000"/>
              </a:lnSpc>
              <a:buFontTx/>
              <a:buChar char="-"/>
            </a:pPr>
            <a:r>
              <a:rPr lang="ko-KR" altLang="en-US" dirty="0"/>
              <a:t>네 번째 줄에서는 공백을 </a:t>
            </a:r>
            <a:r>
              <a:rPr lang="en-US" altLang="ko-KR" dirty="0"/>
              <a:t>2</a:t>
            </a:r>
            <a:r>
              <a:rPr lang="ko-KR" altLang="en-US" dirty="0"/>
              <a:t>개 출력하 고 ★ 문자를 </a:t>
            </a:r>
            <a:r>
              <a:rPr lang="en-US" altLang="ko-KR" dirty="0"/>
              <a:t>7</a:t>
            </a:r>
            <a:r>
              <a:rPr lang="ko-KR" altLang="en-US" dirty="0"/>
              <a:t>개 출력한다</a:t>
            </a:r>
            <a:r>
              <a:rPr lang="en-US" altLang="ko-KR" dirty="0"/>
              <a:t>. </a:t>
            </a:r>
          </a:p>
          <a:p>
            <a:pPr lvl="3">
              <a:lnSpc>
                <a:spcPct val="150000"/>
              </a:lnSpc>
              <a:buFontTx/>
              <a:buChar char="-"/>
            </a:pPr>
            <a:r>
              <a:rPr lang="ko-KR" altLang="en-US" dirty="0"/>
              <a:t>다섯 번째 줄에서는 공백을 </a:t>
            </a:r>
            <a:r>
              <a:rPr lang="en-US" altLang="ko-KR" dirty="0"/>
              <a:t>0</a:t>
            </a:r>
            <a:r>
              <a:rPr lang="ko-KR" altLang="en-US" dirty="0"/>
              <a:t>개 출력하고 ★ 문자를 </a:t>
            </a:r>
            <a:r>
              <a:rPr lang="en-US" altLang="ko-KR" dirty="0"/>
              <a:t>9</a:t>
            </a:r>
            <a:r>
              <a:rPr lang="ko-KR" altLang="en-US" dirty="0"/>
              <a:t>개 출력한다</a:t>
            </a:r>
            <a:r>
              <a:rPr lang="en-US" altLang="ko-KR" dirty="0"/>
              <a:t>.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05.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기타 </a:t>
            </a:r>
            <a:r>
              <a:rPr lang="ko-KR" altLang="en-US" dirty="0" err="1">
                <a:solidFill>
                  <a:schemeClr val="accent6">
                    <a:lumMod val="75000"/>
                  </a:schemeClr>
                </a:solidFill>
              </a:rPr>
              <a:t>제어문</a:t>
            </a:r>
            <a:endParaRPr lang="ko-KR" alt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61679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5"/>
            </a:pPr>
            <a:r>
              <a:rPr lang="en-US" altLang="ko-KR" sz="2000" dirty="0"/>
              <a:t>[</a:t>
            </a:r>
            <a:r>
              <a:rPr lang="ko-KR" altLang="en-US" sz="2000" dirty="0"/>
              <a:t>프로그램 </a:t>
            </a:r>
            <a:r>
              <a:rPr lang="en-US" altLang="ko-KR" sz="2000" dirty="0"/>
              <a:t>2]</a:t>
            </a:r>
            <a:r>
              <a:rPr lang="ko-KR" altLang="en-US" sz="2000" dirty="0"/>
              <a:t>의 완성</a:t>
            </a:r>
            <a:endParaRPr lang="en-US" altLang="ko-KR" sz="1700" dirty="0"/>
          </a:p>
          <a:p>
            <a:pPr lvl="3">
              <a:lnSpc>
                <a:spcPct val="150000"/>
              </a:lnSpc>
              <a:buFontTx/>
              <a:buChar char="-"/>
            </a:pPr>
            <a:r>
              <a:rPr lang="ko-KR" altLang="en-US" dirty="0"/>
              <a:t>다섯 번째 줄까지의 규칙을 살펴보면 공백의 개수는 </a:t>
            </a:r>
            <a:r>
              <a:rPr lang="en-US" altLang="ko-KR" dirty="0"/>
              <a:t>8, 6, 4, 2, 0 </a:t>
            </a:r>
            <a:r>
              <a:rPr lang="ko-KR" altLang="en-US" dirty="0"/>
              <a:t>순서로 감소하면서 출력되었고</a:t>
            </a:r>
            <a:r>
              <a:rPr lang="en-US" altLang="ko-KR" dirty="0"/>
              <a:t>, ★ </a:t>
            </a:r>
            <a:r>
              <a:rPr lang="ko-KR" altLang="en-US" dirty="0"/>
              <a:t>문자의 개수는 </a:t>
            </a:r>
            <a:r>
              <a:rPr lang="en-US" altLang="ko-KR" dirty="0"/>
              <a:t>1, 3, 5, 7, 9 </a:t>
            </a:r>
            <a:r>
              <a:rPr lang="ko-KR" altLang="en-US" dirty="0"/>
              <a:t>순서로 증가하며 출력되었다</a:t>
            </a:r>
            <a:r>
              <a:rPr lang="en-US" altLang="ko-KR" dirty="0"/>
              <a:t>. </a:t>
            </a:r>
          </a:p>
          <a:p>
            <a:pPr lvl="3">
              <a:lnSpc>
                <a:spcPct val="150000"/>
              </a:lnSpc>
              <a:buFontTx/>
              <a:buChar char="-"/>
            </a:pPr>
            <a:r>
              <a:rPr lang="ko-KR" altLang="en-US" dirty="0"/>
              <a:t>여섯</a:t>
            </a:r>
            <a:r>
              <a:rPr lang="en-US" altLang="ko-KR" dirty="0"/>
              <a:t>~</a:t>
            </a:r>
            <a:r>
              <a:rPr lang="ko-KR" altLang="en-US" dirty="0"/>
              <a:t>아홉 번째 줄은 공백의 개수가 </a:t>
            </a:r>
            <a:r>
              <a:rPr lang="en-US" altLang="ko-KR" dirty="0"/>
              <a:t>2, 4, 6, 8</a:t>
            </a:r>
            <a:r>
              <a:rPr lang="ko-KR" altLang="en-US" dirty="0"/>
              <a:t>의 순서로 증가하였고</a:t>
            </a:r>
            <a:r>
              <a:rPr lang="en-US" altLang="ko-KR" dirty="0"/>
              <a:t>, ★ </a:t>
            </a:r>
            <a:r>
              <a:rPr lang="ko-KR" altLang="en-US" dirty="0"/>
              <a:t>문자의 개수는 </a:t>
            </a:r>
            <a:r>
              <a:rPr lang="en-US" altLang="ko-KR" dirty="0"/>
              <a:t>7, 5, 3, 1 </a:t>
            </a:r>
            <a:r>
              <a:rPr lang="ko-KR" altLang="en-US" dirty="0"/>
              <a:t>순서로 감소했다</a:t>
            </a:r>
            <a:r>
              <a:rPr lang="en-US" altLang="ko-KR" dirty="0"/>
              <a:t>.</a:t>
            </a:r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05.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기타 </a:t>
            </a:r>
            <a:r>
              <a:rPr lang="ko-KR" altLang="en-US" dirty="0" err="1">
                <a:solidFill>
                  <a:schemeClr val="accent6">
                    <a:lumMod val="75000"/>
                  </a:schemeClr>
                </a:solidFill>
              </a:rPr>
              <a:t>제어문</a:t>
            </a:r>
            <a:endParaRPr lang="ko-KR" altLang="en-US" dirty="0">
              <a:solidFill>
                <a:srgbClr val="00800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D30A9F9-9CAF-4F1C-8D6D-82E7919CF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3429000"/>
            <a:ext cx="4104456" cy="310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52557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5"/>
            </a:pPr>
            <a:r>
              <a:rPr lang="en-US" altLang="ko-KR" sz="2000" dirty="0"/>
              <a:t>[</a:t>
            </a:r>
            <a:r>
              <a:rPr lang="ko-KR" altLang="en-US" sz="2000" dirty="0"/>
              <a:t>프로그램 </a:t>
            </a:r>
            <a:r>
              <a:rPr lang="en-US" altLang="ko-KR" sz="2000" dirty="0"/>
              <a:t>2]</a:t>
            </a:r>
            <a:r>
              <a:rPr lang="ko-KR" altLang="en-US" sz="2000" dirty="0"/>
              <a:t>의 완성</a:t>
            </a:r>
            <a:endParaRPr lang="en-US" altLang="ko-KR" sz="1700" dirty="0"/>
          </a:p>
          <a:p>
            <a:pPr marL="447675" lvl="2" indent="0">
              <a:lnSpc>
                <a:spcPct val="150000"/>
              </a:lnSpc>
              <a:buClrTx/>
              <a:buNone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6-23] </a:t>
            </a:r>
            <a:r>
              <a:rPr lang="ko-KR" altLang="en-US" b="1" dirty="0">
                <a:solidFill>
                  <a:srgbClr val="008000"/>
                </a:solidFill>
              </a:rPr>
              <a:t>별표로 마름모 모양 출력 </a:t>
            </a:r>
            <a:r>
              <a:rPr lang="en-US" altLang="ko-KR" b="1" dirty="0">
                <a:solidFill>
                  <a:srgbClr val="008000"/>
                </a:solidFill>
              </a:rPr>
              <a:t>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Project06_23)</a:t>
            </a:r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05.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기타 </a:t>
            </a:r>
            <a:r>
              <a:rPr lang="ko-KR" altLang="en-US" dirty="0" err="1">
                <a:solidFill>
                  <a:schemeClr val="accent6">
                    <a:lumMod val="75000"/>
                  </a:schemeClr>
                </a:solidFill>
              </a:rPr>
              <a:t>제어문</a:t>
            </a:r>
            <a:endParaRPr lang="ko-KR" altLang="en-US" dirty="0">
              <a:solidFill>
                <a:srgbClr val="00800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C9DFBDE-FBB1-42F2-901E-D07E146B1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160039"/>
            <a:ext cx="6912768" cy="465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898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기본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for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문</a:t>
            </a:r>
            <a:endParaRPr lang="ko-KR" altLang="en-US" dirty="0">
              <a:solidFill>
                <a:srgbClr val="008000"/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ko-KR" altLang="en-US" sz="2000" dirty="0"/>
              <a:t>반복문의 개념과 필요성 </a:t>
            </a:r>
            <a:endParaRPr lang="en-US" altLang="ko-KR" sz="1700" dirty="0"/>
          </a:p>
          <a:p>
            <a:pPr lvl="2">
              <a:lnSpc>
                <a:spcPct val="150000"/>
              </a:lnSpc>
              <a:buClrTx/>
            </a:pPr>
            <a:r>
              <a:rPr lang="ko-KR" altLang="en-US" dirty="0" err="1"/>
              <a:t>반복문이란</a:t>
            </a:r>
            <a:r>
              <a:rPr lang="ko-KR" altLang="en-US" dirty="0"/>
              <a:t> 말 그대로 코드를 반복하도록 만들어주는 </a:t>
            </a:r>
            <a:r>
              <a:rPr lang="ko-KR" altLang="en-US" dirty="0" smtClean="0"/>
              <a:t>것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r>
              <a:rPr lang="ko-KR" altLang="en-US" dirty="0" smtClean="0"/>
              <a:t>다음과 같은 실행 결과를 출력하는 프로그램을 만들어보자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150000"/>
              </a:lnSpc>
              <a:buClrTx/>
            </a:pPr>
            <a:endParaRPr lang="en-US" altLang="ko-KR" b="1" dirty="0">
              <a:solidFill>
                <a:srgbClr val="008000"/>
              </a:solidFill>
            </a:endParaRPr>
          </a:p>
          <a:p>
            <a:pPr lvl="2">
              <a:lnSpc>
                <a:spcPct val="150000"/>
              </a:lnSpc>
              <a:buClrTx/>
            </a:pPr>
            <a:endParaRPr lang="en-US" altLang="ko-KR" b="1" dirty="0">
              <a:solidFill>
                <a:srgbClr val="008000"/>
              </a:solidFill>
            </a:endParaRPr>
          </a:p>
          <a:p>
            <a:pPr lvl="2">
              <a:lnSpc>
                <a:spcPct val="150000"/>
              </a:lnSpc>
              <a:buClrTx/>
            </a:pPr>
            <a:endParaRPr lang="en-US" altLang="ko-KR" b="1" dirty="0">
              <a:solidFill>
                <a:srgbClr val="008000"/>
              </a:solidFill>
            </a:endParaRPr>
          </a:p>
          <a:p>
            <a:pPr lvl="2">
              <a:lnSpc>
                <a:spcPct val="150000"/>
              </a:lnSpc>
              <a:buClrTx/>
            </a:pPr>
            <a:endParaRPr lang="en-US" altLang="ko-KR" b="1" dirty="0">
              <a:solidFill>
                <a:srgbClr val="008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494346-2F5B-40DD-83F9-39EE49C04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565" y="2636912"/>
            <a:ext cx="738187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93571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5"/>
            </a:pPr>
            <a:r>
              <a:rPr lang="en-US" altLang="ko-KR" sz="2000" dirty="0"/>
              <a:t>[</a:t>
            </a:r>
            <a:r>
              <a:rPr lang="ko-KR" altLang="en-US" sz="2000" dirty="0"/>
              <a:t>프로그램 </a:t>
            </a:r>
            <a:r>
              <a:rPr lang="en-US" altLang="ko-KR" sz="2000" dirty="0"/>
              <a:t>2]</a:t>
            </a:r>
            <a:r>
              <a:rPr lang="ko-KR" altLang="en-US" sz="2000" dirty="0"/>
              <a:t>의 완성</a:t>
            </a:r>
            <a:endParaRPr lang="en-US" altLang="ko-KR" sz="1700" dirty="0"/>
          </a:p>
          <a:p>
            <a:pPr marL="447675" lvl="2" indent="0">
              <a:lnSpc>
                <a:spcPct val="150000"/>
              </a:lnSpc>
              <a:buClrTx/>
              <a:buNone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6-23] </a:t>
            </a:r>
            <a:r>
              <a:rPr lang="ko-KR" altLang="en-US" b="1" dirty="0">
                <a:solidFill>
                  <a:srgbClr val="008000"/>
                </a:solidFill>
              </a:rPr>
              <a:t>별표로 마름모 모양 출력 </a:t>
            </a:r>
            <a:r>
              <a:rPr lang="en-US" altLang="ko-KR" b="1" dirty="0">
                <a:solidFill>
                  <a:srgbClr val="008000"/>
                </a:solidFill>
              </a:rPr>
              <a:t>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Project06_23)</a:t>
            </a:r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05.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기타 </a:t>
            </a:r>
            <a:r>
              <a:rPr lang="ko-KR" altLang="en-US" dirty="0" err="1">
                <a:solidFill>
                  <a:schemeClr val="accent6">
                    <a:lumMod val="75000"/>
                  </a:schemeClr>
                </a:solidFill>
              </a:rPr>
              <a:t>제어문</a:t>
            </a:r>
            <a:endParaRPr lang="ko-KR" altLang="en-US" dirty="0">
              <a:solidFill>
                <a:srgbClr val="008000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B45F358-87D8-47B1-8F7B-EB05B83D8CA2}"/>
              </a:ext>
            </a:extLst>
          </p:cNvPr>
          <p:cNvGrpSpPr/>
          <p:nvPr/>
        </p:nvGrpSpPr>
        <p:grpSpPr>
          <a:xfrm>
            <a:off x="1078056" y="2114925"/>
            <a:ext cx="6915879" cy="4720371"/>
            <a:chOff x="1112505" y="2195307"/>
            <a:chExt cx="7210425" cy="5157629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FEA75F21-FC30-4746-82A0-743E6E0E24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48" t="23008" r="278"/>
            <a:stretch/>
          </p:blipFill>
          <p:spPr>
            <a:xfrm>
              <a:off x="1112505" y="2195307"/>
              <a:ext cx="7210425" cy="1686694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BAC8572-27C9-482F-984B-0D875F573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12505" y="3838211"/>
              <a:ext cx="7210425" cy="35147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656056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5"/>
            </a:pPr>
            <a:r>
              <a:rPr lang="en-US" altLang="ko-KR" sz="2000" dirty="0"/>
              <a:t>[</a:t>
            </a:r>
            <a:r>
              <a:rPr lang="ko-KR" altLang="en-US" sz="2000" dirty="0"/>
              <a:t>프로그램 </a:t>
            </a:r>
            <a:r>
              <a:rPr lang="en-US" altLang="ko-KR" sz="2000" dirty="0"/>
              <a:t>2]</a:t>
            </a:r>
            <a:r>
              <a:rPr lang="ko-KR" altLang="en-US" sz="2000" dirty="0"/>
              <a:t>의 완성</a:t>
            </a:r>
            <a:endParaRPr lang="en-US" altLang="ko-KR" sz="1700" dirty="0"/>
          </a:p>
          <a:p>
            <a:pPr marL="447675" lvl="2" indent="0">
              <a:lnSpc>
                <a:spcPct val="150000"/>
              </a:lnSpc>
              <a:buClrTx/>
              <a:buNone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6-23] </a:t>
            </a:r>
            <a:r>
              <a:rPr lang="ko-KR" altLang="en-US" b="1" dirty="0">
                <a:solidFill>
                  <a:srgbClr val="008000"/>
                </a:solidFill>
              </a:rPr>
              <a:t>별표로 마름모 모양 출력 </a:t>
            </a:r>
            <a:r>
              <a:rPr lang="en-US" altLang="ko-KR" b="1" dirty="0">
                <a:solidFill>
                  <a:srgbClr val="008000"/>
                </a:solidFill>
              </a:rPr>
              <a:t>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Project06_23)</a:t>
            </a:r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05.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기타 </a:t>
            </a:r>
            <a:r>
              <a:rPr lang="ko-KR" altLang="en-US" dirty="0" err="1">
                <a:solidFill>
                  <a:schemeClr val="accent6">
                    <a:lumMod val="75000"/>
                  </a:schemeClr>
                </a:solidFill>
              </a:rPr>
              <a:t>제어문</a:t>
            </a:r>
            <a:endParaRPr lang="ko-KR" altLang="en-US" dirty="0">
              <a:solidFill>
                <a:srgbClr val="008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8BFC87-801C-4520-AD4F-88130BFD6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179525"/>
            <a:ext cx="378142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35519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5"/>
            </a:pPr>
            <a:r>
              <a:rPr lang="en-US" altLang="ko-KR" sz="2000" dirty="0"/>
              <a:t>[</a:t>
            </a:r>
            <a:r>
              <a:rPr lang="ko-KR" altLang="en-US" sz="2000" dirty="0"/>
              <a:t>프로그램 </a:t>
            </a:r>
            <a:r>
              <a:rPr lang="en-US" altLang="ko-KR" sz="2000" dirty="0"/>
              <a:t>2]</a:t>
            </a:r>
            <a:r>
              <a:rPr lang="ko-KR" altLang="en-US" sz="2000" dirty="0"/>
              <a:t>의 완성</a:t>
            </a:r>
            <a:endParaRPr lang="en-US" altLang="ko-KR" sz="1700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05.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기타 </a:t>
            </a:r>
            <a:r>
              <a:rPr lang="ko-KR" altLang="en-US" dirty="0" err="1">
                <a:solidFill>
                  <a:schemeClr val="accent6">
                    <a:lumMod val="75000"/>
                  </a:schemeClr>
                </a:solidFill>
              </a:rPr>
              <a:t>제어문</a:t>
            </a:r>
            <a:endParaRPr lang="ko-KR" altLang="en-US" dirty="0">
              <a:solidFill>
                <a:srgbClr val="008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B2D2CE3-9D74-4480-8069-8FF16828F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066" y="1916832"/>
            <a:ext cx="738187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75227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6"/>
            </a:pPr>
            <a:r>
              <a:rPr lang="ko-KR" altLang="en-US" sz="2000" dirty="0"/>
              <a:t>문자를 숫자로 변환</a:t>
            </a:r>
            <a:endParaRPr lang="en-US" altLang="ko-KR" sz="1700" dirty="0"/>
          </a:p>
          <a:p>
            <a:pPr marL="447675" lvl="2" indent="0">
              <a:lnSpc>
                <a:spcPct val="150000"/>
              </a:lnSpc>
              <a:buClrTx/>
              <a:buNone/>
            </a:pPr>
            <a:r>
              <a:rPr lang="en-US" altLang="ko-KR" b="1" dirty="0" smtClean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6-24] </a:t>
            </a:r>
            <a:r>
              <a:rPr lang="ko-KR" altLang="en-US" b="1" dirty="0">
                <a:solidFill>
                  <a:srgbClr val="008000"/>
                </a:solidFill>
              </a:rPr>
              <a:t>문자를 숫자로 변환하는 예 </a:t>
            </a:r>
            <a:r>
              <a:rPr lang="en-US" altLang="ko-KR" b="1" dirty="0">
                <a:solidFill>
                  <a:srgbClr val="008000"/>
                </a:solidFill>
              </a:rPr>
              <a:t>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Project06_24)</a:t>
            </a:r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05.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기타 </a:t>
            </a:r>
            <a:r>
              <a:rPr lang="ko-KR" altLang="en-US" dirty="0" err="1">
                <a:solidFill>
                  <a:schemeClr val="accent6">
                    <a:lumMod val="75000"/>
                  </a:schemeClr>
                </a:solidFill>
              </a:rPr>
              <a:t>제어문</a:t>
            </a:r>
            <a:endParaRPr lang="ko-KR" altLang="en-US" dirty="0">
              <a:solidFill>
                <a:srgbClr val="008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4E7073-5B90-4850-A8C4-7CC58C5B89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791"/>
          <a:stretch/>
        </p:blipFill>
        <p:spPr>
          <a:xfrm>
            <a:off x="1116657" y="2276872"/>
            <a:ext cx="6839719" cy="335327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D4E7073-5B90-4850-A8C4-7CC58C5B89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209"/>
          <a:stretch/>
        </p:blipFill>
        <p:spPr>
          <a:xfrm>
            <a:off x="1116657" y="5663306"/>
            <a:ext cx="6839719" cy="104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85951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기본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for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문</a:t>
            </a:r>
            <a:endParaRPr lang="ko-KR" altLang="en-US" dirty="0">
              <a:solidFill>
                <a:srgbClr val="008000"/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ko-KR" altLang="en-US" sz="2000" dirty="0"/>
              <a:t>반복문의 개념과 필요성 </a:t>
            </a:r>
            <a:endParaRPr lang="en-US" altLang="ko-KR" sz="1700" dirty="0"/>
          </a:p>
          <a:p>
            <a:pPr marL="447675" lvl="2" indent="0">
              <a:lnSpc>
                <a:spcPct val="150000"/>
              </a:lnSpc>
              <a:buClrTx/>
              <a:buNone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6-1] 3</a:t>
            </a:r>
            <a:r>
              <a:rPr lang="ko-KR" altLang="en-US" b="1" dirty="0">
                <a:solidFill>
                  <a:srgbClr val="008000"/>
                </a:solidFill>
              </a:rPr>
              <a:t>개 문장을 출력 </a:t>
            </a:r>
            <a:r>
              <a:rPr lang="en-US" altLang="ko-KR" b="1" dirty="0">
                <a:solidFill>
                  <a:srgbClr val="008000"/>
                </a:solidFill>
              </a:rPr>
              <a:t>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Project06_1)</a:t>
            </a:r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dirty="0"/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dirty="0"/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dirty="0"/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dirty="0"/>
          </a:p>
          <a:p>
            <a:pPr marL="628650" lvl="3" indent="0">
              <a:lnSpc>
                <a:spcPct val="150000"/>
              </a:lnSpc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백 </a:t>
            </a:r>
            <a:r>
              <a:rPr lang="ko-KR" altLang="en-US" dirty="0"/>
              <a:t>번</a:t>
            </a:r>
            <a:r>
              <a:rPr lang="en-US" altLang="ko-KR" dirty="0"/>
              <a:t>, </a:t>
            </a:r>
            <a:r>
              <a:rPr lang="ko-KR" altLang="en-US" dirty="0"/>
              <a:t>천 번</a:t>
            </a:r>
            <a:r>
              <a:rPr lang="en-US" altLang="ko-KR" dirty="0"/>
              <a:t>, </a:t>
            </a:r>
            <a:r>
              <a:rPr lang="ko-KR" altLang="en-US" dirty="0"/>
              <a:t>만 번을 반복해야 한다면 어떨까</a:t>
            </a:r>
            <a:r>
              <a:rPr lang="en-US" altLang="ko-KR" dirty="0"/>
              <a:t>? </a:t>
            </a:r>
            <a:r>
              <a:rPr lang="ko-KR" altLang="en-US" dirty="0"/>
              <a:t>복사해서 붙여넣기를 실행한다 하더라도 이 정도 횟수는 무리일 것 같다</a:t>
            </a:r>
            <a:r>
              <a:rPr lang="en-US" altLang="ko-KR" dirty="0"/>
              <a:t>. </a:t>
            </a:r>
            <a:r>
              <a:rPr lang="ko-KR" altLang="en-US" dirty="0"/>
              <a:t>이때 필요한 것이 반복문이다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0DB3F0F-5A7A-4240-BD92-7120C68B2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204864"/>
            <a:ext cx="730567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996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기본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for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문</a:t>
            </a:r>
            <a:endParaRPr lang="ko-KR" altLang="en-US" dirty="0">
              <a:solidFill>
                <a:srgbClr val="008000"/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ko-KR" altLang="en-US" sz="2000" dirty="0"/>
              <a:t>반복문의 개념과 필요성 </a:t>
            </a:r>
            <a:endParaRPr lang="en-US" altLang="ko-KR" sz="1700" dirty="0"/>
          </a:p>
          <a:p>
            <a:pPr marL="447675" lvl="2" indent="0">
              <a:lnSpc>
                <a:spcPct val="150000"/>
              </a:lnSpc>
              <a:buClrTx/>
              <a:buNone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6-2] </a:t>
            </a:r>
            <a:r>
              <a:rPr lang="ko-KR" altLang="en-US" b="1" dirty="0">
                <a:solidFill>
                  <a:srgbClr val="008000"/>
                </a:solidFill>
              </a:rPr>
              <a:t>기본 </a:t>
            </a:r>
            <a:r>
              <a:rPr lang="en-US" altLang="ko-KR" b="1" dirty="0">
                <a:solidFill>
                  <a:srgbClr val="008000"/>
                </a:solidFill>
              </a:rPr>
              <a:t>for </a:t>
            </a:r>
            <a:r>
              <a:rPr lang="ko-KR" altLang="en-US" b="1" dirty="0">
                <a:solidFill>
                  <a:srgbClr val="008000"/>
                </a:solidFill>
              </a:rPr>
              <a:t>문 사용 예 </a:t>
            </a:r>
            <a:r>
              <a:rPr lang="en-US" altLang="ko-KR" b="1" dirty="0">
                <a:solidFill>
                  <a:srgbClr val="008000"/>
                </a:solidFill>
              </a:rPr>
              <a:t>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Project06_2)</a:t>
            </a:r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dirty="0"/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dirty="0"/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dirty="0"/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dirty="0"/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dirty="0"/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dirty="0"/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dirty="0"/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dirty="0"/>
          </a:p>
          <a:p>
            <a:pPr marL="628650" lvl="3" indent="0">
              <a:lnSpc>
                <a:spcPct val="150000"/>
              </a:lnSpc>
              <a:buNone/>
            </a:pPr>
            <a:r>
              <a:rPr lang="en-US" altLang="ko-KR" dirty="0"/>
              <a:t>- 7</a:t>
            </a:r>
            <a:r>
              <a:rPr lang="ko-KR" altLang="en-US" dirty="0"/>
              <a:t>행에서 </a:t>
            </a:r>
            <a:r>
              <a:rPr lang="en-US" altLang="ko-KR" b="1" dirty="0" err="1">
                <a:solidFill>
                  <a:schemeClr val="accent1"/>
                </a:solidFill>
              </a:rPr>
              <a:t>Console.WriteLine</a:t>
            </a:r>
            <a:r>
              <a:rPr lang="en-US" altLang="ko-KR" b="1" dirty="0">
                <a:solidFill>
                  <a:schemeClr val="accent1"/>
                </a:solidFill>
              </a:rPr>
              <a:t>( ) </a:t>
            </a:r>
            <a:r>
              <a:rPr lang="ko-KR" altLang="en-US" dirty="0"/>
              <a:t>메서드는 한 번만 사용했는데 </a:t>
            </a:r>
            <a:r>
              <a:rPr lang="en-US" altLang="ko-KR" dirty="0"/>
              <a:t>[</a:t>
            </a:r>
            <a:r>
              <a:rPr lang="ko-KR" altLang="en-US" dirty="0"/>
              <a:t>소스 </a:t>
            </a:r>
            <a:r>
              <a:rPr lang="en-US" altLang="ko-KR" dirty="0"/>
              <a:t>6-1]</a:t>
            </a:r>
            <a:r>
              <a:rPr lang="ko-KR" altLang="en-US" dirty="0"/>
              <a:t>과 동일한 결과가 나왔다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69E7BB-381A-4D57-A910-D06038E2E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516" y="2218531"/>
            <a:ext cx="720090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104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31696</TotalTime>
  <Words>2452</Words>
  <Application>Microsoft Office PowerPoint</Application>
  <PresentationFormat>화면 슬라이드 쇼(4:3)</PresentationFormat>
  <Paragraphs>458</Paragraphs>
  <Slides>74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74</vt:i4>
      </vt:variant>
    </vt:vector>
  </HeadingPairs>
  <TitlesOfParts>
    <vt:vector size="83" baseType="lpstr">
      <vt:lpstr>Adobe Kaiti Std R</vt:lpstr>
      <vt:lpstr>HY견고딕</vt:lpstr>
      <vt:lpstr>굴림</vt:lpstr>
      <vt:lpstr>맑은 고딕</vt:lpstr>
      <vt:lpstr>Arial</vt:lpstr>
      <vt:lpstr>Tahoma</vt:lpstr>
      <vt:lpstr>Verdana</vt:lpstr>
      <vt:lpstr>Wingdings</vt:lpstr>
      <vt:lpstr>Office 테마</vt:lpstr>
      <vt:lpstr>Chapter 06. 반복문</vt:lpstr>
      <vt:lpstr>PowerPoint 프레젠테이션</vt:lpstr>
      <vt:lpstr>PowerPoint 프레젠테이션</vt:lpstr>
      <vt:lpstr>01. 이 장에서 만들 프로그램</vt:lpstr>
      <vt:lpstr>01. 이 장에서 만들 프로그램</vt:lpstr>
      <vt:lpstr>PowerPoint 프레젠테이션</vt:lpstr>
      <vt:lpstr>02. 기본 for 문</vt:lpstr>
      <vt:lpstr>02. 기본 for 문</vt:lpstr>
      <vt:lpstr>02. 기본 for 문</vt:lpstr>
      <vt:lpstr>02. 기본 for 문</vt:lpstr>
      <vt:lpstr>02. 기본 for 문</vt:lpstr>
      <vt:lpstr>02. 기본 for 문</vt:lpstr>
      <vt:lpstr>02. 기본 for 문</vt:lpstr>
      <vt:lpstr>02. 기본 for 문</vt:lpstr>
      <vt:lpstr>02. 기본 for 문</vt:lpstr>
      <vt:lpstr>02. 기본 for 문</vt:lpstr>
      <vt:lpstr>02. 기본 for 문</vt:lpstr>
      <vt:lpstr>02. 기본 for 문</vt:lpstr>
      <vt:lpstr>02. 기본 for 문</vt:lpstr>
      <vt:lpstr>02. 기본 for 문</vt:lpstr>
      <vt:lpstr>02. 기본 for 문</vt:lpstr>
      <vt:lpstr>02. 기본 for 문</vt:lpstr>
      <vt:lpstr>02. 기본 for 문</vt:lpstr>
      <vt:lpstr>02. 기본 for 문</vt:lpstr>
      <vt:lpstr>02. 기본 for 문</vt:lpstr>
      <vt:lpstr>02. 기본 for 문</vt:lpstr>
      <vt:lpstr>02. 기본 for 문</vt:lpstr>
      <vt:lpstr>02. 기본 for 문</vt:lpstr>
      <vt:lpstr>02. 기본 for 문</vt:lpstr>
      <vt:lpstr>02. 기본 for 문</vt:lpstr>
      <vt:lpstr>02. 기본 for 문</vt:lpstr>
      <vt:lpstr>02. 기본 for 문</vt:lpstr>
      <vt:lpstr>PowerPoint 프레젠테이션</vt:lpstr>
      <vt:lpstr>03. 중첩 for 문</vt:lpstr>
      <vt:lpstr>03. 중첩 for 문</vt:lpstr>
      <vt:lpstr>03. 중첩 for 문</vt:lpstr>
      <vt:lpstr>03. 중첩 for 문</vt:lpstr>
      <vt:lpstr>03. 중첩 for 문</vt:lpstr>
      <vt:lpstr>03. 중첩 for 문</vt:lpstr>
      <vt:lpstr>03. 중첩 for 문</vt:lpstr>
      <vt:lpstr>03. 중첩 for 문</vt:lpstr>
      <vt:lpstr>03. 중첩 for 문</vt:lpstr>
      <vt:lpstr>03. 중첩 for 문</vt:lpstr>
      <vt:lpstr>PowerPoint 프레젠테이션</vt:lpstr>
      <vt:lpstr>04. while 문</vt:lpstr>
      <vt:lpstr>04. while 문</vt:lpstr>
      <vt:lpstr>04. while 문</vt:lpstr>
      <vt:lpstr>04. while 문</vt:lpstr>
      <vt:lpstr>04. while 문</vt:lpstr>
      <vt:lpstr>04. while 문</vt:lpstr>
      <vt:lpstr>04. while 문</vt:lpstr>
      <vt:lpstr>04. while 문</vt:lpstr>
      <vt:lpstr>04. while 문</vt:lpstr>
      <vt:lpstr>04. while 문</vt:lpstr>
      <vt:lpstr>PowerPoint 프레젠테이션</vt:lpstr>
      <vt:lpstr>05. 기타 제어문</vt:lpstr>
      <vt:lpstr>05. 기타 제어문</vt:lpstr>
      <vt:lpstr>05. 기타 제어문</vt:lpstr>
      <vt:lpstr>05. 기타 제어문</vt:lpstr>
      <vt:lpstr>05. 기타 제어문</vt:lpstr>
      <vt:lpstr>05. 기타 제어문</vt:lpstr>
      <vt:lpstr>05. 기타 제어문</vt:lpstr>
      <vt:lpstr>05. 기타 제어문</vt:lpstr>
      <vt:lpstr>05. 기타 제어문</vt:lpstr>
      <vt:lpstr>05. 기타 제어문</vt:lpstr>
      <vt:lpstr>05. 기타 제어문</vt:lpstr>
      <vt:lpstr>05. 기타 제어문</vt:lpstr>
      <vt:lpstr>05. 기타 제어문</vt:lpstr>
      <vt:lpstr>05. 기타 제어문</vt:lpstr>
      <vt:lpstr>05. 기타 제어문</vt:lpstr>
      <vt:lpstr>05. 기타 제어문</vt:lpstr>
      <vt:lpstr>05. 기타 제어문</vt:lpstr>
      <vt:lpstr>05. 기타 제어문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오세종;신현석</dc:creator>
  <cp:lastModifiedBy>김성무</cp:lastModifiedBy>
  <cp:revision>1164</cp:revision>
  <dcterms:created xsi:type="dcterms:W3CDTF">2012-07-11T10:23:22Z</dcterms:created>
  <dcterms:modified xsi:type="dcterms:W3CDTF">2022-10-31T02:43:30Z</dcterms:modified>
</cp:coreProperties>
</file>