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7"/>
  </p:notesMasterIdLst>
  <p:handoutMasterIdLst>
    <p:handoutMasterId r:id="rId68"/>
  </p:handoutMasterIdLst>
  <p:sldIdLst>
    <p:sldId id="256" r:id="rId2"/>
    <p:sldId id="471" r:id="rId3"/>
    <p:sldId id="516" r:id="rId4"/>
    <p:sldId id="922" r:id="rId5"/>
    <p:sldId id="903" r:id="rId6"/>
    <p:sldId id="771" r:id="rId7"/>
    <p:sldId id="921" r:id="rId8"/>
    <p:sldId id="923" r:id="rId9"/>
    <p:sldId id="924" r:id="rId10"/>
    <p:sldId id="925" r:id="rId11"/>
    <p:sldId id="926" r:id="rId12"/>
    <p:sldId id="927" r:id="rId13"/>
    <p:sldId id="929" r:id="rId14"/>
    <p:sldId id="984" r:id="rId15"/>
    <p:sldId id="928" r:id="rId16"/>
    <p:sldId id="930" r:id="rId17"/>
    <p:sldId id="931" r:id="rId18"/>
    <p:sldId id="933" r:id="rId19"/>
    <p:sldId id="934" r:id="rId20"/>
    <p:sldId id="935" r:id="rId21"/>
    <p:sldId id="936" r:id="rId22"/>
    <p:sldId id="937" r:id="rId23"/>
    <p:sldId id="939" r:id="rId24"/>
    <p:sldId id="940" r:id="rId25"/>
    <p:sldId id="942" r:id="rId26"/>
    <p:sldId id="943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4" r:id="rId37"/>
    <p:sldId id="918" r:id="rId38"/>
    <p:sldId id="955" r:id="rId39"/>
    <p:sldId id="956" r:id="rId40"/>
    <p:sldId id="957" r:id="rId41"/>
    <p:sldId id="958" r:id="rId42"/>
    <p:sldId id="959" r:id="rId43"/>
    <p:sldId id="960" r:id="rId44"/>
    <p:sldId id="961" r:id="rId45"/>
    <p:sldId id="962" r:id="rId46"/>
    <p:sldId id="963" r:id="rId47"/>
    <p:sldId id="964" r:id="rId48"/>
    <p:sldId id="965" r:id="rId49"/>
    <p:sldId id="966" r:id="rId50"/>
    <p:sldId id="967" r:id="rId51"/>
    <p:sldId id="968" r:id="rId52"/>
    <p:sldId id="969" r:id="rId53"/>
    <p:sldId id="970" r:id="rId54"/>
    <p:sldId id="972" r:id="rId55"/>
    <p:sldId id="973" r:id="rId56"/>
    <p:sldId id="975" r:id="rId57"/>
    <p:sldId id="867" r:id="rId58"/>
    <p:sldId id="976" r:id="rId59"/>
    <p:sldId id="977" r:id="rId60"/>
    <p:sldId id="978" r:id="rId61"/>
    <p:sldId id="979" r:id="rId62"/>
    <p:sldId id="980" r:id="rId63"/>
    <p:sldId id="983" r:id="rId64"/>
    <p:sldId id="981" r:id="rId65"/>
    <p:sldId id="385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6" autoAdjust="0"/>
    <p:restoredTop sz="94984" autoAdjust="0"/>
  </p:normalViewPr>
  <p:slideViewPr>
    <p:cSldViewPr>
      <p:cViewPr varScale="1">
        <p:scale>
          <a:sx n="107" d="100"/>
          <a:sy n="107" d="100"/>
        </p:scale>
        <p:origin x="2280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98668" y="6526012"/>
            <a:ext cx="8995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65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3" y="6309320"/>
            <a:ext cx="27158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07. </a:t>
            </a:r>
            <a:r>
              <a:rPr lang="ko-KR" altLang="en-US" sz="3000" b="1" dirty="0">
                <a:solidFill>
                  <a:schemeClr val="bg1"/>
                </a:solidFill>
              </a:rPr>
              <a:t>배열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7-1] </a:t>
            </a:r>
            <a:r>
              <a:rPr lang="ko-KR" altLang="en-US" b="1" dirty="0">
                <a:solidFill>
                  <a:srgbClr val="008000"/>
                </a:solidFill>
              </a:rPr>
              <a:t>여러 개의 변수 값을 선언하여 출력하는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8D3A6-6C5F-4164-9BB8-8C9B6D7E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96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배열의 </a:t>
            </a:r>
            <a:r>
              <a:rPr lang="ko-KR" altLang="en-US" dirty="0"/>
              <a:t>선언 방법</a:t>
            </a:r>
            <a:r>
              <a:rPr lang="en-US" altLang="ko-KR" dirty="0"/>
              <a:t>: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배열을 먼저 선언하고</a:t>
            </a:r>
            <a:r>
              <a:rPr lang="en-US" altLang="ko-KR" dirty="0"/>
              <a:t>, new</a:t>
            </a:r>
            <a:r>
              <a:rPr lang="ko-KR" altLang="en-US" dirty="0"/>
              <a:t>를 나중에 붙여도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06B060-AFBA-445C-89B3-5089F780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"/>
          <a:stretch/>
        </p:blipFill>
        <p:spPr>
          <a:xfrm>
            <a:off x="1278648" y="2132856"/>
            <a:ext cx="722947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B9C58-42C9-4920-8DDD-D08AE1F6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48" y="3573016"/>
            <a:ext cx="7229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예를 들어 </a:t>
            </a:r>
            <a:r>
              <a:rPr lang="en-US" altLang="ko-KR" dirty="0"/>
              <a:t>4</a:t>
            </a:r>
            <a:r>
              <a:rPr lang="ko-KR" altLang="en-US" dirty="0"/>
              <a:t>개의 변수를 담은 정수형 배열을 선언하면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배열을 사용하지 않는다면 ① 각각의 변수를 </a:t>
            </a:r>
            <a:r>
              <a:rPr lang="en-US" altLang="ko-KR" b="1" dirty="0">
                <a:solidFill>
                  <a:schemeClr val="accent1"/>
                </a:solidFill>
              </a:rPr>
              <a:t>int a, b, c, d</a:t>
            </a:r>
            <a:r>
              <a:rPr lang="ko-KR" altLang="en-US" dirty="0"/>
              <a:t>와 같이 선언하여 사용하지만 배열을 사용하면 ② 첨자를 이용해 </a:t>
            </a:r>
            <a:r>
              <a:rPr lang="en-US" altLang="ko-KR" b="1" dirty="0">
                <a:solidFill>
                  <a:schemeClr val="accent1"/>
                </a:solidFill>
              </a:rPr>
              <a:t>aa[0], aa[1], aa[2], aa[3]</a:t>
            </a:r>
            <a:r>
              <a:rPr lang="ko-KR" altLang="en-US" dirty="0"/>
              <a:t>과 같이 나타낼 수 있다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09063F-D5F9-42EE-9C8C-68E8ECFA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39000" cy="117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B2CD54-4CFD-4967-80A3-4D307492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543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2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7-2] </a:t>
            </a:r>
            <a:r>
              <a:rPr lang="ko-KR" altLang="en-US" b="1" dirty="0">
                <a:solidFill>
                  <a:srgbClr val="008000"/>
                </a:solidFill>
              </a:rPr>
              <a:t>배열에 값을 대입하고 출력하는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Project07_2)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15616" y="2204864"/>
            <a:ext cx="6952111" cy="4463208"/>
            <a:chOff x="1076273" y="2134144"/>
            <a:chExt cx="7244435" cy="46225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273" y="2134144"/>
              <a:ext cx="7244435" cy="16532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639" y="3645024"/>
              <a:ext cx="7244069" cy="3111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1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7-2] </a:t>
            </a:r>
            <a:r>
              <a:rPr lang="ko-KR" altLang="en-US" b="1" dirty="0">
                <a:solidFill>
                  <a:srgbClr val="008000"/>
                </a:solidFill>
              </a:rPr>
              <a:t>배열에 값을 대입하고 출력하는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Project07_2)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F46B1F-78CB-443B-B9B3-8080D5F0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277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배열의 실제 활용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그림을 해석하면 </a:t>
            </a:r>
            <a:r>
              <a:rPr lang="en-US" altLang="ko-KR" dirty="0"/>
              <a:t>for </a:t>
            </a:r>
            <a:r>
              <a:rPr lang="ko-KR" altLang="en-US" dirty="0"/>
              <a:t>문을 네 번 반복하면서 </a:t>
            </a:r>
            <a:r>
              <a:rPr lang="en-US" altLang="ko-KR" dirty="0"/>
              <a:t>aa[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첨자를 </a:t>
            </a:r>
            <a:r>
              <a:rPr lang="en-US" altLang="ko-KR" dirty="0"/>
              <a:t>aa[0]~aa[3]</a:t>
            </a:r>
            <a:r>
              <a:rPr lang="ko-KR" altLang="en-US" dirty="0"/>
              <a:t>까지 변하게 한다는 뜻이다</a:t>
            </a:r>
            <a:r>
              <a:rPr lang="en-US" altLang="ko-KR" dirty="0"/>
              <a:t>. </a:t>
            </a:r>
            <a:r>
              <a:rPr lang="ko-KR" altLang="en-US" dirty="0"/>
              <a:t>그림대로 실행되면 </a:t>
            </a:r>
            <a:r>
              <a:rPr lang="en-US" altLang="ko-KR" dirty="0"/>
              <a:t>4</a:t>
            </a:r>
            <a:r>
              <a:rPr lang="ko-KR" altLang="en-US" dirty="0"/>
              <a:t>개의 변수에 자동으로 값이 입력된다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6953E-57F2-4B71-84EF-17255155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5184576" cy="27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7-3] for </a:t>
            </a:r>
            <a:r>
              <a:rPr lang="ko-KR" altLang="en-US" b="1" dirty="0">
                <a:solidFill>
                  <a:srgbClr val="008000"/>
                </a:solidFill>
              </a:rPr>
              <a:t>문으로 배열의 첨자를 활용하는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Project07_3)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20189-DFA1-4331-A503-78D584CE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58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7-3] for </a:t>
            </a:r>
            <a:r>
              <a:rPr lang="ko-KR" altLang="en-US" b="1" dirty="0">
                <a:solidFill>
                  <a:srgbClr val="008000"/>
                </a:solidFill>
              </a:rPr>
              <a:t>문으로 배열의 첨자를 활용하는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Project07_3)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562A4-DFB0-44E4-AEBE-3C8EEA83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4" y="2194173"/>
            <a:ext cx="7334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8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B908F-FF99-4104-BCEF-3A4FE243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66" y="1947862"/>
            <a:ext cx="74580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배열의 초기화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배열의 초기화란 배열을 정의하는 동시에 값을 대입하는 것이다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개의 값을 담은 배열 </a:t>
            </a:r>
            <a:r>
              <a:rPr lang="en-US" altLang="ko-KR" dirty="0"/>
              <a:t>aa</a:t>
            </a:r>
            <a:r>
              <a:rPr lang="ko-KR" altLang="en-US" dirty="0"/>
              <a:t>의 초기화 역시 비슷한 방식으로 진행된다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개수는 생략해야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선언을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7-5]</a:t>
            </a:r>
            <a:r>
              <a:rPr lang="ko-KR" altLang="en-US" dirty="0"/>
              <a:t>와 같이 초기화 개수에 따라 변수 </a:t>
            </a:r>
            <a:r>
              <a:rPr lang="en-US" altLang="ko-KR" dirty="0"/>
              <a:t>4</a:t>
            </a:r>
            <a:r>
              <a:rPr lang="ko-KR" altLang="en-US" dirty="0"/>
              <a:t>개가 차례대로 </a:t>
            </a:r>
            <a:r>
              <a:rPr lang="ko-KR" altLang="en-US" dirty="0" smtClean="0"/>
              <a:t>초기화된다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FAE50-F041-4772-9DF0-3FBD16EF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724852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A4251D-5F3E-479A-ABE0-6EC926DB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61048"/>
            <a:ext cx="7248525" cy="504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70E24-0567-4D63-B8F0-60E6FE847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229200"/>
            <a:ext cx="2219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배열의 기본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</a:rPr>
              <a:t>2</a:t>
            </a:r>
            <a:r>
              <a:rPr lang="ko-KR" altLang="en-US" sz="2000" b="1" dirty="0">
                <a:latin typeface="+mj-ea"/>
              </a:rPr>
              <a:t>차원 배열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</a:rPr>
              <a:t>배열의 활용 </a:t>
            </a:r>
            <a:r>
              <a:rPr lang="en-US" altLang="ko-KR" sz="2000" b="1" dirty="0">
                <a:latin typeface="+mj-ea"/>
              </a:rPr>
              <a:t>: </a:t>
            </a:r>
            <a:r>
              <a:rPr lang="ko-KR" altLang="en-US" sz="2000" b="1" dirty="0">
                <a:latin typeface="+mj-ea"/>
              </a:rPr>
              <a:t>스택</a:t>
            </a:r>
            <a:endParaRPr lang="en-US" altLang="ko-KR" sz="2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배열의 초기화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또는 배열을 먼저 선언한 후 </a:t>
            </a:r>
            <a:r>
              <a:rPr lang="ko-KR" altLang="en-US" dirty="0" err="1"/>
              <a:t>초깃값을</a:t>
            </a:r>
            <a:r>
              <a:rPr lang="ko-KR" altLang="en-US" dirty="0"/>
              <a:t> 대입할 수도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그런데 만약 배열을 선언하기만 하고 초기화를 하지 않으면 어떻게 될까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7-6]</a:t>
            </a:r>
            <a:r>
              <a:rPr lang="ko-KR" altLang="en-US" dirty="0"/>
              <a:t>과 같이 변수 값이 모두 </a:t>
            </a:r>
            <a:r>
              <a:rPr lang="en-US" altLang="ko-KR" dirty="0"/>
              <a:t>0</a:t>
            </a:r>
            <a:r>
              <a:rPr lang="ko-KR" altLang="en-US" dirty="0"/>
              <a:t>으로 들어간다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8AE875-E857-4975-B99F-299B5DAF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7258050" cy="666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335C5-32A1-4435-B655-8AA2000E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27375"/>
            <a:ext cx="7210425" cy="428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CEF579-378E-47E8-8C48-3E8283655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373216"/>
            <a:ext cx="2219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7-4] </a:t>
            </a:r>
            <a:r>
              <a:rPr lang="ko-KR" altLang="en-US" b="1" dirty="0">
                <a:solidFill>
                  <a:srgbClr val="008000"/>
                </a:solidFill>
              </a:rPr>
              <a:t>배열의 초기화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Project07_4)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CB3A43-BDF6-4353-8BD3-8AF7FBB107B3}"/>
              </a:ext>
            </a:extLst>
          </p:cNvPr>
          <p:cNvGrpSpPr/>
          <p:nvPr/>
        </p:nvGrpSpPr>
        <p:grpSpPr>
          <a:xfrm>
            <a:off x="1043608" y="2259681"/>
            <a:ext cx="7229475" cy="4265663"/>
            <a:chOff x="1115616" y="2204864"/>
            <a:chExt cx="7229475" cy="42656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17CBC5-60CC-4983-A4DE-E04E6BE1F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204864"/>
              <a:ext cx="7229475" cy="3257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1CAA6D-FC70-4118-A9F8-D69F09AB4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4" b="49468"/>
            <a:stretch/>
          </p:blipFill>
          <p:spPr>
            <a:xfrm>
              <a:off x="1115616" y="5450128"/>
              <a:ext cx="7229475" cy="1020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596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7-4] </a:t>
            </a:r>
            <a:r>
              <a:rPr lang="ko-KR" altLang="en-US" b="1" dirty="0">
                <a:solidFill>
                  <a:srgbClr val="008000"/>
                </a:solidFill>
              </a:rPr>
              <a:t>배열의 초기화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Project07_4)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08471-5114-434E-9191-74A568A2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94148"/>
            <a:ext cx="7267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가끔 큰 배열을 초기화할 때 </a:t>
            </a:r>
            <a:r>
              <a:rPr lang="en-US" altLang="ko-KR" dirty="0"/>
              <a:t>for </a:t>
            </a:r>
            <a:r>
              <a:rPr lang="ko-KR" altLang="en-US" dirty="0"/>
              <a:t>문을 활용하기도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100</a:t>
            </a:r>
            <a:r>
              <a:rPr lang="ko-KR" altLang="en-US" dirty="0"/>
              <a:t>개의 배열 </a:t>
            </a:r>
            <a:r>
              <a:rPr lang="en-US" altLang="ko-KR" dirty="0"/>
              <a:t>aa</a:t>
            </a:r>
            <a:r>
              <a:rPr lang="ko-KR" altLang="en-US" dirty="0"/>
              <a:t>에 </a:t>
            </a:r>
            <a:r>
              <a:rPr lang="en-US" altLang="ko-KR" dirty="0"/>
              <a:t>0, 2, 4, 8, …(2</a:t>
            </a:r>
            <a:r>
              <a:rPr lang="ko-KR" altLang="en-US" dirty="0"/>
              <a:t>의 배 수</a:t>
            </a:r>
            <a:r>
              <a:rPr lang="en-US" altLang="ko-KR" dirty="0"/>
              <a:t>)</a:t>
            </a:r>
            <a:r>
              <a:rPr lang="ko-KR" altLang="en-US" dirty="0"/>
              <a:t>로 초기화한 후 배열 </a:t>
            </a:r>
            <a:r>
              <a:rPr lang="en-US" altLang="ko-KR" dirty="0"/>
              <a:t>bb</a:t>
            </a:r>
            <a:r>
              <a:rPr lang="ko-KR" altLang="en-US" dirty="0"/>
              <a:t>에 역순으로 넣는 과정을 살펴보자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17B65-8E03-478F-87A0-F4E56DC4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6800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7-5] </a:t>
            </a:r>
            <a:r>
              <a:rPr lang="ko-KR" altLang="en-US" b="1" dirty="0">
                <a:solidFill>
                  <a:srgbClr val="008000"/>
                </a:solidFill>
              </a:rPr>
              <a:t>배열의 초기화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Project07_5)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C1702F-7F16-48A5-8A81-25376606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1" y="2159124"/>
            <a:ext cx="6381290" cy="43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E666E-B454-4A4B-9F1A-70A45108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7" y="1916832"/>
            <a:ext cx="7410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배열 요소의 개수 확인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프로그래밍을 하다 보면 배열 요소의 개수를 알아야 할 때가 있다</a:t>
            </a:r>
            <a:r>
              <a:rPr lang="en-US" altLang="ko-KR" dirty="0"/>
              <a:t>. </a:t>
            </a:r>
            <a:r>
              <a:rPr lang="ko-KR" altLang="en-US" dirty="0"/>
              <a:t>이때 배열 요소의 개수를 알려면 </a:t>
            </a:r>
            <a:r>
              <a:rPr lang="ko-KR" altLang="en-US" b="1" dirty="0">
                <a:solidFill>
                  <a:schemeClr val="accent1"/>
                </a:solidFill>
              </a:rPr>
              <a:t>배열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.Length</a:t>
            </a:r>
            <a:r>
              <a:rPr lang="en-US" altLang="ko-KR" dirty="0"/>
              <a:t> </a:t>
            </a:r>
            <a:r>
              <a:rPr lang="ko-KR" altLang="en-US" dirty="0"/>
              <a:t>속성을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예를 들어 </a:t>
            </a:r>
            <a:r>
              <a:rPr lang="en-US" altLang="ko-KR" dirty="0"/>
              <a:t>int aa[ ] = new int[4];</a:t>
            </a:r>
            <a:r>
              <a:rPr lang="ko-KR" altLang="en-US" dirty="0"/>
              <a:t>로 배열을 선언했다고 하자</a:t>
            </a:r>
            <a:r>
              <a:rPr lang="en-US" altLang="ko-KR" dirty="0"/>
              <a:t>. </a:t>
            </a:r>
            <a:r>
              <a:rPr lang="ko-KR" altLang="en-US" dirty="0"/>
              <a:t>이 배열의 크기를 알아내려면 다음 과 같이 계산하면 된다</a:t>
            </a:r>
            <a:r>
              <a:rPr lang="en-US" altLang="ko-KR" dirty="0"/>
              <a:t>(</a:t>
            </a:r>
            <a:r>
              <a:rPr lang="ko-KR" altLang="en-US" dirty="0"/>
              <a:t>물론 배열이 </a:t>
            </a:r>
            <a:r>
              <a:rPr lang="en-US" altLang="ko-KR" dirty="0"/>
              <a:t>4</a:t>
            </a:r>
            <a:r>
              <a:rPr lang="ko-KR" altLang="en-US" dirty="0"/>
              <a:t>개라는 것을 알지만</a:t>
            </a:r>
            <a:r>
              <a:rPr lang="en-US" altLang="ko-KR" dirty="0"/>
              <a:t>, </a:t>
            </a:r>
            <a:r>
              <a:rPr lang="ko-KR" altLang="en-US" dirty="0"/>
              <a:t>계산하는 방식을 확인해보는 것이다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38B6-E195-4863-AB85-21D1A745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31751"/>
            <a:ext cx="7191375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B0EC64-E7A4-405D-9E1C-3FE737E5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79" y="5042963"/>
            <a:ext cx="72294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008000"/>
                </a:solidFill>
              </a:rPr>
              <a:t>[</a:t>
            </a:r>
            <a:r>
              <a:rPr lang="ko-KR" altLang="en-US" sz="1700" b="1" dirty="0">
                <a:solidFill>
                  <a:srgbClr val="008000"/>
                </a:solidFill>
              </a:rPr>
              <a:t>소스 </a:t>
            </a:r>
            <a:r>
              <a:rPr lang="en-US" altLang="ko-KR" sz="1700" b="1" dirty="0">
                <a:solidFill>
                  <a:srgbClr val="008000"/>
                </a:solidFill>
              </a:rPr>
              <a:t>7-6] </a:t>
            </a:r>
            <a:r>
              <a:rPr lang="ko-KR" altLang="en-US" sz="1700" b="1" dirty="0">
                <a:solidFill>
                  <a:srgbClr val="008000"/>
                </a:solidFill>
              </a:rPr>
              <a:t>배열 요소의 개수와 크기를 계산하는 예 </a:t>
            </a:r>
            <a:r>
              <a:rPr lang="en-US" altLang="ko-KR" sz="1700" b="1" dirty="0">
                <a:solidFill>
                  <a:srgbClr val="008000"/>
                </a:solidFill>
              </a:rPr>
              <a:t>(</a:t>
            </a:r>
            <a:r>
              <a:rPr lang="ko-KR" altLang="en-US" sz="17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700" b="1" dirty="0">
                <a:solidFill>
                  <a:srgbClr val="008000"/>
                </a:solidFill>
              </a:rPr>
              <a:t>: Project07_6)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5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A72FE-F429-4897-89C8-79779AEBD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7"/>
          <a:stretch/>
        </p:blipFill>
        <p:spPr>
          <a:xfrm>
            <a:off x="1119842" y="2348880"/>
            <a:ext cx="6832308" cy="35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6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배열의 크기 변경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이미 배열을 사용했는데 배열의 크기를 더 키워야 하는 경우가 생길 수 있다</a:t>
            </a:r>
            <a:r>
              <a:rPr lang="en-US" altLang="ko-KR" dirty="0"/>
              <a:t>. </a:t>
            </a:r>
            <a:r>
              <a:rPr lang="ko-KR" altLang="en-US" dirty="0"/>
              <a:t>물론 기존에 넣어둔 값은 그대로 유지하면서 크기가 변경되어야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에서 기존 배열의 크기를 변경하려면 </a:t>
            </a:r>
            <a:r>
              <a:rPr lang="en-US" altLang="ko-KR" b="1" dirty="0" err="1">
                <a:solidFill>
                  <a:schemeClr val="accent1"/>
                </a:solidFill>
              </a:rPr>
              <a:t>Array.Resize</a:t>
            </a:r>
            <a:r>
              <a:rPr lang="en-US" altLang="ko-KR" b="1" dirty="0">
                <a:solidFill>
                  <a:schemeClr val="accent1"/>
                </a:solidFill>
              </a:rPr>
              <a:t>(ref </a:t>
            </a:r>
            <a:r>
              <a:rPr lang="ko-KR" altLang="en-US" b="1" dirty="0" err="1">
                <a:solidFill>
                  <a:schemeClr val="accent1"/>
                </a:solidFill>
              </a:rPr>
              <a:t>배열명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새로운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크기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메서드를 사용하면 된다</a:t>
            </a:r>
            <a:r>
              <a:rPr lang="en-US" altLang="ko-KR" dirty="0"/>
              <a:t>. ref </a:t>
            </a:r>
            <a:r>
              <a:rPr lang="ko-KR" altLang="en-US" dirty="0" err="1"/>
              <a:t>예약어는</a:t>
            </a:r>
            <a:r>
              <a:rPr lang="ko-KR" altLang="en-US" dirty="0"/>
              <a:t> 기존의 데이터가 유지되도록 해주며</a:t>
            </a:r>
            <a:r>
              <a:rPr lang="en-US" altLang="ko-KR" dirty="0"/>
              <a:t>, </a:t>
            </a:r>
            <a:r>
              <a:rPr lang="ko-KR" altLang="en-US" dirty="0"/>
              <a:t>생략하면 오류가 발생한다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E0652-840B-49A7-A3B6-D7BDA85A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5905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5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7-7] </a:t>
            </a:r>
            <a:r>
              <a:rPr lang="ko-KR" altLang="en-US" b="1" dirty="0">
                <a:solidFill>
                  <a:srgbClr val="008000"/>
                </a:solidFill>
              </a:rPr>
              <a:t>배열의 크기를 변경하는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Project07_7)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11E08-B8A4-4FA7-B228-EDD1954D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39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7-7] </a:t>
            </a:r>
            <a:r>
              <a:rPr lang="ko-KR" altLang="en-US" b="1" dirty="0">
                <a:solidFill>
                  <a:srgbClr val="008000"/>
                </a:solidFill>
              </a:rPr>
              <a:t>배열의 크기를 변경하는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Project07_7)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796A4-8D43-43CC-8C67-B1F1A492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73" y="2276872"/>
            <a:ext cx="7267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foreach </a:t>
            </a:r>
            <a:r>
              <a:rPr lang="ko-KR" altLang="en-US" b="1" dirty="0">
                <a:solidFill>
                  <a:schemeClr val="accent1"/>
                </a:solidFill>
              </a:rPr>
              <a:t>문의 사용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배열의 항목에 하나씩 접근해 출력하는 </a:t>
            </a:r>
            <a:r>
              <a:rPr lang="en-US" altLang="ko-KR" dirty="0"/>
              <a:t>for </a:t>
            </a:r>
            <a:r>
              <a:rPr lang="ko-KR" altLang="en-US" dirty="0"/>
              <a:t>문을 다음과 같이 사용하였다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은 배열을 하나씩 접근하는 방식이 좀 더 편리해지도록 </a:t>
            </a:r>
            <a:r>
              <a:rPr lang="en-US" altLang="ko-KR" dirty="0"/>
              <a:t>foreach (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배열</a:t>
            </a:r>
            <a:r>
              <a:rPr lang="en-US" altLang="ko-KR" dirty="0"/>
              <a:t>) </a:t>
            </a:r>
            <a:r>
              <a:rPr lang="ko-KR" altLang="en-US" dirty="0"/>
              <a:t>메서드를 제공한다</a:t>
            </a:r>
            <a:r>
              <a:rPr lang="en-US" altLang="ko-KR" dirty="0"/>
              <a:t>. </a:t>
            </a:r>
            <a:r>
              <a:rPr lang="ko-KR" altLang="en-US" dirty="0"/>
              <a:t>위의 코드를 </a:t>
            </a:r>
            <a:r>
              <a:rPr lang="en-US" altLang="ko-KR" dirty="0"/>
              <a:t>foreach </a:t>
            </a:r>
            <a:r>
              <a:rPr lang="ko-KR" altLang="en-US" dirty="0"/>
              <a:t>문으로 바꿔보자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0B69-972B-414F-B771-86F40822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7172325" cy="169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709E79-D3A9-419F-8781-549A59E8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04049"/>
            <a:ext cx="7258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배열의 활용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</a:rPr>
              <a:t>foreach (</a:t>
            </a:r>
            <a:r>
              <a:rPr lang="ko-KR" altLang="en-US" b="1" dirty="0">
                <a:solidFill>
                  <a:schemeClr val="accent1"/>
                </a:solidFill>
              </a:rPr>
              <a:t>변수 </a:t>
            </a:r>
            <a:r>
              <a:rPr lang="en-US" altLang="ko-KR" b="1" dirty="0">
                <a:solidFill>
                  <a:schemeClr val="accent1"/>
                </a:solidFill>
              </a:rPr>
              <a:t>in </a:t>
            </a:r>
            <a:r>
              <a:rPr lang="ko-KR" altLang="en-US" b="1" dirty="0">
                <a:solidFill>
                  <a:schemeClr val="accent1"/>
                </a:solidFill>
              </a:rPr>
              <a:t>배열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메서드를 사용하면 배열의 값이 차례대로 변수에 대입되어 반복문이 수행된다</a:t>
            </a:r>
            <a:r>
              <a:rPr lang="en-US" altLang="ko-KR" dirty="0"/>
              <a:t>. </a:t>
            </a:r>
            <a:r>
              <a:rPr lang="ko-KR" altLang="en-US" dirty="0"/>
              <a:t>즉 첨자 </a:t>
            </a:r>
            <a:r>
              <a:rPr lang="en-US" altLang="ko-KR" dirty="0" err="1"/>
              <a:t>i</a:t>
            </a:r>
            <a:r>
              <a:rPr lang="ko-KR" altLang="en-US" dirty="0"/>
              <a:t>가 없어도 모든 배열의 항목에 접근이 가능하다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[</a:t>
            </a:r>
            <a:r>
              <a:rPr lang="ko-KR" altLang="en-US" dirty="0"/>
              <a:t>소스 </a:t>
            </a:r>
            <a:r>
              <a:rPr lang="en-US" altLang="ko-KR" dirty="0"/>
              <a:t>7-7]</a:t>
            </a:r>
            <a:r>
              <a:rPr lang="ko-KR" altLang="en-US" dirty="0"/>
              <a:t>의 </a:t>
            </a:r>
            <a:r>
              <a:rPr lang="en-US" altLang="ko-KR" dirty="0"/>
              <a:t>7, 8</a:t>
            </a:r>
            <a:r>
              <a:rPr lang="ko-KR" altLang="en-US" dirty="0"/>
              <a:t>행 및 </a:t>
            </a:r>
            <a:r>
              <a:rPr lang="en-US" altLang="ko-KR" dirty="0"/>
              <a:t>15, 16</a:t>
            </a:r>
            <a:r>
              <a:rPr lang="ko-KR" altLang="en-US" dirty="0"/>
              <a:t>행은 다음과 같이 수정해도 동일하게 작동한다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F7586-3925-4D8E-BB70-2D427F82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77" y="3429000"/>
            <a:ext cx="7305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빈 </a:t>
            </a:r>
            <a:r>
              <a:rPr lang="ko-KR" altLang="en-US" dirty="0"/>
              <a:t>배열을 준비해 사용자에게 값을 계속 </a:t>
            </a:r>
            <a:r>
              <a:rPr lang="ko-KR" altLang="en-US" dirty="0" err="1"/>
              <a:t>입력받으며</a:t>
            </a:r>
            <a:r>
              <a:rPr lang="ko-KR" altLang="en-US" dirty="0"/>
              <a:t> 배열의 </a:t>
            </a:r>
            <a:r>
              <a:rPr lang="ko-KR" altLang="en-US" dirty="0" smtClean="0"/>
              <a:t>크기가 </a:t>
            </a:r>
            <a:r>
              <a:rPr lang="ko-KR" altLang="en-US" dirty="0"/>
              <a:t>하나씩 커지다가 사용자가 </a:t>
            </a:r>
            <a:r>
              <a:rPr lang="en-US" altLang="ko-KR" dirty="0"/>
              <a:t>0</a:t>
            </a:r>
            <a:r>
              <a:rPr lang="ko-KR" altLang="en-US" dirty="0"/>
              <a:t>을 입력하면 지금까지 입력된 내용의 합계와 평균이 출력되는 </a:t>
            </a:r>
            <a:r>
              <a:rPr lang="ko-KR" altLang="en-US" dirty="0" smtClean="0"/>
              <a:t>프로그램이다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76339-1CDA-4260-AC94-A7759EDE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2924944"/>
            <a:ext cx="487762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7-8] 1</a:t>
            </a:r>
            <a:r>
              <a:rPr lang="ko-KR" altLang="en-US" b="1" dirty="0">
                <a:solidFill>
                  <a:srgbClr val="008000"/>
                </a:solidFill>
              </a:rPr>
              <a:t>차원 배열의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Project07_8)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83DC4-8F8E-4BF2-94B0-C27C6827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1" y="2152228"/>
            <a:ext cx="7229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7-8] 1</a:t>
            </a:r>
            <a:r>
              <a:rPr lang="ko-KR" altLang="en-US" b="1" dirty="0">
                <a:solidFill>
                  <a:srgbClr val="008000"/>
                </a:solidFill>
              </a:rPr>
              <a:t>차원 배열의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Project07_8)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59A36-8D54-4987-984D-4C13CED9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1" y="2204864"/>
            <a:ext cx="7343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EB3716-E8D1-4C44-8C13-2BF82819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9" y="1916832"/>
            <a:ext cx="7372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8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+mj-ea"/>
              </a:rPr>
              <a:t>2</a:t>
            </a:r>
            <a:r>
              <a:rPr lang="ko-KR" altLang="en-US" sz="4000" dirty="0">
                <a:latin typeface="+mj-ea"/>
              </a:rPr>
              <a:t>차원 배열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448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배열을 여러 개 연결한 것으로</a:t>
            </a:r>
            <a:r>
              <a:rPr lang="en-US" altLang="ko-KR" dirty="0"/>
              <a:t>, 2</a:t>
            </a:r>
            <a:r>
              <a:rPr lang="ko-KR" altLang="en-US" dirty="0"/>
              <a:t>개의 첨자를 사용하는 배열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b="1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b="1" dirty="0">
                <a:solidFill>
                  <a:schemeClr val="accent1"/>
                </a:solidFill>
              </a:rPr>
              <a:t>[ ] </a:t>
            </a:r>
            <a:r>
              <a:rPr lang="en-US" altLang="ko-KR" b="1" dirty="0" err="1">
                <a:solidFill>
                  <a:schemeClr val="accent1"/>
                </a:solidFill>
              </a:rPr>
              <a:t>ary</a:t>
            </a:r>
            <a:r>
              <a:rPr lang="en-US" altLang="ko-KR" b="1" dirty="0">
                <a:solidFill>
                  <a:schemeClr val="accent1"/>
                </a:solidFill>
              </a:rPr>
              <a:t> = new int[3]</a:t>
            </a:r>
            <a:r>
              <a:rPr lang="ko-KR" altLang="en-US" dirty="0"/>
              <a:t>으로 정의했다면 </a:t>
            </a:r>
            <a:r>
              <a:rPr lang="en-US" altLang="ko-KR" dirty="0" err="1"/>
              <a:t>ary</a:t>
            </a:r>
            <a:r>
              <a:rPr lang="en-US" altLang="ko-KR" dirty="0"/>
              <a:t>[0], </a:t>
            </a:r>
            <a:r>
              <a:rPr lang="en-US" altLang="ko-KR" dirty="0" err="1"/>
              <a:t>ary</a:t>
            </a:r>
            <a:r>
              <a:rPr lang="en-US" altLang="ko-KR" dirty="0"/>
              <a:t>[1], </a:t>
            </a:r>
            <a:r>
              <a:rPr lang="en-US" altLang="ko-KR" dirty="0" err="1"/>
              <a:t>ary</a:t>
            </a:r>
            <a:r>
              <a:rPr lang="en-US" altLang="ko-KR" dirty="0"/>
              <a:t>[2]</a:t>
            </a:r>
            <a:r>
              <a:rPr lang="ko-KR" altLang="en-US" dirty="0"/>
              <a:t>라는 요소가 </a:t>
            </a:r>
            <a:r>
              <a:rPr lang="en-US" altLang="ko-KR" dirty="0"/>
              <a:t>3</a:t>
            </a:r>
            <a:r>
              <a:rPr lang="ko-KR" altLang="en-US" dirty="0"/>
              <a:t>개 생성된다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sz="1700" dirty="0"/>
              <a:t>이를 확장해서 </a:t>
            </a:r>
            <a:r>
              <a:rPr lang="en-US" altLang="ko-KR" sz="1700" dirty="0"/>
              <a:t>2</a:t>
            </a:r>
            <a:r>
              <a:rPr lang="ko-KR" altLang="en-US" sz="1700" dirty="0"/>
              <a:t>차원 배열 </a:t>
            </a:r>
            <a:r>
              <a:rPr lang="en-US" altLang="ko-KR" sz="1700" dirty="0"/>
              <a:t>int </a:t>
            </a:r>
            <a:r>
              <a:rPr lang="en-US" altLang="ko-KR" sz="1700" dirty="0" err="1"/>
              <a:t>ary</a:t>
            </a:r>
            <a:r>
              <a:rPr lang="en-US" altLang="ko-KR" sz="1700" dirty="0"/>
              <a:t>[3, 4]</a:t>
            </a:r>
            <a:r>
              <a:rPr lang="ko-KR" altLang="en-US" sz="1700" dirty="0"/>
              <a:t>를 정의해보자</a:t>
            </a:r>
            <a:r>
              <a:rPr lang="en-US" altLang="ko-KR" sz="1700" dirty="0"/>
              <a:t>. </a:t>
            </a:r>
            <a:r>
              <a:rPr lang="ko-KR" altLang="en-US" sz="1700" dirty="0"/>
              <a:t>해당 식에서 앞의 </a:t>
            </a:r>
            <a:r>
              <a:rPr lang="en-US" altLang="ko-KR" sz="1700" dirty="0"/>
              <a:t>3</a:t>
            </a:r>
            <a:r>
              <a:rPr lang="ko-KR" altLang="en-US" sz="1700" dirty="0"/>
              <a:t>은 가로줄 수를</a:t>
            </a:r>
            <a:r>
              <a:rPr lang="en-US" altLang="ko-KR" sz="1700" dirty="0"/>
              <a:t>, </a:t>
            </a:r>
            <a:r>
              <a:rPr lang="ko-KR" altLang="en-US" sz="1700" dirty="0"/>
              <a:t>뒤의 </a:t>
            </a:r>
            <a:r>
              <a:rPr lang="en-US" altLang="ko-KR" sz="1700" dirty="0"/>
              <a:t>4</a:t>
            </a:r>
            <a:r>
              <a:rPr lang="ko-KR" altLang="en-US" sz="1700" dirty="0"/>
              <a:t>는 세로줄 수를 의미한다</a:t>
            </a:r>
            <a:r>
              <a:rPr lang="en-US" altLang="ko-KR" sz="1700" dirty="0"/>
              <a:t>. </a:t>
            </a:r>
            <a:r>
              <a:rPr lang="ko-KR" altLang="en-US" sz="1700" dirty="0"/>
              <a:t>해석하면</a:t>
            </a:r>
            <a:r>
              <a:rPr lang="en-US" altLang="ko-KR" sz="1700" dirty="0"/>
              <a:t>, 3</a:t>
            </a:r>
            <a:r>
              <a:rPr lang="ko-KR" altLang="en-US" sz="1700" dirty="0"/>
              <a:t>행 </a:t>
            </a:r>
            <a:r>
              <a:rPr lang="en-US" altLang="ko-KR" sz="1700" dirty="0"/>
              <a:t>4</a:t>
            </a:r>
            <a:r>
              <a:rPr lang="ko-KR" altLang="en-US" sz="1700" dirty="0" err="1"/>
              <a:t>열짜리</a:t>
            </a:r>
            <a:r>
              <a:rPr lang="ko-KR" altLang="en-US" sz="1700" dirty="0"/>
              <a:t> 배열이 생성되며 총 요소의 개수는 </a:t>
            </a:r>
            <a:r>
              <a:rPr lang="en-US" altLang="ko-KR" sz="1700" dirty="0"/>
              <a:t>3 × 4 = 12</a:t>
            </a:r>
            <a:r>
              <a:rPr lang="ko-KR" altLang="en-US" sz="1700" dirty="0" smtClean="0"/>
              <a:t>이다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60F3E-A328-4A5A-A19D-5EC62E4F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4931677" cy="14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sz="1700" dirty="0"/>
              <a:t>2</a:t>
            </a:r>
            <a:r>
              <a:rPr lang="ko-KR" altLang="en-US" sz="1700" dirty="0"/>
              <a:t>차원 배열의 경우</a:t>
            </a:r>
            <a:r>
              <a:rPr lang="en-US" altLang="ko-KR" sz="1700" dirty="0"/>
              <a:t>, </a:t>
            </a:r>
            <a:r>
              <a:rPr lang="ko-KR" altLang="en-US" sz="1700" dirty="0"/>
              <a:t>각 요소에 접근하려면 </a:t>
            </a:r>
            <a:r>
              <a:rPr lang="en-US" altLang="ko-KR" sz="1700" dirty="0" err="1"/>
              <a:t>ary</a:t>
            </a:r>
            <a:r>
              <a:rPr lang="en-US" altLang="ko-KR" sz="1700" dirty="0"/>
              <a:t>[0, 0]</a:t>
            </a:r>
            <a:r>
              <a:rPr lang="ko-KR" altLang="en-US" sz="1700" dirty="0"/>
              <a:t>과 같이 첨자를 </a:t>
            </a:r>
            <a:r>
              <a:rPr lang="en-US" altLang="ko-KR" sz="1700" dirty="0"/>
              <a:t>2</a:t>
            </a:r>
            <a:r>
              <a:rPr lang="ko-KR" altLang="en-US" sz="1700" dirty="0"/>
              <a:t>개 사용해야 한다</a:t>
            </a:r>
            <a:r>
              <a:rPr lang="en-US" altLang="ko-KR" sz="1700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CC034-88D8-44E4-ACBD-56715439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51518"/>
            <a:ext cx="7143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크기가 고정되지 않은 배열을 이용한 연산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번째로 만들 프로그램은 </a:t>
            </a:r>
            <a:r>
              <a:rPr lang="en-US" altLang="ko-KR" dirty="0"/>
              <a:t>1</a:t>
            </a:r>
            <a:r>
              <a:rPr lang="ko-KR" altLang="en-US" dirty="0"/>
              <a:t>차원 배열의 활용이다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70051-A152-4218-B834-A885F83C0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4467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0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7-9] 2</a:t>
            </a:r>
            <a:r>
              <a:rPr lang="ko-KR" altLang="en-US" b="1" dirty="0">
                <a:solidFill>
                  <a:srgbClr val="008000"/>
                </a:solidFill>
              </a:rPr>
              <a:t>차원 배열의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Project07_9)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9835B-4C6B-4BD0-BBC9-06867760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19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8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7-9] 2</a:t>
            </a:r>
            <a:r>
              <a:rPr lang="ko-KR" altLang="en-US" b="1" dirty="0">
                <a:solidFill>
                  <a:srgbClr val="008000"/>
                </a:solidFill>
              </a:rPr>
              <a:t>차원 배열의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Project07_9)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E83AA-14CC-4873-AF3E-910852A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22190"/>
            <a:ext cx="7277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6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7-10] </a:t>
            </a:r>
            <a:r>
              <a:rPr lang="ko-KR" altLang="en-US" b="1" dirty="0">
                <a:solidFill>
                  <a:srgbClr val="008000"/>
                </a:solidFill>
              </a:rPr>
              <a:t>중첩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문을 활용한 </a:t>
            </a:r>
            <a:r>
              <a:rPr lang="en-US" altLang="ko-KR" b="1" dirty="0">
                <a:solidFill>
                  <a:srgbClr val="008000"/>
                </a:solidFill>
              </a:rPr>
              <a:t>2</a:t>
            </a:r>
            <a:r>
              <a:rPr lang="ko-KR" altLang="en-US" b="1" dirty="0">
                <a:solidFill>
                  <a:srgbClr val="008000"/>
                </a:solidFill>
              </a:rPr>
              <a:t>차원 배열의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Project07_10)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63DC8F-F3E7-473D-BC3A-13CEAEBF41EC}"/>
              </a:ext>
            </a:extLst>
          </p:cNvPr>
          <p:cNvGrpSpPr/>
          <p:nvPr/>
        </p:nvGrpSpPr>
        <p:grpSpPr>
          <a:xfrm>
            <a:off x="1099198" y="2150786"/>
            <a:ext cx="6999393" cy="4627051"/>
            <a:chOff x="1100999" y="2132856"/>
            <a:chExt cx="7202026" cy="47610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7C4976-8769-4732-89BE-E3EC6B4F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1"/>
            <a:stretch/>
          </p:blipFill>
          <p:spPr>
            <a:xfrm>
              <a:off x="1100999" y="2132856"/>
              <a:ext cx="7202026" cy="13144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E3A6B3-0A9F-4FBC-8359-F8FEE9C6E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125" y="3407710"/>
              <a:ext cx="7200900" cy="3486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73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200" dirty="0"/>
              <a:t>2</a:t>
            </a:r>
            <a:r>
              <a:rPr lang="ko-KR" altLang="en-US" sz="2200" dirty="0"/>
              <a:t>차원 배열</a:t>
            </a:r>
            <a:endParaRPr lang="en-US" altLang="ko-KR" sz="22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7-10] </a:t>
            </a:r>
            <a:r>
              <a:rPr lang="ko-KR" altLang="en-US" b="1" dirty="0">
                <a:solidFill>
                  <a:srgbClr val="008000"/>
                </a:solidFill>
              </a:rPr>
              <a:t>중첩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문을 활용한 </a:t>
            </a:r>
            <a:r>
              <a:rPr lang="en-US" altLang="ko-KR" b="1" dirty="0">
                <a:solidFill>
                  <a:srgbClr val="008000"/>
                </a:solidFill>
              </a:rPr>
              <a:t>2</a:t>
            </a:r>
            <a:r>
              <a:rPr lang="ko-KR" altLang="en-US" b="1" dirty="0">
                <a:solidFill>
                  <a:srgbClr val="008000"/>
                </a:solidFill>
              </a:rPr>
              <a:t>차원 배열의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Project07_10)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sz="15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872D2-0AF7-4BE4-B3D4-4213A59A7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1" b="2558"/>
          <a:stretch/>
        </p:blipFill>
        <p:spPr>
          <a:xfrm>
            <a:off x="1115616" y="2276872"/>
            <a:ext cx="702768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DF656-981A-4157-8DD0-BCB82D6F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62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7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7-11] 2</a:t>
            </a:r>
            <a:r>
              <a:rPr lang="ko-KR" altLang="en-US" b="1" dirty="0">
                <a:solidFill>
                  <a:srgbClr val="008000"/>
                </a:solidFill>
              </a:rPr>
              <a:t>차원 배열의 초기화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F6B44-4763-4919-94F0-CC2D743C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229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7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7-11] 2</a:t>
            </a:r>
            <a:r>
              <a:rPr lang="ko-KR" altLang="en-US" b="1" dirty="0">
                <a:solidFill>
                  <a:srgbClr val="008000"/>
                </a:solidFill>
              </a:rPr>
              <a:t>차원 배열의 초기화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- 3~6</a:t>
            </a:r>
            <a:r>
              <a:rPr lang="ko-KR" altLang="en-US" dirty="0"/>
              <a:t>행에서는 가장 기본적인 배열의 초기화 방법을 보여준다</a:t>
            </a:r>
            <a:r>
              <a:rPr lang="en-US" altLang="ko-KR" dirty="0"/>
              <a:t>. 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err="1"/>
              <a:t>열짜리</a:t>
            </a:r>
            <a:r>
              <a:rPr lang="ko-KR" altLang="en-US" dirty="0"/>
              <a:t> 배열이므로 아래와 </a:t>
            </a:r>
            <a:r>
              <a:rPr lang="ko-KR" altLang="en-US" dirty="0" err="1"/>
              <a:t>그리과</a:t>
            </a:r>
            <a:r>
              <a:rPr lang="ko-KR" altLang="en-US" dirty="0"/>
              <a:t> 같이 초기화할 수 있다</a:t>
            </a:r>
            <a:r>
              <a:rPr lang="en-US" altLang="ko-KR" dirty="0"/>
              <a:t>. </a:t>
            </a:r>
            <a:r>
              <a:rPr lang="ko-KR" altLang="en-US" dirty="0"/>
              <a:t>숫자들을 감싼 네모 칸은 </a:t>
            </a:r>
            <a:r>
              <a:rPr lang="en-US" altLang="ko-KR" dirty="0"/>
              <a:t>2</a:t>
            </a:r>
            <a:r>
              <a:rPr lang="ko-KR" altLang="en-US" dirty="0"/>
              <a:t>차원 배열의 공간이라고 생각하면 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15D60-EEE3-4D41-B87F-449A0E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3" y="2150786"/>
            <a:ext cx="7248525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CF0ABF-ED69-47ED-83AF-2502FA79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76579"/>
            <a:ext cx="5328592" cy="20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7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배열 크기의 동적 할당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동적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ko-KR" altLang="en-US" dirty="0"/>
              <a:t>배열을 생성할 때 크기를 지정하지 않고 사용자의 입력에 의해 배열의 크기를 지정하는 것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7-12] </a:t>
            </a:r>
            <a:r>
              <a:rPr lang="ko-KR" altLang="en-US" b="1" dirty="0">
                <a:solidFill>
                  <a:srgbClr val="008000"/>
                </a:solidFill>
              </a:rPr>
              <a:t>배열 크기의 동적 할당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Project07_12)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79A73-3F14-4990-AB31-CE774DE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16" y="3068960"/>
            <a:ext cx="723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배열 크기의 동적 할당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7-12] </a:t>
            </a:r>
            <a:r>
              <a:rPr lang="ko-KR" altLang="en-US" b="1" dirty="0">
                <a:solidFill>
                  <a:srgbClr val="008000"/>
                </a:solidFill>
              </a:rPr>
              <a:t>배열 크기의 동적 할당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Project07_12)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1C227-8228-440C-AFA9-0F82CAA8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3" y="2133600"/>
            <a:ext cx="6864623" cy="44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9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배열 크기의 동적 할당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7-12] </a:t>
            </a:r>
            <a:r>
              <a:rPr lang="ko-KR" altLang="en-US" b="1" dirty="0">
                <a:solidFill>
                  <a:srgbClr val="008000"/>
                </a:solidFill>
              </a:rPr>
              <a:t>배열 크기의 동적 할당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Project07_12)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65B9D5-5AD3-4FA0-BE58-45363C45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6" y="2276872"/>
            <a:ext cx="7315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화면 중앙에서 나타나는 거북이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</a:t>
            </a:r>
            <a:r>
              <a:rPr lang="en-US" altLang="ko-KR" dirty="0"/>
              <a:t>2</a:t>
            </a:r>
            <a:r>
              <a:rPr lang="ko-KR" altLang="en-US" dirty="0"/>
              <a:t>차원 배열을 </a:t>
            </a:r>
            <a:r>
              <a:rPr lang="ko-KR" altLang="en-US" dirty="0" err="1"/>
              <a:t>터틀</a:t>
            </a:r>
            <a:r>
              <a:rPr lang="ko-KR" altLang="en-US" dirty="0"/>
              <a:t> 그래픽에 응용한 프로그램이다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F9D85-18CA-4BE4-997E-8FF24960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347075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</a:t>
            </a:r>
            <a:r>
              <a:rPr lang="en-US" altLang="ko-KR" dirty="0"/>
              <a:t>50~99</a:t>
            </a:r>
            <a:r>
              <a:rPr lang="ko-KR" altLang="en-US" dirty="0"/>
              <a:t>마리의 거북이를 </a:t>
            </a:r>
            <a:r>
              <a:rPr lang="en-US" altLang="ko-KR" dirty="0"/>
              <a:t>2</a:t>
            </a:r>
            <a:r>
              <a:rPr lang="ko-KR" altLang="en-US" dirty="0"/>
              <a:t>차원 배열로 미리 </a:t>
            </a:r>
            <a:r>
              <a:rPr lang="ko-KR" altLang="en-US" dirty="0" err="1"/>
              <a:t>생성해놓고</a:t>
            </a:r>
            <a:r>
              <a:rPr lang="en-US" altLang="ko-KR" dirty="0"/>
              <a:t>, </a:t>
            </a:r>
            <a:r>
              <a:rPr lang="ko-KR" altLang="en-US" dirty="0"/>
              <a:t>거북이들이 화 면 중앙에서 나타나 </a:t>
            </a:r>
            <a:r>
              <a:rPr lang="ko-KR" altLang="en-US" dirty="0" err="1"/>
              <a:t>랜덤한</a:t>
            </a:r>
            <a:r>
              <a:rPr lang="ko-KR" altLang="en-US" dirty="0"/>
              <a:t> 위치로 이동하도록 하는 프로그램이다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A2CD8-61EB-4452-84AE-851D76ED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2708920"/>
            <a:ext cx="4824536" cy="27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7-13] 2</a:t>
            </a:r>
            <a:r>
              <a:rPr lang="ko-KR" altLang="en-US" b="1" dirty="0">
                <a:solidFill>
                  <a:srgbClr val="008000"/>
                </a:solidFill>
              </a:rPr>
              <a:t>차원 배열을 활용한 거북이 쇼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55BC01-72C1-4EB2-B30D-DB97FB7D3B93}"/>
              </a:ext>
            </a:extLst>
          </p:cNvPr>
          <p:cNvGrpSpPr/>
          <p:nvPr/>
        </p:nvGrpSpPr>
        <p:grpSpPr>
          <a:xfrm>
            <a:off x="1070589" y="2132855"/>
            <a:ext cx="7002822" cy="4701571"/>
            <a:chOff x="1043608" y="2132856"/>
            <a:chExt cx="7210985" cy="49888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87DEDD-A8D4-4A80-9565-6B19DBCB9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2"/>
            <a:stretch/>
          </p:blipFill>
          <p:spPr>
            <a:xfrm>
              <a:off x="1043608" y="2132856"/>
              <a:ext cx="7210425" cy="25622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B7AD63-DFAD-49E9-9643-883344823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68" y="4654739"/>
              <a:ext cx="7210425" cy="246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11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7-13] 2</a:t>
            </a:r>
            <a:r>
              <a:rPr lang="ko-KR" altLang="en-US" b="1" dirty="0">
                <a:solidFill>
                  <a:srgbClr val="008000"/>
                </a:solidFill>
              </a:rPr>
              <a:t>차원 배열을 활용한 거북이 쇼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3A25A-C42A-4F11-82B5-EFE0BB76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6" y="2132856"/>
            <a:ext cx="7019267" cy="4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6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16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7-13] 2</a:t>
            </a:r>
            <a:r>
              <a:rPr lang="ko-KR" altLang="en-US" b="1" dirty="0">
                <a:solidFill>
                  <a:srgbClr val="008000"/>
                </a:solidFill>
              </a:rPr>
              <a:t>차원 배열을 활용한 거북이 쇼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Project07_13</a:t>
            </a:r>
            <a:r>
              <a:rPr lang="en-US" altLang="ko-KR" b="1" dirty="0" smtClean="0">
                <a:solidFill>
                  <a:srgbClr val="008000"/>
                </a:solidFill>
              </a:rPr>
              <a:t>)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E2A21-5C28-4228-8FBA-3F26971D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33413"/>
            <a:ext cx="3476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6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3</a:t>
            </a:r>
            <a:r>
              <a:rPr lang="ko-KR" altLang="en-US" dirty="0"/>
              <a:t>차원 배열은 기존의 </a:t>
            </a:r>
            <a:r>
              <a:rPr lang="en-US" altLang="ko-KR" dirty="0"/>
              <a:t>2</a:t>
            </a:r>
            <a:r>
              <a:rPr lang="ko-KR" altLang="en-US" dirty="0"/>
              <a:t>차원 배열 위에 또 다른 </a:t>
            </a:r>
            <a:r>
              <a:rPr lang="en-US" altLang="ko-KR" dirty="0"/>
              <a:t>2</a:t>
            </a:r>
            <a:r>
              <a:rPr lang="ko-KR" altLang="en-US" dirty="0"/>
              <a:t>차원 배열을 쌓아 놓은 것으로 생각하면 된다</a:t>
            </a:r>
            <a:r>
              <a:rPr lang="en-US" altLang="ko-KR" dirty="0"/>
              <a:t>. 2</a:t>
            </a:r>
            <a:r>
              <a:rPr lang="ko-KR" altLang="en-US" dirty="0"/>
              <a:t>차원 배열 하나를 한 면으로 취급해서 첨자를 추가하면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위 그림과 같이 </a:t>
            </a:r>
            <a:r>
              <a:rPr lang="en-US" altLang="ko-KR" dirty="0"/>
              <a:t>2</a:t>
            </a:r>
            <a:r>
              <a:rPr lang="ko-KR" altLang="en-US" dirty="0"/>
              <a:t>면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열의 </a:t>
            </a:r>
            <a:r>
              <a:rPr lang="en-US" altLang="ko-KR" dirty="0"/>
              <a:t>3</a:t>
            </a:r>
            <a:r>
              <a:rPr lang="ko-KR" altLang="en-US" dirty="0"/>
              <a:t>차원 배열 초기화는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7-15]</a:t>
            </a:r>
            <a:r>
              <a:rPr lang="ko-KR" altLang="en-US" dirty="0"/>
              <a:t>와 같이 진행하면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44095-B4BB-4E42-91FF-20E12C64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674135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4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6995EF-5240-4BF1-A5FD-B20E4AB7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4447091" cy="44644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374441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2</a:t>
            </a:r>
            <a:r>
              <a:rPr lang="ko-KR" altLang="en-US" dirty="0"/>
              <a:t>차원 배열의 초기화를 한 번 더 진행한다고 생각하고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2</a:t>
            </a:r>
            <a:r>
              <a:rPr lang="ko-KR" altLang="en-US" dirty="0"/>
              <a:t>차원을 콤마로 분리한 후 전체는 다시 블록</a:t>
            </a:r>
            <a:r>
              <a:rPr lang="en-US" altLang="ko-KR" dirty="0"/>
              <a:t>({ })</a:t>
            </a:r>
            <a:r>
              <a:rPr lang="ko-KR" altLang="en-US" dirty="0"/>
              <a:t>으로 묶으면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288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차원 </a:t>
            </a:r>
            <a:r>
              <a:rPr lang="ko-KR" altLang="en-US" dirty="0">
                <a:solidFill>
                  <a:srgbClr val="008000"/>
                </a:solidFill>
              </a:rPr>
              <a:t>배열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67EF6-DAD5-4229-AFEE-609DEA88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62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9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배열의 활용 </a:t>
            </a:r>
            <a:r>
              <a:rPr lang="en-US" altLang="ko-KR" sz="4000" dirty="0">
                <a:latin typeface="+mj-ea"/>
              </a:rPr>
              <a:t>: </a:t>
            </a:r>
            <a:r>
              <a:rPr lang="ko-KR" altLang="en-US" sz="4000" dirty="0">
                <a:latin typeface="+mj-ea"/>
              </a:rPr>
              <a:t>스택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200" dirty="0"/>
              <a:t>스택의 이해</a:t>
            </a:r>
            <a:endParaRPr lang="en-US" altLang="ko-KR" sz="22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sz="1700" dirty="0"/>
              <a:t>스택은 한쪽 끝이 막혀 있는 구조로</a:t>
            </a:r>
            <a:r>
              <a:rPr lang="en-US" altLang="ko-KR" sz="1700" dirty="0"/>
              <a:t>, </a:t>
            </a:r>
            <a:r>
              <a:rPr lang="ko-KR" altLang="en-US" sz="1700" dirty="0"/>
              <a:t>가장 먼저 들어간 것이 가장 나중에 나온다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들어간 순서 는 </a:t>
            </a:r>
            <a:r>
              <a:rPr lang="en-US" altLang="ko-KR" sz="1700" dirty="0"/>
              <a:t>A → B → C</a:t>
            </a:r>
            <a:r>
              <a:rPr lang="ko-KR" altLang="en-US" sz="1700" dirty="0"/>
              <a:t>이지만</a:t>
            </a:r>
            <a:r>
              <a:rPr lang="en-US" altLang="ko-KR" sz="1700" dirty="0"/>
              <a:t>, </a:t>
            </a:r>
            <a:r>
              <a:rPr lang="ko-KR" altLang="en-US" sz="1700" dirty="0"/>
              <a:t>나오는 순서는 </a:t>
            </a:r>
            <a:r>
              <a:rPr lang="en-US" altLang="ko-KR" sz="1700" dirty="0"/>
              <a:t>C → B → A</a:t>
            </a:r>
            <a:r>
              <a:rPr lang="ko-KR" altLang="en-US" sz="1700" dirty="0"/>
              <a:t>이다</a:t>
            </a:r>
            <a:r>
              <a:rPr lang="en-US" altLang="ko-KR" sz="1700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sz="1700" dirty="0"/>
              <a:t>LIFO(Last In First Out) </a:t>
            </a:r>
            <a:r>
              <a:rPr lang="ko-KR" altLang="en-US" sz="1700" dirty="0" smtClean="0"/>
              <a:t>구조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가장 </a:t>
            </a:r>
            <a:r>
              <a:rPr lang="ko-KR" altLang="en-US" sz="1700" dirty="0"/>
              <a:t>나중에 들어간 것이 가장 먼저 나온다는 </a:t>
            </a:r>
            <a:r>
              <a:rPr lang="ko-KR" altLang="en-US" sz="1700" dirty="0" smtClean="0"/>
              <a:t>뜻</a:t>
            </a:r>
            <a:endParaRPr lang="en-US" altLang="ko-KR" sz="1700" dirty="0" smtClean="0"/>
          </a:p>
          <a:p>
            <a:pPr lvl="2">
              <a:lnSpc>
                <a:spcPct val="150000"/>
              </a:lnSpc>
              <a:buClrTx/>
            </a:pPr>
            <a:r>
              <a:rPr lang="en-US" altLang="ko-KR" sz="1700" dirty="0"/>
              <a:t>top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스택에 </a:t>
            </a:r>
            <a:r>
              <a:rPr lang="ko-KR" altLang="en-US" sz="1700" dirty="0"/>
              <a:t>들어 있는 데이터 중 가장 마지막 데이터의 바로 다음 </a:t>
            </a:r>
            <a:r>
              <a:rPr lang="ko-KR" altLang="en-US" sz="1700" dirty="0" smtClean="0"/>
              <a:t>위치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sz="1700" dirty="0"/>
              <a:t>스택에서 데이터를 넣는다는 뜻의 푸시</a:t>
            </a:r>
            <a:r>
              <a:rPr lang="en-US" altLang="ko-KR" sz="1700" dirty="0"/>
              <a:t>(push), </a:t>
            </a:r>
            <a:r>
              <a:rPr lang="ko-KR" altLang="en-US" sz="1700" dirty="0"/>
              <a:t>뺀다는 뜻의 팝</a:t>
            </a:r>
            <a:r>
              <a:rPr lang="en-US" altLang="ko-KR" sz="1700" dirty="0"/>
              <a:t>(pop</a:t>
            </a:r>
            <a:r>
              <a:rPr lang="en-US" altLang="ko-KR" sz="1700" dirty="0" smtClean="0"/>
              <a:t>)</a:t>
            </a: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49FEC5-A21B-47E7-88EF-9EB8EB087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7010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32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자동차 다섯 대를 주차할 수 있고 한쪽 길이 막힌 주차장을 만들어 스택을 구현해보자</a:t>
            </a:r>
            <a:r>
              <a:rPr lang="en-US" altLang="ko-KR" dirty="0"/>
              <a:t>. </a:t>
            </a:r>
            <a:r>
              <a:rPr lang="ko-KR" altLang="en-US" dirty="0"/>
              <a:t>배열을 사용해 초기화하면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7-17]</a:t>
            </a:r>
            <a:r>
              <a:rPr lang="ko-KR" altLang="en-US" dirty="0"/>
              <a:t>과 같이 배열이 잡히면 이 주차장을 스택이라고 생각하면 된다</a:t>
            </a:r>
            <a:r>
              <a:rPr lang="en-US" altLang="ko-KR" dirty="0"/>
              <a:t>. </a:t>
            </a:r>
            <a:r>
              <a:rPr lang="ko-KR" altLang="en-US" dirty="0"/>
              <a:t>현재 자동차가 없으므로 </a:t>
            </a:r>
            <a:r>
              <a:rPr lang="en-US" altLang="ko-KR" dirty="0"/>
              <a:t>top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을 가리키고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top</a:t>
            </a:r>
            <a:r>
              <a:rPr lang="ko-KR" altLang="en-US" dirty="0"/>
              <a:t>은 자동차가 들어갈 위치이기도 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BAA00-00C4-481A-8580-BA3401D6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12318"/>
            <a:ext cx="7219950" cy="62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72011-8054-44DA-88A4-622B8EBE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65766"/>
            <a:ext cx="7029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배열의 기본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여기에 자동차 한 대를 넣어보자</a:t>
            </a:r>
            <a:r>
              <a:rPr lang="en-US" altLang="ko-KR" dirty="0"/>
              <a:t>(push). </a:t>
            </a:r>
            <a:r>
              <a:rPr lang="ko-KR" altLang="en-US" dirty="0"/>
              <a:t>자동차 </a:t>
            </a:r>
            <a:r>
              <a:rPr lang="en-US" altLang="ko-KR" dirty="0"/>
              <a:t>A</a:t>
            </a:r>
            <a:r>
              <a:rPr lang="ko-KR" altLang="en-US" dirty="0"/>
              <a:t>를 넣으면 </a:t>
            </a:r>
            <a:r>
              <a:rPr lang="en-US" altLang="ko-KR" dirty="0"/>
              <a:t>top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바뀌며</a:t>
            </a:r>
            <a:r>
              <a:rPr lang="en-US" altLang="ko-KR" dirty="0"/>
              <a:t>, </a:t>
            </a:r>
            <a:r>
              <a:rPr lang="ko-KR" altLang="en-US" dirty="0"/>
              <a:t>위치는 </a:t>
            </a:r>
            <a:r>
              <a:rPr lang="en-US" altLang="ko-KR" dirty="0"/>
              <a:t>parking[0]</a:t>
            </a:r>
            <a:r>
              <a:rPr lang="ko-KR" altLang="en-US" dirty="0"/>
              <a:t>에서 </a:t>
            </a:r>
            <a:r>
              <a:rPr lang="en-US" altLang="ko-KR" dirty="0"/>
              <a:t>parking[1]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8A54E-FD2B-4309-85C2-818C566A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7229475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13429-3A99-460A-B6E3-8A9BEA7CD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25764"/>
            <a:ext cx="6962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5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동일한 방식으로 자동차 </a:t>
            </a:r>
            <a:r>
              <a:rPr lang="en-US" altLang="ko-KR" dirty="0"/>
              <a:t>B</a:t>
            </a:r>
            <a:r>
              <a:rPr lang="ko-KR" altLang="en-US" dirty="0"/>
              <a:t>와 자동차 </a:t>
            </a:r>
            <a:r>
              <a:rPr lang="en-US" altLang="ko-KR" dirty="0"/>
              <a:t>C</a:t>
            </a:r>
            <a:r>
              <a:rPr lang="ko-KR" altLang="en-US" dirty="0"/>
              <a:t>도 주차장에 넣어 보자</a:t>
            </a:r>
            <a:r>
              <a:rPr lang="en-US" altLang="ko-KR" dirty="0"/>
              <a:t>. </a:t>
            </a:r>
            <a:r>
              <a:rPr lang="ko-KR" altLang="en-US" dirty="0"/>
              <a:t>자동차 두 대를 주차한 후 </a:t>
            </a:r>
            <a:r>
              <a:rPr lang="en-US" altLang="ko-KR" dirty="0"/>
              <a:t>top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이 되며 </a:t>
            </a:r>
            <a:r>
              <a:rPr lang="en-US" altLang="ko-KR" dirty="0"/>
              <a:t>parking[3]</a:t>
            </a:r>
            <a:r>
              <a:rPr lang="ko-KR" altLang="en-US" dirty="0"/>
              <a:t>의 위치로 이동한다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1FC29-6E59-4A8B-97E5-6191901B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181850" cy="117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D58F61-100F-45E9-9120-406011ED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953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93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이번에는 주차된 자동차를 </a:t>
            </a:r>
            <a:r>
              <a:rPr lang="ko-KR" altLang="en-US" dirty="0" err="1"/>
              <a:t>빼보자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7-20]</a:t>
            </a:r>
            <a:r>
              <a:rPr lang="ko-KR" altLang="en-US" dirty="0"/>
              <a:t>은 주차장에서 자동차 한 대를 빼내는 동작을 나타낸다</a:t>
            </a:r>
            <a:r>
              <a:rPr lang="en-US" altLang="ko-KR" dirty="0"/>
              <a:t>. </a:t>
            </a:r>
            <a:r>
              <a:rPr lang="ko-KR" altLang="en-US" dirty="0"/>
              <a:t>자동차 한 대를 뺄 때는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감소시킨 후 그 자리에 있는 자동차를 빼내면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5C23B-9AF3-437B-B94B-C21B193B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7200900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B7E119-D5FD-483C-92A2-9D757354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3861048"/>
            <a:ext cx="6638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933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7-14] </a:t>
            </a:r>
            <a:r>
              <a:rPr lang="ko-KR" altLang="en-US" b="1" dirty="0">
                <a:solidFill>
                  <a:srgbClr val="008000"/>
                </a:solidFill>
              </a:rPr>
              <a:t>스택의 구현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Project07_14)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72606-BF00-49B1-BB95-CC734747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97" y="2164856"/>
            <a:ext cx="7068670" cy="46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92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배열의 활용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배열을 이용한 스택 구현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DFB951-04DA-4462-BD7E-24F49E804FF0}"/>
              </a:ext>
            </a:extLst>
          </p:cNvPr>
          <p:cNvGrpSpPr/>
          <p:nvPr/>
        </p:nvGrpSpPr>
        <p:grpSpPr>
          <a:xfrm>
            <a:off x="1043608" y="1700808"/>
            <a:ext cx="7148223" cy="5080187"/>
            <a:chOff x="1024177" y="1844824"/>
            <a:chExt cx="7315581" cy="51991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04C0DE-F540-4682-AD32-AA45CBF68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67"/>
            <a:stretch/>
          </p:blipFill>
          <p:spPr>
            <a:xfrm>
              <a:off x="1024177" y="1844824"/>
              <a:ext cx="7315581" cy="8286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BA0482F-9534-4547-AE55-1D39F4BC9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98" r="124"/>
            <a:stretch/>
          </p:blipFill>
          <p:spPr>
            <a:xfrm>
              <a:off x="1024177" y="2636912"/>
              <a:ext cx="7315581" cy="4407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903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배열은 </a:t>
            </a:r>
            <a:r>
              <a:rPr lang="ko-KR" altLang="en-US" dirty="0"/>
              <a:t>하나씩 사용하던 종이 상자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ko-KR" altLang="en-US" dirty="0"/>
              <a:t>를 한 줄로 붙여 놓은 것이다</a:t>
            </a:r>
            <a:endParaRPr lang="en-US" altLang="ko-KR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64E54E-35C7-4547-A2FB-EA195AF1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257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변수는 각각의 종이상자에 </a:t>
            </a:r>
            <a:r>
              <a:rPr lang="en-US" altLang="ko-KR" dirty="0"/>
              <a:t>a, b, c, d</a:t>
            </a:r>
            <a:r>
              <a:rPr lang="ko-KR" altLang="en-US" dirty="0"/>
              <a:t>로 이름을 붙여 사용해왔지만</a:t>
            </a:r>
            <a:r>
              <a:rPr lang="en-US" altLang="ko-KR" dirty="0"/>
              <a:t>, </a:t>
            </a:r>
            <a:r>
              <a:rPr lang="ko-KR" altLang="en-US" dirty="0"/>
              <a:t>배열은 종이상자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후 박스 전체에 이름</a:t>
            </a:r>
            <a:r>
              <a:rPr lang="en-US" altLang="ko-KR" dirty="0"/>
              <a:t>(aa)</a:t>
            </a:r>
            <a:r>
              <a:rPr lang="ko-KR" altLang="en-US" dirty="0"/>
              <a:t>을 지정하여 사용한다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각 요소는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번호</a:t>
            </a:r>
            <a:r>
              <a:rPr lang="en-US" altLang="ko-KR" dirty="0"/>
              <a:t>(</a:t>
            </a:r>
            <a:r>
              <a:rPr lang="ko-KR" altLang="en-US" dirty="0"/>
              <a:t>첨자라고 한다</a:t>
            </a:r>
            <a:r>
              <a:rPr lang="en-US" altLang="ko-KR" dirty="0"/>
              <a:t>)</a:t>
            </a:r>
            <a:r>
              <a:rPr lang="ko-KR" altLang="en-US" dirty="0"/>
              <a:t>를 붙여서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35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배열의 기본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배열의 이해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7-1] </a:t>
            </a:r>
            <a:r>
              <a:rPr lang="ko-KR" altLang="en-US" b="1" dirty="0">
                <a:solidFill>
                  <a:srgbClr val="008000"/>
                </a:solidFill>
              </a:rPr>
              <a:t>여러 개의 변수 값을 선언하여 출력하는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Project07_1)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8933C2-6671-4195-806A-6043A23C4039}"/>
              </a:ext>
            </a:extLst>
          </p:cNvPr>
          <p:cNvGrpSpPr/>
          <p:nvPr/>
        </p:nvGrpSpPr>
        <p:grpSpPr>
          <a:xfrm>
            <a:off x="1187624" y="2204864"/>
            <a:ext cx="7210425" cy="4561894"/>
            <a:chOff x="957822" y="2905125"/>
            <a:chExt cx="7210425" cy="45618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454F8B-39B7-4A7F-9C13-4F722C3BC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4" r="839"/>
            <a:stretch/>
          </p:blipFill>
          <p:spPr>
            <a:xfrm>
              <a:off x="957822" y="2905125"/>
              <a:ext cx="7210425" cy="10477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21176F-019C-4378-8908-8589CC7C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822" y="3933244"/>
              <a:ext cx="7210425" cy="3533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66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35389</TotalTime>
  <Words>1912</Words>
  <Application>Microsoft Office PowerPoint</Application>
  <PresentationFormat>화면 슬라이드 쇼(4:3)</PresentationFormat>
  <Paragraphs>347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07. 배열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02. 배열의 기본</vt:lpstr>
      <vt:lpstr>PowerPoint 프레젠테이션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03. 2차원 배열</vt:lpstr>
      <vt:lpstr>PowerPoint 프레젠테이션</vt:lpstr>
      <vt:lpstr>04. 배열의 활용 : 스택</vt:lpstr>
      <vt:lpstr>04. 배열의 활용 : 스택</vt:lpstr>
      <vt:lpstr>04. 배열의 활용 : 스택</vt:lpstr>
      <vt:lpstr>04. 배열의 활용 : 스택</vt:lpstr>
      <vt:lpstr>04. 배열의 활용 : 스택</vt:lpstr>
      <vt:lpstr>04. 배열의 활용 : 스택</vt:lpstr>
      <vt:lpstr>04. 배열의 활용 : 스택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1154</cp:revision>
  <dcterms:created xsi:type="dcterms:W3CDTF">2012-07-11T10:23:22Z</dcterms:created>
  <dcterms:modified xsi:type="dcterms:W3CDTF">2022-10-31T02:54:12Z</dcterms:modified>
</cp:coreProperties>
</file>