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80"/>
  </p:notesMasterIdLst>
  <p:handoutMasterIdLst>
    <p:handoutMasterId r:id="rId81"/>
  </p:handoutMasterIdLst>
  <p:sldIdLst>
    <p:sldId id="256" r:id="rId2"/>
    <p:sldId id="471" r:id="rId3"/>
    <p:sldId id="516" r:id="rId4"/>
    <p:sldId id="922" r:id="rId5"/>
    <p:sldId id="903" r:id="rId6"/>
    <p:sldId id="771" r:id="rId7"/>
    <p:sldId id="926" r:id="rId8"/>
    <p:sldId id="927" r:id="rId9"/>
    <p:sldId id="929" r:id="rId10"/>
    <p:sldId id="930" r:id="rId11"/>
    <p:sldId id="931" r:id="rId12"/>
    <p:sldId id="932" r:id="rId13"/>
    <p:sldId id="933" r:id="rId14"/>
    <p:sldId id="934" r:id="rId15"/>
    <p:sldId id="935" r:id="rId16"/>
    <p:sldId id="936" r:id="rId17"/>
    <p:sldId id="937" r:id="rId18"/>
    <p:sldId id="938" r:id="rId19"/>
    <p:sldId id="939" r:id="rId20"/>
    <p:sldId id="940" r:id="rId21"/>
    <p:sldId id="941" r:id="rId22"/>
    <p:sldId id="943" r:id="rId23"/>
    <p:sldId id="944" r:id="rId24"/>
    <p:sldId id="924" r:id="rId25"/>
    <p:sldId id="945" r:id="rId26"/>
    <p:sldId id="946" r:id="rId27"/>
    <p:sldId id="947" r:id="rId28"/>
    <p:sldId id="948" r:id="rId29"/>
    <p:sldId id="949" r:id="rId30"/>
    <p:sldId id="951" r:id="rId31"/>
    <p:sldId id="952" r:id="rId32"/>
    <p:sldId id="954" r:id="rId33"/>
    <p:sldId id="955" r:id="rId34"/>
    <p:sldId id="956" r:id="rId35"/>
    <p:sldId id="957" r:id="rId36"/>
    <p:sldId id="958" r:id="rId37"/>
    <p:sldId id="959" r:id="rId38"/>
    <p:sldId id="960" r:id="rId39"/>
    <p:sldId id="961" r:id="rId40"/>
    <p:sldId id="962" r:id="rId41"/>
    <p:sldId id="963" r:id="rId42"/>
    <p:sldId id="964" r:id="rId43"/>
    <p:sldId id="867" r:id="rId44"/>
    <p:sldId id="968" r:id="rId45"/>
    <p:sldId id="966" r:id="rId46"/>
    <p:sldId id="967" r:id="rId47"/>
    <p:sldId id="969" r:id="rId48"/>
    <p:sldId id="970" r:id="rId49"/>
    <p:sldId id="971" r:id="rId50"/>
    <p:sldId id="972" r:id="rId51"/>
    <p:sldId id="923" r:id="rId52"/>
    <p:sldId id="974" r:id="rId53"/>
    <p:sldId id="975" r:id="rId54"/>
    <p:sldId id="976" r:id="rId55"/>
    <p:sldId id="977" r:id="rId56"/>
    <p:sldId id="979" r:id="rId57"/>
    <p:sldId id="980" r:id="rId58"/>
    <p:sldId id="981" r:id="rId59"/>
    <p:sldId id="925" r:id="rId60"/>
    <p:sldId id="982" r:id="rId61"/>
    <p:sldId id="984" r:id="rId62"/>
    <p:sldId id="985" r:id="rId63"/>
    <p:sldId id="987" r:id="rId64"/>
    <p:sldId id="988" r:id="rId65"/>
    <p:sldId id="990" r:id="rId66"/>
    <p:sldId id="991" r:id="rId67"/>
    <p:sldId id="993" r:id="rId68"/>
    <p:sldId id="994" r:id="rId69"/>
    <p:sldId id="995" r:id="rId70"/>
    <p:sldId id="996" r:id="rId71"/>
    <p:sldId id="997" r:id="rId72"/>
    <p:sldId id="998" r:id="rId73"/>
    <p:sldId id="999" r:id="rId74"/>
    <p:sldId id="1000" r:id="rId75"/>
    <p:sldId id="1001" r:id="rId76"/>
    <p:sldId id="1002" r:id="rId77"/>
    <p:sldId id="1005" r:id="rId78"/>
    <p:sldId id="385" r:id="rId7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수희" initials="이" lastIdx="2" clrIdx="0"/>
  <p:cmAuthor id="2" name="USER" initials="U" lastIdx="3" clrIdx="1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C479D"/>
    <a:srgbClr val="DFDFE1"/>
    <a:srgbClr val="7D5087"/>
    <a:srgbClr val="BB99C3"/>
    <a:srgbClr val="D5C0DA"/>
    <a:srgbClr val="F4AEA2"/>
    <a:srgbClr val="F5B4A9"/>
    <a:srgbClr val="F7C0B7"/>
    <a:srgbClr val="EE7D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5" autoAdjust="0"/>
    <p:restoredTop sz="94963" autoAdjust="0"/>
  </p:normalViewPr>
  <p:slideViewPr>
    <p:cSldViewPr>
      <p:cViewPr varScale="1">
        <p:scale>
          <a:sx n="101" d="100"/>
          <a:sy n="101" d="100"/>
        </p:scale>
        <p:origin x="2142" y="10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2022-10-31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2022-10-31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E3490-9119-48F2-B91E-133C30F1A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9CD76B-6285-4012-B26E-7D998E483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47D4D-C0F5-4364-BD2E-D5448EC2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9192C5-AE7A-4198-911E-F65CE56B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A56953-A3EA-4C0F-868C-A4D27CAF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59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879C7-75B1-46A7-BDF8-74787E0F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0F1F99-9F94-4E7C-9C48-2C0990F79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2AE6C-7907-486A-B4BF-E416E21D5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D1655A-0D4C-4F9D-BED0-91BCEF9C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67946-E10D-40E3-A0A7-28738D04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04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A7F467-F50B-4168-937C-AEED73255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BFED97-BDD3-463A-BF07-EF939E38F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E9796-DCF0-4E3C-856F-ECDCDA94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958968-3F8A-4B67-A3F4-EC0051BB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80F5E4-28EB-486C-BC8B-1A39FAF3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613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510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652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7030A0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355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 hasCustomPrompt="1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sz="24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20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600"/>
            </a:lvl4pPr>
            <a:lvl5pPr marL="990600" indent="-180975"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89959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ko-KR" sz="1400" baseline="0" dirty="0" smtClean="0">
                <a:solidFill>
                  <a:schemeClr val="bg1">
                    <a:lumMod val="50000"/>
                  </a:schemeClr>
                </a:solidFill>
              </a:rPr>
              <a:t> 78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8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rgbClr val="7030A0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rgbClr val="7030A0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143454" y="6309320"/>
            <a:ext cx="271580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</a:t>
            </a:r>
            <a:r>
              <a:rPr lang="en-US" altLang="ko-KR" sz="1100" b="1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2022 </a:t>
            </a: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 Academy, Inc.</a:t>
            </a:r>
          </a:p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8705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난생처음 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R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코딩 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데이터 분석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44680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dirty="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100" dirty="0">
                <a:ea typeface="맑은 고딕" pitchFamily="50" charset="-127"/>
              </a:rPr>
              <a:t>.</a:t>
            </a:r>
            <a:r>
              <a:rPr kumimoji="0" lang="ko-KR" altLang="en-US" sz="11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1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천만원 이하의 벌금에 처할 수 있고 이를 병과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B864E-A139-467B-86E6-D11EDAE2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36BAD-03ED-4FF8-89FE-15E06D968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535F3-FAC6-4B0F-B3F5-5615F330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2D44B-96AB-418C-981F-32D79317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93E7D-38CE-4D2F-A850-0DC7E875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335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6A652-CC0A-4D34-A1F3-2A041195B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732DA3-F9D1-4D40-9987-7DCB5BEA3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2511D-1771-4B6E-9544-A9E522DD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46ED-A0F3-4C7E-9116-18409B6B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EECBE1-79C5-4581-8AF7-1152C2CF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23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3F31D-F265-407F-A7E3-D1889757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F3117-75C5-4234-8019-1447FB13F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181DE9-D51B-4CBC-AC2C-07A1861D1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03C612-7E07-4AF1-B84A-D8475D95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2861A0-FB95-4677-A4AA-4E2258FCF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D34F5E-C09A-4362-83B4-79DCF76A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434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E7BCD-0F4C-47ED-BC03-93BEE888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F29354-7EF8-4945-A307-3B31791A1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3B3ED2-D41B-4A47-AB7E-FAD36761E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DFA046-C659-435E-AA77-8CEC87FF7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EB20D6-4D05-4A5B-AB41-7843DB2EC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AB7A5F-23E7-4A45-A6CA-415E827B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FD0B2A-37E2-4C39-943D-12D9C6EE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4D40FA-C1C8-4D58-9F94-79E8862A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79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D42C4-2D7C-4DC4-852B-51531FBB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6AB6B3-C327-44AC-95D7-12C2CDAC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5FED57-7C99-49E8-A181-7A90F25F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3595FB-F738-4B46-BCAC-6E49A6D6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17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5E6494-047C-4F6B-B85E-E4B1854A2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2F221B-399A-42E4-84CC-9E846D71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B7C9BE-EF53-4928-AADD-FFE1784B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75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8F677-A64C-4DB3-B822-A5629DC2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63EDC-29E0-40BC-A32F-6138ECB01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3DDD2D-7DDA-4FFD-8CB7-CB958C92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0C3FB5-DE7D-4CDC-9329-E7BB7AEF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0A4E85-6F59-43D3-803A-AEA4462A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4B65-14C6-40EF-94C1-49782180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34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B749A-8E5F-46D9-8F6A-6FA1E15C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FE450A-813D-4220-BAEE-4AE5E9595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E5A3C1-E0CF-4C45-8BC2-16B0A2A0A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CBD31C-BB8C-4D5C-9D57-8713DBCF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1780AE-9C6F-4C96-ACA5-BB745A79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F04E32-7529-4EE8-BA68-329A5E14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11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DCBA9A-0DDC-4727-9EB1-2B834A42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3EFF59-D14F-4C6F-8E05-526A06F59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1D4C1-A149-484D-978F-632B671CF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4EC58A-1BD8-4D70-94CE-3DBF0481B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2B3861-81B6-4B74-BFB7-A26048A57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50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689" r:id="rId17"/>
    <p:sldLayoutId id="2147483680" r:id="rId18"/>
    <p:sldLayoutId id="2147483685" r:id="rId19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0" y="5805488"/>
            <a:ext cx="9144000" cy="625475"/>
          </a:xfrm>
        </p:spPr>
        <p:txBody>
          <a:bodyPr>
            <a:norm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</a:rPr>
              <a:t>Chapter 11. </a:t>
            </a:r>
            <a:r>
              <a:rPr lang="ko-KR" altLang="en-US" sz="3000" b="1" dirty="0">
                <a:solidFill>
                  <a:schemeClr val="bg1"/>
                </a:solidFill>
              </a:rPr>
              <a:t>객체지향 프로그래밍 기본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78" y="476672"/>
            <a:ext cx="3337043" cy="4562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클래스의 생성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8FE194-E015-428C-B588-AB22853218AD}"/>
              </a:ext>
            </a:extLst>
          </p:cNvPr>
          <p:cNvSpPr/>
          <p:nvPr/>
        </p:nvSpPr>
        <p:spPr>
          <a:xfrm>
            <a:off x="971599" y="1835354"/>
            <a:ext cx="7704857" cy="3456384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 cap="flat" cmpd="sng" algn="ctr">
            <a:solidFill>
              <a:srgbClr val="008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EA4E1A-AD83-4057-BA04-5502A93FCF08}"/>
              </a:ext>
            </a:extLst>
          </p:cNvPr>
          <p:cNvSpPr/>
          <p:nvPr/>
        </p:nvSpPr>
        <p:spPr>
          <a:xfrm>
            <a:off x="2491716" y="1900054"/>
            <a:ext cx="27566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008000"/>
                </a:solidFill>
              </a:rPr>
              <a:t>네임스페이스 </a:t>
            </a:r>
            <a:r>
              <a:rPr lang="en-US" altLang="ko-KR" sz="1600" b="1" dirty="0">
                <a:solidFill>
                  <a:srgbClr val="008000"/>
                </a:solidFill>
              </a:rPr>
              <a:t>(Namespace)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4A5B01-9CF2-4961-937C-57175E7B01CD}"/>
              </a:ext>
            </a:extLst>
          </p:cNvPr>
          <p:cNvSpPr/>
          <p:nvPr/>
        </p:nvSpPr>
        <p:spPr>
          <a:xfrm>
            <a:off x="971599" y="1844646"/>
            <a:ext cx="1511728" cy="432048"/>
          </a:xfrm>
          <a:prstGeom prst="rect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여기서 잠깐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B8F8E2-C86C-4350-9409-8B56CFA32737}"/>
              </a:ext>
            </a:extLst>
          </p:cNvPr>
          <p:cNvSpPr/>
          <p:nvPr/>
        </p:nvSpPr>
        <p:spPr>
          <a:xfrm>
            <a:off x="1043608" y="2276694"/>
            <a:ext cx="7560840" cy="2999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C#</a:t>
            </a:r>
            <a:r>
              <a:rPr lang="ko-KR" altLang="en-US" sz="1600" dirty="0"/>
              <a:t>에서 소스 코드를 생성하면 </a:t>
            </a:r>
            <a:r>
              <a:rPr lang="en-US" altLang="ko-KR" sz="1600" dirty="0"/>
              <a:t>using</a:t>
            </a:r>
            <a:r>
              <a:rPr lang="ko-KR" altLang="en-US" sz="1600" dirty="0"/>
              <a:t>을 제외한 모든 코드가 </a:t>
            </a:r>
            <a:r>
              <a:rPr lang="en-US" altLang="ko-KR" sz="1600" dirty="0"/>
              <a:t>namespace </a:t>
            </a:r>
            <a:r>
              <a:rPr lang="ko-KR" altLang="en-US" sz="1600" dirty="0"/>
              <a:t>프로젝트</a:t>
            </a:r>
            <a:r>
              <a:rPr lang="en-US" altLang="ko-KR" sz="1600" dirty="0"/>
              <a:t>_</a:t>
            </a:r>
            <a:r>
              <a:rPr lang="ko-KR" altLang="en-US" sz="1600" dirty="0"/>
              <a:t>이름 코드로 묶인다</a:t>
            </a:r>
            <a:r>
              <a:rPr lang="en-US" altLang="ko-KR" sz="1600" dirty="0"/>
              <a:t>. </a:t>
            </a:r>
            <a:r>
              <a:rPr lang="ko-KR" altLang="en-US" sz="1600" dirty="0"/>
              <a:t>네임스페이스는 클래스보다 큰 단위인데</a:t>
            </a:r>
            <a:r>
              <a:rPr lang="en-US" altLang="ko-KR" sz="1600" dirty="0"/>
              <a:t>, </a:t>
            </a:r>
            <a:r>
              <a:rPr lang="ko-KR" altLang="en-US" sz="1600" dirty="0"/>
              <a:t>비유하자면 파일이 클래스</a:t>
            </a:r>
            <a:r>
              <a:rPr lang="en-US" altLang="ko-KR" sz="1600" dirty="0"/>
              <a:t>, </a:t>
            </a:r>
            <a:r>
              <a:rPr lang="ko-KR" altLang="en-US" sz="1600" dirty="0"/>
              <a:t>폴더가 네임스페이스가 된다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네임스페이스는 단순히 클래스를 묶어주는 큰 단위 정도로 생각하면 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앞으로 프로그램을 작성할 때도 별도로 신경 쓰지 않아도 되며 특별한 경우가 아니면 언급하지 않을 것이다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참고로 자바에서는 네임스페이스와 비슷한 개념으로 패키지</a:t>
            </a:r>
            <a:r>
              <a:rPr lang="en-US" altLang="ko-KR" sz="1600" dirty="0"/>
              <a:t>(Package)</a:t>
            </a:r>
            <a:r>
              <a:rPr lang="ko-KR" altLang="en-US" sz="1600" dirty="0"/>
              <a:t>가 사용된다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7258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클래스의 생성</a:t>
            </a:r>
            <a:endParaRPr lang="en-US" altLang="ko-KR" sz="2000" dirty="0"/>
          </a:p>
          <a:p>
            <a:pPr marL="514350" indent="-514350">
              <a:buFont typeface="+mj-lt"/>
              <a:buAutoNum type="romanUcPeriod" startAt="2"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0DCC73-386C-414E-97B2-2D37688CE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2" r="115" b="3945"/>
          <a:stretch/>
        </p:blipFill>
        <p:spPr>
          <a:xfrm>
            <a:off x="1027059" y="1916832"/>
            <a:ext cx="7001325" cy="35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28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클래스의 생성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 smtClean="0"/>
              <a:t>자동차의 설계도가 </a:t>
            </a:r>
            <a:r>
              <a:rPr lang="ko-KR" altLang="en-US" dirty="0"/>
              <a:t>나왔다면 이제 이를 토대로 실제 자동차를 제작하면 되는데</a:t>
            </a:r>
            <a:r>
              <a:rPr lang="en-US" altLang="ko-KR" dirty="0"/>
              <a:t>, </a:t>
            </a:r>
            <a:r>
              <a:rPr lang="ko-KR" altLang="en-US" dirty="0"/>
              <a:t>이 작업으로 실제 생산된 자동차를 </a:t>
            </a:r>
            <a:r>
              <a:rPr lang="ko-KR" altLang="en-US" b="1" dirty="0">
                <a:solidFill>
                  <a:schemeClr val="accent1"/>
                </a:solidFill>
              </a:rPr>
              <a:t>객체</a:t>
            </a:r>
            <a:r>
              <a:rPr lang="ko-KR" altLang="en-US" dirty="0"/>
              <a:t> 또는 </a:t>
            </a:r>
            <a:r>
              <a:rPr lang="ko-KR" altLang="en-US" b="1" dirty="0">
                <a:solidFill>
                  <a:schemeClr val="accent1"/>
                </a:solidFill>
              </a:rPr>
              <a:t>인스턴스</a:t>
            </a:r>
            <a:r>
              <a:rPr lang="ko-KR" altLang="en-US" dirty="0"/>
              <a:t>라고 부른다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BD4EB8-885B-4FEB-81E5-4AE06D86B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852936"/>
            <a:ext cx="53054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58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클래스의 </a:t>
            </a:r>
            <a:r>
              <a:rPr lang="ko-KR" altLang="en-US" sz="2000" dirty="0" smtClean="0"/>
              <a:t>생성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5F57E8-81C5-4A4C-91AC-8EE6F4A3F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33" y="1988840"/>
            <a:ext cx="64103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88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클래스의 생성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세 대의 자동차 인스턴스 생성을 실제 코드로 만들면 다음과 같다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 smtClean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 smtClean="0"/>
              <a:t>변수를 </a:t>
            </a:r>
            <a:r>
              <a:rPr lang="ko-KR" altLang="en-US" dirty="0"/>
              <a:t>먼저 준비한 후 인스턴스를 생성해서 다음과 같이 대입해도 된다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2B97BF-D9BC-48FE-978F-86C47EFB2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082175"/>
            <a:ext cx="7334250" cy="10382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FF818E5-06F4-40F7-8FEB-3F1D946F5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349" y="4027375"/>
            <a:ext cx="73056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81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ko-KR" altLang="en-US" sz="2000" dirty="0"/>
              <a:t>필드에 값 대입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자동차 인스턴스가 생성되면 각각의 자동차는 독립적인 공간을 차지한다</a:t>
            </a:r>
            <a:r>
              <a:rPr lang="en-US" altLang="ko-KR" dirty="0"/>
              <a:t>. </a:t>
            </a:r>
            <a:r>
              <a:rPr lang="ko-KR" altLang="en-US" dirty="0"/>
              <a:t>각 인스턴스에는 별도의 필드가 존재하고</a:t>
            </a:r>
            <a:r>
              <a:rPr lang="en-US" altLang="ko-KR" dirty="0"/>
              <a:t>, </a:t>
            </a:r>
            <a:r>
              <a:rPr lang="ko-KR" altLang="en-US" dirty="0"/>
              <a:t>각각의 값을 대입할 수 있다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8709C1-2D63-4436-A817-B2D887A65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996952"/>
            <a:ext cx="46482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20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ko-KR" altLang="en-US" sz="2000" dirty="0"/>
              <a:t>필드에 값 대입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11-6]</a:t>
            </a:r>
            <a:r>
              <a:rPr lang="ko-KR" altLang="en-US" dirty="0"/>
              <a:t>은 다음과 같은 소스 코드로 표현할 수 있다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FD21B5-9A7A-4EF9-968D-E3F467254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36675"/>
            <a:ext cx="73152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99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ko-KR" altLang="en-US" sz="2000" dirty="0"/>
              <a:t>메서드의 호출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앞서 실습한 </a:t>
            </a:r>
            <a:r>
              <a:rPr lang="en-US" altLang="ko-KR" dirty="0"/>
              <a:t>Car </a:t>
            </a:r>
            <a:r>
              <a:rPr lang="ko-KR" altLang="en-US" dirty="0"/>
              <a:t>클래스에서 메서드는 </a:t>
            </a:r>
            <a:r>
              <a:rPr lang="en-US" altLang="ko-KR" dirty="0" err="1"/>
              <a:t>UpSpeed</a:t>
            </a:r>
            <a:r>
              <a:rPr lang="en-US" altLang="ko-KR" dirty="0"/>
              <a:t>( )</a:t>
            </a:r>
            <a:r>
              <a:rPr lang="ko-KR" altLang="en-US" dirty="0"/>
              <a:t>와 </a:t>
            </a:r>
            <a:r>
              <a:rPr lang="en-US" altLang="ko-KR" dirty="0" err="1"/>
              <a:t>DownSpeed</a:t>
            </a:r>
            <a:r>
              <a:rPr lang="en-US" altLang="ko-KR" dirty="0"/>
              <a:t>( ) 2</a:t>
            </a:r>
            <a:r>
              <a:rPr lang="ko-KR" altLang="en-US" dirty="0"/>
              <a:t>개를 만들어 놓았다</a:t>
            </a:r>
            <a:r>
              <a:rPr lang="en-US" altLang="ko-KR" dirty="0"/>
              <a:t>. </a:t>
            </a:r>
            <a:r>
              <a:rPr lang="ko-KR" altLang="en-US" dirty="0"/>
              <a:t>이 메서드도 각각의 인스턴스마다 별도로 존재한다고 생각하면 된다</a:t>
            </a:r>
            <a:r>
              <a:rPr lang="en-US" altLang="ko-KR" dirty="0"/>
              <a:t>. </a:t>
            </a:r>
            <a:r>
              <a:rPr lang="ko-KR" altLang="en-US" dirty="0"/>
              <a:t>메서드를 호출할 때도 </a:t>
            </a:r>
            <a:r>
              <a:rPr lang="ko-KR" altLang="en-US" b="1" dirty="0">
                <a:solidFill>
                  <a:schemeClr val="accent1"/>
                </a:solidFill>
              </a:rPr>
              <a:t>인스턴스</a:t>
            </a:r>
            <a:r>
              <a:rPr lang="en-US" altLang="ko-KR" b="1" dirty="0">
                <a:solidFill>
                  <a:schemeClr val="accent1"/>
                </a:solidFill>
              </a:rPr>
              <a:t>_</a:t>
            </a:r>
            <a:r>
              <a:rPr lang="ko-KR" altLang="en-US" b="1" dirty="0">
                <a:solidFill>
                  <a:schemeClr val="accent1"/>
                </a:solidFill>
              </a:rPr>
              <a:t>이름</a:t>
            </a:r>
            <a:r>
              <a:rPr lang="en-US" altLang="ko-KR" b="1" dirty="0">
                <a:solidFill>
                  <a:schemeClr val="accent1"/>
                </a:solidFill>
              </a:rPr>
              <a:t>.</a:t>
            </a:r>
            <a:r>
              <a:rPr lang="ko-KR" altLang="en-US" b="1" dirty="0">
                <a:solidFill>
                  <a:schemeClr val="accent1"/>
                </a:solidFill>
              </a:rPr>
              <a:t>메서드</a:t>
            </a:r>
            <a:r>
              <a:rPr lang="en-US" altLang="ko-KR" b="1" dirty="0">
                <a:solidFill>
                  <a:schemeClr val="accent1"/>
                </a:solidFill>
              </a:rPr>
              <a:t>_</a:t>
            </a:r>
            <a:r>
              <a:rPr lang="ko-KR" altLang="en-US" b="1" dirty="0">
                <a:solidFill>
                  <a:schemeClr val="accent1"/>
                </a:solidFill>
              </a:rPr>
              <a:t>이름</a:t>
            </a:r>
            <a:r>
              <a:rPr lang="en-US" altLang="ko-KR" b="1" dirty="0">
                <a:solidFill>
                  <a:schemeClr val="accent1"/>
                </a:solidFill>
              </a:rPr>
              <a:t>( ) </a:t>
            </a:r>
            <a:r>
              <a:rPr lang="ko-KR" altLang="en-US" dirty="0"/>
              <a:t>형식을 사용하면 된다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marL="628650" lvl="3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360522-EA70-4EAF-9267-FE5329897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848" y="2924944"/>
            <a:ext cx="73533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22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ko-KR" altLang="en-US" sz="2000" dirty="0"/>
              <a:t>메서드의 호출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8FE194-E015-428C-B588-AB22853218AD}"/>
              </a:ext>
            </a:extLst>
          </p:cNvPr>
          <p:cNvSpPr/>
          <p:nvPr/>
        </p:nvSpPr>
        <p:spPr>
          <a:xfrm>
            <a:off x="971599" y="1835353"/>
            <a:ext cx="7704857" cy="4329951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 cap="flat" cmpd="sng" algn="ctr">
            <a:solidFill>
              <a:srgbClr val="008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EA4E1A-AD83-4057-BA04-5502A93FCF08}"/>
              </a:ext>
            </a:extLst>
          </p:cNvPr>
          <p:cNvSpPr/>
          <p:nvPr/>
        </p:nvSpPr>
        <p:spPr>
          <a:xfrm>
            <a:off x="2491716" y="1900054"/>
            <a:ext cx="27911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008000"/>
                </a:solidFill>
              </a:rPr>
              <a:t>객체지향 프로그래밍의 특징</a:t>
            </a:r>
            <a:endParaRPr lang="en-US" altLang="ko-KR" sz="1600" b="1" dirty="0">
              <a:solidFill>
                <a:srgbClr val="008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4A5B01-9CF2-4961-937C-57175E7B01CD}"/>
              </a:ext>
            </a:extLst>
          </p:cNvPr>
          <p:cNvSpPr/>
          <p:nvPr/>
        </p:nvSpPr>
        <p:spPr>
          <a:xfrm>
            <a:off x="971599" y="1844646"/>
            <a:ext cx="1511728" cy="432048"/>
          </a:xfrm>
          <a:prstGeom prst="rect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여기서 잠깐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B8F8E2-C86C-4350-9409-8B56CFA32737}"/>
              </a:ext>
            </a:extLst>
          </p:cNvPr>
          <p:cNvSpPr/>
          <p:nvPr/>
        </p:nvSpPr>
        <p:spPr>
          <a:xfrm>
            <a:off x="1043608" y="2276694"/>
            <a:ext cx="75608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추상화 </a:t>
            </a:r>
            <a:r>
              <a:rPr lang="en-US" altLang="ko-KR" sz="1600" dirty="0"/>
              <a:t>: </a:t>
            </a:r>
            <a:r>
              <a:rPr lang="ko-KR" altLang="en-US" sz="1600" dirty="0"/>
              <a:t>불필요한 정보의 노출을 최소화하고</a:t>
            </a:r>
            <a:r>
              <a:rPr lang="en-US" altLang="ko-KR" sz="1600" dirty="0"/>
              <a:t>, </a:t>
            </a:r>
            <a:r>
              <a:rPr lang="ko-KR" altLang="en-US" sz="1600" dirty="0"/>
              <a:t>꼭 필요한 정보만 노출하는 기법으로 캡슐화</a:t>
            </a:r>
            <a:r>
              <a:rPr lang="en-US" altLang="ko-KR" sz="1600" dirty="0"/>
              <a:t>, </a:t>
            </a:r>
            <a:r>
              <a:rPr lang="ko-KR" altLang="en-US" sz="1600" dirty="0"/>
              <a:t>은닉화 등의 용어와 관련이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자료의 추상화를 위해 구현한 것이 클래스이다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상속 </a:t>
            </a:r>
            <a:r>
              <a:rPr lang="en-US" altLang="ko-KR" sz="1600" dirty="0"/>
              <a:t>: </a:t>
            </a:r>
            <a:r>
              <a:rPr lang="ko-KR" altLang="en-US" sz="1600" dirty="0"/>
              <a:t>기존에 만들어 놓은 클래스의 기능을 그대로 물려받아 사용하는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기존의 코드를 재사용하는 것과 같으므로 상당히 효율적으로 프로그래밍할 수 있다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다형성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이름이 같은 기능을 여러 개 만들어서 사용하는 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메서드 이름이 같아도 경우에 따라서 다른 기능을 하도록 만들 수 있다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동적 바인딩 </a:t>
            </a:r>
            <a:r>
              <a:rPr lang="en-US" altLang="ko-KR" sz="1600" dirty="0"/>
              <a:t>: </a:t>
            </a:r>
            <a:r>
              <a:rPr lang="ko-KR" altLang="en-US" sz="1600" dirty="0"/>
              <a:t>컴파일을 할 때 동작이 결정되는 정적 바인딩과 반대되는 개념으로</a:t>
            </a:r>
            <a:r>
              <a:rPr lang="en-US" altLang="ko-KR" sz="1600" dirty="0"/>
              <a:t>, </a:t>
            </a:r>
            <a:r>
              <a:rPr lang="ko-KR" altLang="en-US" sz="1600" dirty="0"/>
              <a:t>실행할 시점에 동작이 변경되는 것을 말한다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82622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6"/>
            </a:pPr>
            <a:r>
              <a:rPr lang="ko-KR" altLang="en-US" sz="2000" dirty="0"/>
              <a:t>클래스의 구현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 smtClean="0">
                <a:solidFill>
                  <a:srgbClr val="008000"/>
                </a:solidFill>
                <a:latin typeface="+mn-ea"/>
              </a:rPr>
              <a:t>[</a:t>
            </a:r>
            <a:r>
              <a:rPr lang="ko-KR" altLang="en-US" b="1" dirty="0">
                <a:solidFill>
                  <a:srgbClr val="008000"/>
                </a:solidFill>
                <a:latin typeface="+mn-ea"/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  <a:latin typeface="+mn-ea"/>
              </a:rPr>
              <a:t>11-1] </a:t>
            </a:r>
            <a:r>
              <a:rPr lang="ko-KR" altLang="en-US" b="1" dirty="0">
                <a:solidFill>
                  <a:srgbClr val="008000"/>
                </a:solidFill>
                <a:latin typeface="+mn-ea"/>
              </a:rPr>
              <a:t>자동차 클래스 생성과 사용 </a:t>
            </a:r>
            <a:r>
              <a:rPr lang="en-US" altLang="ko-KR" b="1" dirty="0">
                <a:solidFill>
                  <a:srgbClr val="008000"/>
                </a:solidFill>
                <a:latin typeface="+mn-ea"/>
              </a:rPr>
              <a:t>1 (</a:t>
            </a:r>
            <a:r>
              <a:rPr lang="ko-KR" altLang="en-US" b="1" dirty="0">
                <a:solidFill>
                  <a:srgbClr val="008000"/>
                </a:solidFill>
                <a:latin typeface="+mn-ea"/>
              </a:rPr>
              <a:t>프로젝트명</a:t>
            </a:r>
            <a:r>
              <a:rPr lang="en-US" altLang="ko-KR" b="1" dirty="0">
                <a:solidFill>
                  <a:srgbClr val="008000"/>
                </a:solidFill>
                <a:latin typeface="+mn-ea"/>
              </a:rPr>
              <a:t>: Project11_1)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512B0A-192A-4E4A-B7B2-D1936D3B34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1" b="397"/>
          <a:stretch/>
        </p:blipFill>
        <p:spPr>
          <a:xfrm>
            <a:off x="1043608" y="2204864"/>
            <a:ext cx="7372350" cy="424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9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140968"/>
            <a:ext cx="6162972" cy="302433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이 장에서 만들 프로그램</a:t>
            </a:r>
            <a:endParaRPr lang="en-US" altLang="ko-KR" sz="20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/>
              <a:t>클래스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/>
              <a:t>액세스 한정자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/>
              <a:t>생성자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/>
              <a:t>메서드 오버로딩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/>
              <a:t>인스턴스 변수와 클래스 변수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6"/>
            </a:pPr>
            <a:r>
              <a:rPr lang="ko-KR" altLang="en-US" sz="2000" dirty="0"/>
              <a:t>클래스의 구현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  <a:latin typeface="+mn-ea"/>
              </a:rPr>
              <a:t>[</a:t>
            </a:r>
            <a:r>
              <a:rPr lang="ko-KR" altLang="en-US" b="1" dirty="0">
                <a:solidFill>
                  <a:srgbClr val="008000"/>
                </a:solidFill>
                <a:latin typeface="+mn-ea"/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  <a:latin typeface="+mn-ea"/>
              </a:rPr>
              <a:t>11-1] </a:t>
            </a:r>
            <a:r>
              <a:rPr lang="ko-KR" altLang="en-US" b="1" dirty="0">
                <a:solidFill>
                  <a:srgbClr val="008000"/>
                </a:solidFill>
                <a:latin typeface="+mn-ea"/>
              </a:rPr>
              <a:t>자동차 클래스 생성과 사용 </a:t>
            </a:r>
            <a:r>
              <a:rPr lang="en-US" altLang="ko-KR" b="1" dirty="0">
                <a:solidFill>
                  <a:srgbClr val="008000"/>
                </a:solidFill>
                <a:latin typeface="+mn-ea"/>
              </a:rPr>
              <a:t>1 (</a:t>
            </a:r>
            <a:r>
              <a:rPr lang="ko-KR" altLang="en-US" b="1" dirty="0">
                <a:solidFill>
                  <a:srgbClr val="008000"/>
                </a:solidFill>
                <a:latin typeface="+mn-ea"/>
              </a:rPr>
              <a:t>프로젝트명</a:t>
            </a:r>
            <a:r>
              <a:rPr lang="en-US" altLang="ko-KR" b="1" dirty="0">
                <a:solidFill>
                  <a:srgbClr val="008000"/>
                </a:solidFill>
                <a:latin typeface="+mn-ea"/>
              </a:rPr>
              <a:t>: Project11_1)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C7C167-2E8B-4662-991F-91EE537B59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" b="857"/>
          <a:stretch/>
        </p:blipFill>
        <p:spPr>
          <a:xfrm>
            <a:off x="1043608" y="2166908"/>
            <a:ext cx="6832596" cy="435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22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6"/>
            </a:pPr>
            <a:r>
              <a:rPr lang="ko-KR" altLang="en-US" sz="2000" dirty="0"/>
              <a:t>클래스의 구현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  <a:latin typeface="+mn-ea"/>
              </a:rPr>
              <a:t>[</a:t>
            </a:r>
            <a:r>
              <a:rPr lang="ko-KR" altLang="en-US" b="1" dirty="0">
                <a:solidFill>
                  <a:srgbClr val="008000"/>
                </a:solidFill>
                <a:latin typeface="+mn-ea"/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  <a:latin typeface="+mn-ea"/>
              </a:rPr>
              <a:t>11-1] </a:t>
            </a:r>
            <a:r>
              <a:rPr lang="ko-KR" altLang="en-US" b="1" dirty="0">
                <a:solidFill>
                  <a:srgbClr val="008000"/>
                </a:solidFill>
                <a:latin typeface="+mn-ea"/>
              </a:rPr>
              <a:t>자동차 클래스 생성과 사용 </a:t>
            </a:r>
            <a:r>
              <a:rPr lang="en-US" altLang="ko-KR" b="1" dirty="0">
                <a:solidFill>
                  <a:srgbClr val="008000"/>
                </a:solidFill>
                <a:latin typeface="+mn-ea"/>
              </a:rPr>
              <a:t>1 (</a:t>
            </a:r>
            <a:r>
              <a:rPr lang="ko-KR" altLang="en-US" b="1" dirty="0">
                <a:solidFill>
                  <a:srgbClr val="008000"/>
                </a:solidFill>
                <a:latin typeface="+mn-ea"/>
              </a:rPr>
              <a:t>프로젝트명</a:t>
            </a:r>
            <a:r>
              <a:rPr lang="en-US" altLang="ko-KR" b="1" dirty="0">
                <a:solidFill>
                  <a:srgbClr val="008000"/>
                </a:solidFill>
                <a:latin typeface="+mn-ea"/>
              </a:rPr>
              <a:t>: Project11_1)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39EE379-2FFD-4E5C-9C6C-550768D59AFC}"/>
              </a:ext>
            </a:extLst>
          </p:cNvPr>
          <p:cNvGrpSpPr/>
          <p:nvPr/>
        </p:nvGrpSpPr>
        <p:grpSpPr>
          <a:xfrm>
            <a:off x="1043608" y="2204865"/>
            <a:ext cx="7056784" cy="4248471"/>
            <a:chOff x="1043608" y="2204865"/>
            <a:chExt cx="7336226" cy="448892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EE04982-A1FB-4471-82B5-D7BFDC008F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869"/>
            <a:stretch/>
          </p:blipFill>
          <p:spPr>
            <a:xfrm>
              <a:off x="1043608" y="2204865"/>
              <a:ext cx="7334250" cy="99821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11CD548-6A7B-4E87-A7E5-84EB91D46B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02"/>
            <a:stretch/>
          </p:blipFill>
          <p:spPr>
            <a:xfrm>
              <a:off x="1043608" y="3140968"/>
              <a:ext cx="7336226" cy="3552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7966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6"/>
            </a:pPr>
            <a:r>
              <a:rPr lang="ko-KR" altLang="en-US" sz="2000" dirty="0"/>
              <a:t>클래스의 구현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r>
              <a:rPr lang="en-US" altLang="ko-KR" dirty="0"/>
              <a:t>[</a:t>
            </a:r>
            <a:r>
              <a:rPr lang="ko-KR" altLang="en-US" dirty="0"/>
              <a:t>소스 </a:t>
            </a:r>
            <a:r>
              <a:rPr lang="en-US" altLang="ko-KR" dirty="0"/>
              <a:t>11-1]</a:t>
            </a:r>
            <a:r>
              <a:rPr lang="ko-KR" altLang="en-US" dirty="0"/>
              <a:t>은 클래스의 생성과 사용에 대해 잘 표현하고 있다</a:t>
            </a:r>
            <a:r>
              <a:rPr lang="en-US" altLang="ko-KR" dirty="0"/>
              <a:t>. </a:t>
            </a:r>
            <a:r>
              <a:rPr lang="ko-KR" altLang="en-US" dirty="0"/>
              <a:t>다음과 같은 순서로 사용한다는 걸 기억해 두자</a:t>
            </a:r>
            <a:r>
              <a:rPr lang="en-US" altLang="ko-KR" dirty="0"/>
              <a:t>. </a:t>
            </a:r>
            <a:endParaRPr lang="en-US" altLang="ko-KR" b="1" dirty="0">
              <a:solidFill>
                <a:srgbClr val="008000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F5B016-FFA3-4071-A5E7-6AF09E451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492896"/>
            <a:ext cx="6593979" cy="375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77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6"/>
            </a:pPr>
            <a:r>
              <a:rPr lang="ko-KR" altLang="en-US" sz="2000" dirty="0"/>
              <a:t>클래스의 구현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7DB8F1-E171-4EBC-A017-DB7E8B028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66" y="1972512"/>
            <a:ext cx="73818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71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/>
              <a:t>액세스 한정자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133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 한정자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필드와 메서드 접근 방법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 smtClean="0"/>
              <a:t>필드나 </a:t>
            </a:r>
            <a:r>
              <a:rPr lang="ko-KR" altLang="en-US" dirty="0"/>
              <a:t>메서드를 사용할 때는 </a:t>
            </a:r>
            <a:r>
              <a:rPr lang="ko-KR" altLang="en-US" b="1" dirty="0">
                <a:solidFill>
                  <a:schemeClr val="accent1"/>
                </a:solidFill>
              </a:rPr>
              <a:t>인스턴스</a:t>
            </a:r>
            <a:r>
              <a:rPr lang="en-US" altLang="ko-KR" b="1" dirty="0">
                <a:solidFill>
                  <a:schemeClr val="accent1"/>
                </a:solidFill>
              </a:rPr>
              <a:t>_</a:t>
            </a:r>
            <a:r>
              <a:rPr lang="ko-KR" altLang="en-US" b="1" dirty="0">
                <a:solidFill>
                  <a:schemeClr val="accent1"/>
                </a:solidFill>
              </a:rPr>
              <a:t>이름</a:t>
            </a:r>
            <a:r>
              <a:rPr lang="en-US" altLang="ko-KR" b="1" dirty="0">
                <a:solidFill>
                  <a:schemeClr val="accent1"/>
                </a:solidFill>
              </a:rPr>
              <a:t>.</a:t>
            </a:r>
            <a:r>
              <a:rPr lang="ko-KR" altLang="en-US" b="1" dirty="0">
                <a:solidFill>
                  <a:schemeClr val="accent1"/>
                </a:solidFill>
              </a:rPr>
              <a:t>필드</a:t>
            </a:r>
            <a:r>
              <a:rPr lang="en-US" altLang="ko-KR" b="1" dirty="0">
                <a:solidFill>
                  <a:schemeClr val="accent1"/>
                </a:solidFill>
              </a:rPr>
              <a:t>_</a:t>
            </a:r>
            <a:r>
              <a:rPr lang="ko-KR" altLang="en-US" b="1" dirty="0">
                <a:solidFill>
                  <a:schemeClr val="accent1"/>
                </a:solidFill>
              </a:rPr>
              <a:t>이름</a:t>
            </a:r>
            <a:r>
              <a:rPr lang="ko-KR" altLang="en-US" dirty="0"/>
              <a:t>이나 </a:t>
            </a:r>
            <a:r>
              <a:rPr lang="ko-KR" altLang="en-US" b="1" dirty="0">
                <a:solidFill>
                  <a:schemeClr val="accent1"/>
                </a:solidFill>
              </a:rPr>
              <a:t>인스턴스</a:t>
            </a:r>
            <a:r>
              <a:rPr lang="en-US" altLang="ko-KR" b="1" dirty="0">
                <a:solidFill>
                  <a:schemeClr val="accent1"/>
                </a:solidFill>
              </a:rPr>
              <a:t>_</a:t>
            </a:r>
            <a:r>
              <a:rPr lang="ko-KR" altLang="en-US" b="1" dirty="0">
                <a:solidFill>
                  <a:schemeClr val="accent1"/>
                </a:solidFill>
              </a:rPr>
              <a:t>이름</a:t>
            </a:r>
            <a:r>
              <a:rPr lang="en-US" altLang="ko-KR" b="1" dirty="0">
                <a:solidFill>
                  <a:schemeClr val="accent1"/>
                </a:solidFill>
              </a:rPr>
              <a:t>.</a:t>
            </a:r>
            <a:r>
              <a:rPr lang="ko-KR" altLang="en-US" b="1" dirty="0">
                <a:solidFill>
                  <a:schemeClr val="accent1"/>
                </a:solidFill>
              </a:rPr>
              <a:t>메서드</a:t>
            </a:r>
            <a:r>
              <a:rPr lang="en-US" altLang="ko-KR" b="1" dirty="0">
                <a:solidFill>
                  <a:schemeClr val="accent1"/>
                </a:solidFill>
              </a:rPr>
              <a:t>_</a:t>
            </a:r>
            <a:r>
              <a:rPr lang="ko-KR" altLang="en-US" b="1" dirty="0">
                <a:solidFill>
                  <a:schemeClr val="accent1"/>
                </a:solidFill>
              </a:rPr>
              <a:t>이름</a:t>
            </a:r>
            <a:r>
              <a:rPr lang="en-US" altLang="ko-KR" b="1" dirty="0">
                <a:solidFill>
                  <a:schemeClr val="accent1"/>
                </a:solidFill>
              </a:rPr>
              <a:t>( )</a:t>
            </a:r>
            <a:r>
              <a:rPr lang="ko-KR" altLang="en-US" dirty="0"/>
              <a:t>형식으로 접근이 가능했다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lrTx/>
            </a:pPr>
            <a:r>
              <a:rPr lang="ko-KR" altLang="en-US" dirty="0" smtClean="0"/>
              <a:t>이번에는 </a:t>
            </a:r>
            <a:r>
              <a:rPr lang="en-US" altLang="ko-KR" dirty="0"/>
              <a:t>Car </a:t>
            </a:r>
            <a:r>
              <a:rPr lang="ko-KR" altLang="en-US" dirty="0"/>
              <a:t>클래스에 </a:t>
            </a:r>
            <a:r>
              <a:rPr lang="en-US" altLang="ko-KR" dirty="0" err="1"/>
              <a:t>GetColor</a:t>
            </a:r>
            <a:r>
              <a:rPr lang="en-US" altLang="ko-KR" dirty="0"/>
              <a:t>( )</a:t>
            </a:r>
            <a:r>
              <a:rPr lang="ko-KR" altLang="en-US" dirty="0"/>
              <a:t>와 </a:t>
            </a:r>
            <a:r>
              <a:rPr lang="en-US" altLang="ko-KR" dirty="0" err="1"/>
              <a:t>GetSpeed</a:t>
            </a:r>
            <a:r>
              <a:rPr lang="en-US" altLang="ko-KR" dirty="0"/>
              <a:t>( ) </a:t>
            </a:r>
            <a:r>
              <a:rPr lang="ko-KR" altLang="en-US" dirty="0"/>
              <a:t>메서드를 추가한 뒤</a:t>
            </a:r>
            <a:r>
              <a:rPr lang="en-US" altLang="ko-KR" dirty="0"/>
              <a:t>, </a:t>
            </a:r>
            <a:r>
              <a:rPr lang="ko-KR" altLang="en-US" dirty="0"/>
              <a:t>해당 메서드가 현재 색상과 속도를 반환하도록 해보자</a:t>
            </a:r>
            <a:r>
              <a:rPr lang="en-US" altLang="ko-KR" dirty="0"/>
              <a:t>. </a:t>
            </a:r>
            <a:r>
              <a:rPr lang="ko-KR" altLang="en-US" dirty="0"/>
              <a:t>코드의 길이가 길어지니 인스턴스 변수는 </a:t>
            </a:r>
            <a:r>
              <a:rPr lang="en-US" altLang="ko-KR" dirty="0"/>
              <a:t>myCar1 </a:t>
            </a:r>
            <a:r>
              <a:rPr lang="ko-KR" altLang="en-US" dirty="0"/>
              <a:t>하나만 사용해 실습해본다</a:t>
            </a:r>
            <a:r>
              <a:rPr lang="en-US" altLang="ko-KR" dirty="0"/>
              <a:t>.</a:t>
            </a: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11-2] </a:t>
            </a:r>
            <a:r>
              <a:rPr lang="ko-KR" altLang="en-US" b="1" dirty="0">
                <a:solidFill>
                  <a:srgbClr val="008000"/>
                </a:solidFill>
              </a:rPr>
              <a:t>자동차 클래스 생성과 사용 </a:t>
            </a:r>
            <a:r>
              <a:rPr lang="en-US" altLang="ko-KR" b="1" dirty="0">
                <a:solidFill>
                  <a:srgbClr val="008000"/>
                </a:solidFill>
              </a:rPr>
              <a:t>2 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Project11_2) </a:t>
            </a: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3B07B47-8545-4B1D-8C6A-A3DEACC38B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88" t="4554" r="988"/>
          <a:stretch/>
        </p:blipFill>
        <p:spPr>
          <a:xfrm>
            <a:off x="964691" y="4725144"/>
            <a:ext cx="7286625" cy="150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50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 한정자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필드와 메서드 접근 방법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11-2] </a:t>
            </a:r>
            <a:r>
              <a:rPr lang="ko-KR" altLang="en-US" b="1" dirty="0">
                <a:solidFill>
                  <a:srgbClr val="008000"/>
                </a:solidFill>
              </a:rPr>
              <a:t>자동차 클래스 생성과 사용 </a:t>
            </a:r>
            <a:r>
              <a:rPr lang="en-US" altLang="ko-KR" b="1" dirty="0">
                <a:solidFill>
                  <a:srgbClr val="008000"/>
                </a:solidFill>
              </a:rPr>
              <a:t>2 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Project11_2)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340D992-AA11-4D4C-B3F9-873BDE576842}"/>
              </a:ext>
            </a:extLst>
          </p:cNvPr>
          <p:cNvGrpSpPr/>
          <p:nvPr/>
        </p:nvGrpSpPr>
        <p:grpSpPr>
          <a:xfrm>
            <a:off x="1043608" y="2204864"/>
            <a:ext cx="7286626" cy="4478440"/>
            <a:chOff x="1029790" y="2261506"/>
            <a:chExt cx="7286626" cy="447844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0D7D4E3-39E6-470E-B084-7B1BF1AAD0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8" t="7587" r="520"/>
            <a:stretch/>
          </p:blipFill>
          <p:spPr>
            <a:xfrm>
              <a:off x="1029790" y="2261506"/>
              <a:ext cx="7286626" cy="322164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27E8D37-6B84-40FF-A5B6-07B7D67B27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543"/>
            <a:stretch/>
          </p:blipFill>
          <p:spPr>
            <a:xfrm>
              <a:off x="1029790" y="5480608"/>
              <a:ext cx="7286625" cy="1259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5538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 한정자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필드와 메서드 접근 방법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11-2] </a:t>
            </a:r>
            <a:r>
              <a:rPr lang="ko-KR" altLang="en-US" b="1" dirty="0">
                <a:solidFill>
                  <a:srgbClr val="008000"/>
                </a:solidFill>
              </a:rPr>
              <a:t>자동차 클래스 생성과 사용 </a:t>
            </a:r>
            <a:r>
              <a:rPr lang="en-US" altLang="ko-KR" b="1" dirty="0">
                <a:solidFill>
                  <a:srgbClr val="008000"/>
                </a:solidFill>
              </a:rPr>
              <a:t>2 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Project11_2)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37FE331-529E-417E-A0F2-E8B47824A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92" y="2204864"/>
            <a:ext cx="73247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23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 한정자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필드와 메서드 접근 방법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11-2] </a:t>
            </a:r>
            <a:r>
              <a:rPr lang="ko-KR" altLang="en-US" b="1" dirty="0">
                <a:solidFill>
                  <a:srgbClr val="008000"/>
                </a:solidFill>
              </a:rPr>
              <a:t>자동차 클래스 생성과 사용 </a:t>
            </a:r>
            <a:r>
              <a:rPr lang="en-US" altLang="ko-KR" b="1" dirty="0">
                <a:solidFill>
                  <a:srgbClr val="008000"/>
                </a:solidFill>
              </a:rPr>
              <a:t>2 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Project11_2) </a:t>
            </a: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864586-7BB6-41B2-B676-4E09121DB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66" y="2348880"/>
            <a:ext cx="73533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18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 한정자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altLang="ko-KR" sz="2000" dirty="0"/>
              <a:t>private </a:t>
            </a:r>
            <a:r>
              <a:rPr lang="ko-KR" altLang="en-US" sz="2000" dirty="0"/>
              <a:t>액세스 한정자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r>
              <a:rPr lang="en-US" altLang="ko-KR" dirty="0" smtClean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11-7]</a:t>
            </a:r>
            <a:r>
              <a:rPr lang="ko-KR" altLang="en-US" dirty="0"/>
              <a:t>을 살펴보면</a:t>
            </a:r>
            <a:r>
              <a:rPr lang="en-US" altLang="ko-KR" dirty="0"/>
              <a:t>, speed </a:t>
            </a:r>
            <a:r>
              <a:rPr lang="ko-KR" altLang="en-US" dirty="0"/>
              <a:t>필드에 </a:t>
            </a:r>
            <a:r>
              <a:rPr lang="en-US" altLang="ko-KR" dirty="0"/>
              <a:t>private </a:t>
            </a:r>
            <a:r>
              <a:rPr lang="ko-KR" altLang="en-US" dirty="0"/>
              <a:t>액세스 한정자를 붙였을 때 인스턴스 변수인 </a:t>
            </a:r>
            <a:r>
              <a:rPr lang="en-US" altLang="ko-KR" dirty="0"/>
              <a:t>myCar1</a:t>
            </a:r>
            <a:r>
              <a:rPr lang="ko-KR" altLang="en-US" dirty="0"/>
              <a:t>을 통해서는 더 이상 </a:t>
            </a:r>
            <a:r>
              <a:rPr lang="en-US" altLang="ko-KR" dirty="0"/>
              <a:t>speed </a:t>
            </a:r>
            <a:r>
              <a:rPr lang="ko-KR" altLang="en-US" dirty="0"/>
              <a:t>필드에 직접 접근할 수 없다</a:t>
            </a:r>
            <a:r>
              <a:rPr lang="en-US" altLang="ko-KR" dirty="0"/>
              <a:t>. </a:t>
            </a:r>
            <a:r>
              <a:rPr lang="ko-KR" altLang="en-US" dirty="0"/>
              <a:t>이러한 방식은 프로그램의 오류를 방지하기 위한 좋은 코딩 방법으로 권장된다</a:t>
            </a:r>
            <a:r>
              <a:rPr lang="en-US" altLang="ko-KR" dirty="0"/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E2298B-DFCB-4B2B-9E81-57E39F4E7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996952"/>
            <a:ext cx="4392488" cy="367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1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/>
              <a:t>이 장에서 만들 프로그램</a:t>
            </a:r>
            <a:endParaRPr lang="ko-KR" altLang="en-US" sz="40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21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 한정자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altLang="ko-KR" sz="2000" dirty="0"/>
              <a:t>private </a:t>
            </a:r>
            <a:r>
              <a:rPr lang="ko-KR" altLang="en-US" sz="2000" dirty="0"/>
              <a:t>액세스 </a:t>
            </a:r>
            <a:r>
              <a:rPr lang="ko-KR" altLang="en-US" sz="2000" dirty="0" smtClean="0"/>
              <a:t>한정자</a:t>
            </a: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11-3] private </a:t>
            </a:r>
            <a:r>
              <a:rPr lang="ko-KR" altLang="en-US" b="1" dirty="0">
                <a:solidFill>
                  <a:srgbClr val="008000"/>
                </a:solidFill>
              </a:rPr>
              <a:t>액세스 한정자 사용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Project11_3)</a:t>
            </a: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2DC056D-827C-4526-8CB6-E86D2FE0B829}"/>
              </a:ext>
            </a:extLst>
          </p:cNvPr>
          <p:cNvGrpSpPr/>
          <p:nvPr/>
        </p:nvGrpSpPr>
        <p:grpSpPr>
          <a:xfrm>
            <a:off x="1043608" y="2276872"/>
            <a:ext cx="7324725" cy="4036343"/>
            <a:chOff x="1043608" y="2636912"/>
            <a:chExt cx="7324725" cy="403634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8693F9B-5C03-4086-9261-650C01CA2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608" y="2636912"/>
              <a:ext cx="7324725" cy="230505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42DB8A8-B069-4B77-935D-73EA865A8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4494" y="4930180"/>
              <a:ext cx="7305675" cy="1743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0877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 한정자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altLang="ko-KR" sz="2000" dirty="0"/>
              <a:t>private </a:t>
            </a:r>
            <a:r>
              <a:rPr lang="ko-KR" altLang="en-US" sz="2000" dirty="0"/>
              <a:t>액세스 한정자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11-3] private </a:t>
            </a:r>
            <a:r>
              <a:rPr lang="ko-KR" altLang="en-US" b="1" dirty="0">
                <a:solidFill>
                  <a:srgbClr val="008000"/>
                </a:solidFill>
              </a:rPr>
              <a:t>액세스 한정자 사용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Project11_3)</a:t>
            </a: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2930BF-4CE6-4318-96B9-F2AE30DF0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9" y="2176314"/>
            <a:ext cx="6840760" cy="42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43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 한정자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altLang="ko-KR" sz="2000" dirty="0"/>
              <a:t>private </a:t>
            </a:r>
            <a:r>
              <a:rPr lang="ko-KR" altLang="en-US" sz="2000" dirty="0"/>
              <a:t>액세스 한정자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C33A0F-C6FE-4DD8-BE52-EE026EF0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554" y="2060848"/>
            <a:ext cx="56769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61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 한정자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en-US" altLang="ko-KR" sz="2000" dirty="0"/>
              <a:t>Public </a:t>
            </a:r>
            <a:r>
              <a:rPr lang="ko-KR" altLang="en-US" sz="2000" dirty="0"/>
              <a:t>액세스 한정자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r>
              <a:rPr lang="en-US" altLang="ko-KR" dirty="0"/>
              <a:t>public </a:t>
            </a:r>
            <a:r>
              <a:rPr lang="ko-KR" altLang="en-US" dirty="0"/>
              <a:t>액세스 한정자는 </a:t>
            </a:r>
            <a:r>
              <a:rPr lang="en-US" altLang="ko-KR" dirty="0"/>
              <a:t>private</a:t>
            </a:r>
            <a:r>
              <a:rPr lang="ko-KR" altLang="en-US" dirty="0"/>
              <a:t>과 반대로 외부</a:t>
            </a:r>
            <a:r>
              <a:rPr lang="en-US" altLang="ko-KR" dirty="0"/>
              <a:t>(</a:t>
            </a:r>
            <a:r>
              <a:rPr lang="ko-KR" altLang="en-US" dirty="0"/>
              <a:t>모든 클래스</a:t>
            </a:r>
            <a:r>
              <a:rPr lang="en-US" altLang="ko-KR" dirty="0"/>
              <a:t>)</a:t>
            </a:r>
            <a:r>
              <a:rPr lang="ko-KR" altLang="en-US" dirty="0"/>
              <a:t>에서 접근이 가능하게 하는 액세스 한정자이다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 smtClean="0"/>
              <a:t>일반적으로 </a:t>
            </a:r>
            <a:r>
              <a:rPr lang="en-US" altLang="ko-KR" dirty="0"/>
              <a:t>private</a:t>
            </a:r>
            <a:r>
              <a:rPr lang="ko-KR" altLang="en-US" dirty="0"/>
              <a:t>은 필드 앞에 붙여서 사용하고</a:t>
            </a:r>
            <a:r>
              <a:rPr lang="en-US" altLang="ko-KR" dirty="0"/>
              <a:t>, public</a:t>
            </a:r>
            <a:r>
              <a:rPr lang="ko-KR" altLang="en-US" dirty="0"/>
              <a:t>은 메서드 앞에 붙여서 사용한다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 smtClean="0"/>
              <a:t>그래서 </a:t>
            </a:r>
            <a:r>
              <a:rPr lang="ko-KR" altLang="en-US" dirty="0"/>
              <a:t>필드는 외부에서 함부로 변경할 수 없으며 외부에 공개된 메서드를 통해 접근할 수 있다</a:t>
            </a:r>
            <a:r>
              <a:rPr lang="en-US" altLang="ko-KR" dirty="0"/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0E9677-B077-4974-82FA-F94B6A45C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473" y="4221088"/>
            <a:ext cx="74199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19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 한정자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en-US" altLang="ko-KR" sz="2000" dirty="0"/>
              <a:t>Public </a:t>
            </a:r>
            <a:r>
              <a:rPr lang="ko-KR" altLang="en-US" sz="2000" dirty="0"/>
              <a:t>액세스 한정자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39C699-24D0-4FEB-9200-5C2A322FBD84}"/>
              </a:ext>
            </a:extLst>
          </p:cNvPr>
          <p:cNvSpPr/>
          <p:nvPr/>
        </p:nvSpPr>
        <p:spPr>
          <a:xfrm>
            <a:off x="1043607" y="1916833"/>
            <a:ext cx="7776865" cy="3024336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 cap="flat" cmpd="sng" algn="ctr">
            <a:solidFill>
              <a:srgbClr val="008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E853F0-7189-42AE-BF79-CB6B80E84DBE}"/>
              </a:ext>
            </a:extLst>
          </p:cNvPr>
          <p:cNvSpPr/>
          <p:nvPr/>
        </p:nvSpPr>
        <p:spPr>
          <a:xfrm>
            <a:off x="2633980" y="1963579"/>
            <a:ext cx="26581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008000"/>
                </a:solidFill>
              </a:rPr>
              <a:t>액세스</a:t>
            </a:r>
            <a:r>
              <a:rPr lang="en-US" altLang="ko-KR" sz="1600" b="1" dirty="0">
                <a:solidFill>
                  <a:srgbClr val="008000"/>
                </a:solidFill>
              </a:rPr>
              <a:t> </a:t>
            </a:r>
            <a:r>
              <a:rPr lang="ko-KR" altLang="en-US" sz="1600" b="1" dirty="0">
                <a:solidFill>
                  <a:srgbClr val="008000"/>
                </a:solidFill>
              </a:rPr>
              <a:t>한정자의 접근 범위</a:t>
            </a:r>
            <a:endParaRPr lang="en-US" altLang="ko-KR" sz="1600" b="1" dirty="0">
              <a:solidFill>
                <a:srgbClr val="008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A6367A-F2F3-4580-A584-56488A32E0EE}"/>
              </a:ext>
            </a:extLst>
          </p:cNvPr>
          <p:cNvSpPr/>
          <p:nvPr/>
        </p:nvSpPr>
        <p:spPr>
          <a:xfrm>
            <a:off x="1043608" y="1916832"/>
            <a:ext cx="1511728" cy="432048"/>
          </a:xfrm>
          <a:prstGeom prst="rect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여기서 잠깐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D15079-D895-42E2-BA95-2602AE65DCA9}"/>
              </a:ext>
            </a:extLst>
          </p:cNvPr>
          <p:cNvSpPr/>
          <p:nvPr/>
        </p:nvSpPr>
        <p:spPr>
          <a:xfrm>
            <a:off x="1151619" y="2492896"/>
            <a:ext cx="75608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필요하다면 </a:t>
            </a:r>
            <a:r>
              <a:rPr lang="en-US" altLang="ko-KR" sz="1600" dirty="0"/>
              <a:t>internal</a:t>
            </a:r>
            <a:r>
              <a:rPr lang="ko-KR" altLang="en-US" sz="1600" dirty="0"/>
              <a:t>과 </a:t>
            </a:r>
            <a:r>
              <a:rPr lang="en-US" altLang="ko-KR" sz="1600" dirty="0"/>
              <a:t>protected </a:t>
            </a:r>
            <a:r>
              <a:rPr lang="ko-KR" altLang="en-US" sz="1600" dirty="0"/>
              <a:t>액세스 한정자를 사용할 수도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둘 다 같은 네임스페이스 안에서는 접근이 가능하다</a:t>
            </a:r>
            <a:r>
              <a:rPr lang="en-US" altLang="ko-KR" sz="1600" dirty="0"/>
              <a:t>. Protected</a:t>
            </a:r>
            <a:r>
              <a:rPr lang="ko-KR" altLang="en-US" sz="1600" dirty="0"/>
              <a:t>는 같은 클래스에서 파생된 클래스</a:t>
            </a:r>
            <a:r>
              <a:rPr lang="en-US" altLang="ko-KR" sz="1600" dirty="0"/>
              <a:t>(= </a:t>
            </a:r>
            <a:r>
              <a:rPr lang="ko-KR" altLang="en-US" sz="1600" dirty="0"/>
              <a:t>하위 클래스</a:t>
            </a:r>
            <a:r>
              <a:rPr lang="en-US" altLang="ko-KR" sz="1600" dirty="0"/>
              <a:t>)</a:t>
            </a:r>
            <a:r>
              <a:rPr lang="ko-KR" altLang="en-US" sz="1600" dirty="0"/>
              <a:t>에서 접근이 가능하고</a:t>
            </a:r>
            <a:r>
              <a:rPr lang="en-US" altLang="ko-KR" sz="1600" dirty="0"/>
              <a:t>, internal</a:t>
            </a:r>
            <a:r>
              <a:rPr lang="ko-KR" altLang="en-US" sz="1600" dirty="0"/>
              <a:t>은 같은 네임스페이스 안에 있는 코드라면 접근이 가능하다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액세스 한정자의 공개 범위는 </a:t>
            </a:r>
            <a:r>
              <a:rPr lang="en-US" altLang="ko-KR" sz="1600" dirty="0"/>
              <a:t>public &gt; internal &gt; protected &gt; private </a:t>
            </a:r>
            <a:r>
              <a:rPr lang="ko-KR" altLang="en-US" sz="1600" dirty="0"/>
              <a:t>순서이다</a:t>
            </a:r>
            <a:r>
              <a:rPr lang="en-US" altLang="ko-KR" sz="1600" dirty="0"/>
              <a:t>. public</a:t>
            </a:r>
            <a:r>
              <a:rPr lang="ko-KR" altLang="en-US" sz="1600" dirty="0"/>
              <a:t>이 가장 공개적이고</a:t>
            </a:r>
            <a:r>
              <a:rPr lang="en-US" altLang="ko-KR" sz="1600" dirty="0"/>
              <a:t>, private</a:t>
            </a:r>
            <a:r>
              <a:rPr lang="ko-KR" altLang="en-US" sz="1600" dirty="0"/>
              <a:t>이 가장 폐쇄적이다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64899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 한정자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en-US" altLang="ko-KR" sz="2000" dirty="0"/>
              <a:t>private, public </a:t>
            </a:r>
            <a:r>
              <a:rPr lang="ko-KR" altLang="en-US" sz="2000" dirty="0"/>
              <a:t>액세스 한정자의 활용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r>
              <a:rPr lang="en-US" altLang="ko-KR" dirty="0"/>
              <a:t>private</a:t>
            </a:r>
            <a:r>
              <a:rPr lang="ko-KR" altLang="en-US" dirty="0"/>
              <a:t>으로 필드에 대한 접근을 제한하는 것은 실수로 잘못된 값을 대입하는 것을 막아주는 효과가 있다</a:t>
            </a:r>
            <a:r>
              <a:rPr lang="en-US" altLang="ko-KR" dirty="0"/>
              <a:t>. </a:t>
            </a:r>
          </a:p>
          <a:p>
            <a:pPr lvl="2">
              <a:lnSpc>
                <a:spcPct val="150000"/>
              </a:lnSpc>
              <a:buClrTx/>
            </a:pPr>
            <a:r>
              <a:rPr lang="en-US" altLang="ko-KR" dirty="0" smtClean="0"/>
              <a:t>[</a:t>
            </a:r>
            <a:r>
              <a:rPr lang="ko-KR" altLang="en-US" dirty="0"/>
              <a:t>소스 </a:t>
            </a:r>
            <a:r>
              <a:rPr lang="en-US" altLang="ko-KR" dirty="0"/>
              <a:t>11-4]</a:t>
            </a:r>
            <a:r>
              <a:rPr lang="ko-KR" altLang="en-US" dirty="0"/>
              <a:t>는 해당 내용 학습을 위해 소스 코드를 간략하게 하려고 색상</a:t>
            </a:r>
            <a:r>
              <a:rPr lang="en-US" altLang="ko-KR" dirty="0"/>
              <a:t>(color)</a:t>
            </a:r>
            <a:r>
              <a:rPr lang="ko-KR" altLang="en-US" dirty="0"/>
              <a:t>과 관련된 내용을 제거했다</a:t>
            </a:r>
            <a:r>
              <a:rPr lang="en-US" altLang="ko-KR" dirty="0"/>
              <a:t>. </a:t>
            </a:r>
            <a:r>
              <a:rPr lang="ko-KR" altLang="en-US" dirty="0"/>
              <a:t>함께 살펴보자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11-4] private, public </a:t>
            </a:r>
            <a:r>
              <a:rPr lang="ko-KR" altLang="en-US" b="1" dirty="0">
                <a:solidFill>
                  <a:srgbClr val="008000"/>
                </a:solidFill>
              </a:rPr>
              <a:t>액세스 한정자 활용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Project11_4)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8103F5-6AD3-47B9-A600-9D49B3FB5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365104"/>
            <a:ext cx="72866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40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 한정자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en-US" altLang="ko-KR" sz="2000" dirty="0"/>
              <a:t>private, public </a:t>
            </a:r>
            <a:r>
              <a:rPr lang="ko-KR" altLang="en-US" sz="2000" dirty="0"/>
              <a:t>액세스 한정자의 활용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11-4] private, public </a:t>
            </a:r>
            <a:r>
              <a:rPr lang="ko-KR" altLang="en-US" b="1" dirty="0">
                <a:solidFill>
                  <a:srgbClr val="008000"/>
                </a:solidFill>
              </a:rPr>
              <a:t>액세스 한정자 활용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Project11_4)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60EDCD-4C29-4A06-A96D-B38E668BC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167930"/>
            <a:ext cx="73152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744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 한정자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en-US" altLang="ko-KR" sz="2000" dirty="0"/>
              <a:t>private, public </a:t>
            </a:r>
            <a:r>
              <a:rPr lang="ko-KR" altLang="en-US" sz="2000" dirty="0"/>
              <a:t>액세스 한정자의 활용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11-4] private, public </a:t>
            </a:r>
            <a:r>
              <a:rPr lang="ko-KR" altLang="en-US" b="1" dirty="0">
                <a:solidFill>
                  <a:srgbClr val="008000"/>
                </a:solidFill>
              </a:rPr>
              <a:t>액세스 한정자 활용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Project11_4)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A94341-F20E-4CEB-885F-49BA85762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04864"/>
            <a:ext cx="6840760" cy="447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79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 한정자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en-US" altLang="ko-KR" sz="2000" dirty="0"/>
              <a:t>private, public </a:t>
            </a:r>
            <a:r>
              <a:rPr lang="ko-KR" altLang="en-US" sz="2000" dirty="0"/>
              <a:t>액세스 한정자의 활용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11-4] private, public </a:t>
            </a:r>
            <a:r>
              <a:rPr lang="ko-KR" altLang="en-US" b="1" dirty="0">
                <a:solidFill>
                  <a:srgbClr val="008000"/>
                </a:solidFill>
              </a:rPr>
              <a:t>액세스 한정자 활용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Project11_4)</a:t>
            </a: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84DC31-742A-4407-9D11-705FA46B0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348880"/>
            <a:ext cx="73437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907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 한정자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en-US" altLang="ko-KR" sz="2000" dirty="0"/>
              <a:t>get</a:t>
            </a:r>
            <a:r>
              <a:rPr lang="ko-KR" altLang="en-US" sz="2000" dirty="0"/>
              <a:t>과 </a:t>
            </a:r>
            <a:r>
              <a:rPr lang="en-US" altLang="ko-KR" sz="2000" dirty="0"/>
              <a:t>set </a:t>
            </a:r>
            <a:r>
              <a:rPr lang="ko-KR" altLang="en-US" sz="2000" dirty="0" err="1"/>
              <a:t>접근자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 smtClean="0"/>
              <a:t>속성은 </a:t>
            </a:r>
            <a:r>
              <a:rPr lang="en-US" altLang="ko-KR" dirty="0"/>
              <a:t>get</a:t>
            </a:r>
            <a:r>
              <a:rPr lang="ko-KR" altLang="en-US" dirty="0"/>
              <a:t>과 </a:t>
            </a:r>
            <a:r>
              <a:rPr lang="en-US" altLang="ko-KR" dirty="0"/>
              <a:t>set </a:t>
            </a:r>
            <a:r>
              <a:rPr lang="ko-KR" altLang="en-US" dirty="0"/>
              <a:t>접근자를 통해 값을 변경한다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 smtClean="0"/>
              <a:t>일반적으로 </a:t>
            </a:r>
            <a:r>
              <a:rPr lang="ko-KR" altLang="en-US" dirty="0"/>
              <a:t>필드의 이름은 소문자로 만들고</a:t>
            </a:r>
            <a:r>
              <a:rPr lang="en-US" altLang="ko-KR" dirty="0"/>
              <a:t>, </a:t>
            </a:r>
            <a:r>
              <a:rPr lang="ko-KR" altLang="en-US" dirty="0"/>
              <a:t>관련 속성은 제일 앞 글자만 대문자로 만든다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>
              <a:lnSpc>
                <a:spcPct val="150000"/>
              </a:lnSpc>
              <a:buClrTx/>
            </a:pPr>
            <a:r>
              <a:rPr lang="en-US" altLang="ko-KR" dirty="0" smtClean="0"/>
              <a:t>Car </a:t>
            </a:r>
            <a:r>
              <a:rPr lang="ko-KR" altLang="en-US" dirty="0"/>
              <a:t>클래스를 예로 들면</a:t>
            </a:r>
            <a:r>
              <a:rPr lang="en-US" altLang="ko-KR" dirty="0"/>
              <a:t>, speed </a:t>
            </a:r>
            <a:r>
              <a:rPr lang="ko-KR" altLang="en-US" dirty="0"/>
              <a:t>필드의 관련 속성은 </a:t>
            </a:r>
            <a:r>
              <a:rPr lang="en-US" altLang="ko-KR" dirty="0"/>
              <a:t>Speed</a:t>
            </a:r>
            <a:r>
              <a:rPr lang="ko-KR" altLang="en-US" dirty="0"/>
              <a:t>로 지정할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 smtClean="0"/>
              <a:t>그리고 </a:t>
            </a:r>
            <a:r>
              <a:rPr lang="ko-KR" altLang="en-US" dirty="0"/>
              <a:t>속성의 접근은 </a:t>
            </a:r>
            <a:r>
              <a:rPr lang="en-US" altLang="ko-KR" dirty="0"/>
              <a:t>get </a:t>
            </a:r>
            <a:r>
              <a:rPr lang="ko-KR" altLang="en-US" dirty="0"/>
              <a:t>접근자를</a:t>
            </a:r>
            <a:r>
              <a:rPr lang="en-US" altLang="ko-KR" dirty="0"/>
              <a:t>, </a:t>
            </a:r>
            <a:r>
              <a:rPr lang="ko-KR" altLang="en-US" dirty="0"/>
              <a:t>속성의 변경은 </a:t>
            </a:r>
            <a:r>
              <a:rPr lang="en-US" altLang="ko-KR" dirty="0"/>
              <a:t>set </a:t>
            </a:r>
            <a:r>
              <a:rPr lang="ko-KR" altLang="en-US" dirty="0"/>
              <a:t>접근자를 사용한다</a:t>
            </a:r>
            <a:r>
              <a:rPr lang="en-US" altLang="ko-KR" dirty="0" smtClean="0"/>
              <a:t>.</a:t>
            </a:r>
            <a:endParaRPr lang="en-US" altLang="ko-KR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93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>
                <a:solidFill>
                  <a:srgbClr val="008000"/>
                </a:solidFill>
              </a:rPr>
              <a:t>이 장에서 만들 프로그램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1] </a:t>
            </a:r>
            <a:r>
              <a:rPr lang="ko-KR" altLang="en-US" sz="2000" dirty="0"/>
              <a:t>객체지향 기본 프로그램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객체지향 프로그래밍</a:t>
            </a:r>
            <a:r>
              <a:rPr lang="en-US" altLang="ko-KR" dirty="0"/>
              <a:t>(Object Oriented Programming, </a:t>
            </a:r>
            <a:r>
              <a:rPr lang="en-US" altLang="ko-KR" dirty="0" smtClean="0"/>
              <a:t>OOP) </a:t>
            </a:r>
            <a:br>
              <a:rPr lang="en-US" altLang="ko-KR" dirty="0" smtClean="0"/>
            </a:b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C#, </a:t>
            </a:r>
            <a:r>
              <a:rPr lang="ko-KR" altLang="en-US" dirty="0"/>
              <a:t>자바</a:t>
            </a:r>
            <a:r>
              <a:rPr lang="en-US" altLang="ko-KR" dirty="0"/>
              <a:t>, C++ </a:t>
            </a:r>
            <a:r>
              <a:rPr lang="ko-KR" altLang="en-US" dirty="0"/>
              <a:t>등의 프로그래밍 언어에서 핵심적으로 제공되는 개념이다</a:t>
            </a: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첫 번째로 만들 프로그램은 객체지향의 기본 개념을 적용한 프로그램이다</a:t>
            </a:r>
            <a:r>
              <a:rPr lang="en-US" altLang="ko-KR" dirty="0"/>
              <a:t>. </a:t>
            </a:r>
            <a:r>
              <a:rPr lang="ko-KR" altLang="en-US" dirty="0"/>
              <a:t>포함될 내용은 클래스</a:t>
            </a:r>
            <a:r>
              <a:rPr lang="en-US" altLang="ko-KR" dirty="0"/>
              <a:t>, </a:t>
            </a:r>
            <a:r>
              <a:rPr lang="ko-KR" altLang="en-US" dirty="0"/>
              <a:t>인스턴스</a:t>
            </a:r>
            <a:r>
              <a:rPr lang="en-US" altLang="ko-KR" dirty="0"/>
              <a:t>, </a:t>
            </a:r>
            <a:r>
              <a:rPr lang="ko-KR" altLang="en-US" dirty="0"/>
              <a:t>필드</a:t>
            </a:r>
            <a:r>
              <a:rPr lang="en-US" altLang="ko-KR" dirty="0"/>
              <a:t>, </a:t>
            </a:r>
            <a:r>
              <a:rPr lang="ko-KR" altLang="en-US" dirty="0"/>
              <a:t>메서드</a:t>
            </a:r>
            <a:r>
              <a:rPr lang="en-US" altLang="ko-KR" dirty="0"/>
              <a:t>, </a:t>
            </a:r>
            <a:r>
              <a:rPr lang="ko-KR" altLang="en-US" dirty="0"/>
              <a:t>생성자 등이다</a:t>
            </a:r>
            <a:r>
              <a:rPr lang="en-US" altLang="ko-KR" dirty="0"/>
              <a:t>. </a:t>
            </a:r>
            <a:endParaRPr lang="en-US" altLang="ko-KR" sz="1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2BD845-01D6-47A1-B1C4-CC850EAD3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427300"/>
            <a:ext cx="45434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909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 한정자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en-US" altLang="ko-KR" sz="2000" dirty="0"/>
              <a:t>get</a:t>
            </a:r>
            <a:r>
              <a:rPr lang="ko-KR" altLang="en-US" sz="2000" dirty="0"/>
              <a:t>과 </a:t>
            </a:r>
            <a:r>
              <a:rPr lang="en-US" altLang="ko-KR" sz="2000" dirty="0"/>
              <a:t>set </a:t>
            </a:r>
            <a:r>
              <a:rPr lang="ko-KR" altLang="en-US" sz="2000" dirty="0" err="1"/>
              <a:t>접근자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11-5] get, set </a:t>
            </a:r>
            <a:r>
              <a:rPr lang="ko-KR" altLang="en-US" b="1" dirty="0">
                <a:solidFill>
                  <a:srgbClr val="008000"/>
                </a:solidFill>
              </a:rPr>
              <a:t>접근자의 사용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Project11_5)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FB029D-A9A3-4822-A565-0300A7993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04864"/>
            <a:ext cx="6984776" cy="436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98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 한정자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en-US" altLang="ko-KR" sz="2000" dirty="0"/>
              <a:t>get</a:t>
            </a:r>
            <a:r>
              <a:rPr lang="ko-KR" altLang="en-US" sz="2000" dirty="0"/>
              <a:t>과 </a:t>
            </a:r>
            <a:r>
              <a:rPr lang="en-US" altLang="ko-KR" sz="2000" dirty="0"/>
              <a:t>set </a:t>
            </a:r>
            <a:r>
              <a:rPr lang="ko-KR" altLang="en-US" sz="2000" dirty="0" err="1"/>
              <a:t>접근자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11-5] get, set </a:t>
            </a:r>
            <a:r>
              <a:rPr lang="ko-KR" altLang="en-US" b="1" dirty="0">
                <a:solidFill>
                  <a:srgbClr val="008000"/>
                </a:solidFill>
              </a:rPr>
              <a:t>접근자의 사용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Project11_5)</a:t>
            </a: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6A843D-CB4D-4DD1-AC2C-77B588F6E8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2974"/>
          <a:stretch/>
        </p:blipFill>
        <p:spPr>
          <a:xfrm>
            <a:off x="1043609" y="2336122"/>
            <a:ext cx="7128792" cy="166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817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 한정자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en-US" altLang="ko-KR" sz="2000" dirty="0"/>
              <a:t>get</a:t>
            </a:r>
            <a:r>
              <a:rPr lang="ko-KR" altLang="en-US" sz="2000" dirty="0"/>
              <a:t>과 </a:t>
            </a:r>
            <a:r>
              <a:rPr lang="en-US" altLang="ko-KR" sz="2000" dirty="0"/>
              <a:t>set </a:t>
            </a:r>
            <a:r>
              <a:rPr lang="ko-KR" altLang="en-US" sz="2000" dirty="0" err="1" smtClean="0"/>
              <a:t>접근자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BEC489-457A-440E-8171-C017FB90A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487" y="1988840"/>
            <a:ext cx="74199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573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/>
              <a:t>생성자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3671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생성자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생성자의 기본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r>
              <a:rPr lang="en-US" altLang="ko-KR" dirty="0"/>
              <a:t>[</a:t>
            </a:r>
            <a:r>
              <a:rPr lang="ko-KR" altLang="en-US" dirty="0"/>
              <a:t>소스 </a:t>
            </a:r>
            <a:r>
              <a:rPr lang="en-US" altLang="ko-KR" dirty="0"/>
              <a:t>11-1]</a:t>
            </a:r>
            <a:r>
              <a:rPr lang="ko-KR" altLang="en-US" dirty="0"/>
              <a:t>의 </a:t>
            </a:r>
            <a:r>
              <a:rPr lang="en-US" altLang="ko-KR" dirty="0"/>
              <a:t>24~26</a:t>
            </a:r>
            <a:r>
              <a:rPr lang="ko-KR" altLang="en-US" dirty="0"/>
              <a:t>행을 다시 살펴보면 </a:t>
            </a:r>
            <a:r>
              <a:rPr lang="en-US" altLang="ko-KR" dirty="0"/>
              <a:t>24</a:t>
            </a:r>
            <a:r>
              <a:rPr lang="ko-KR" altLang="en-US" dirty="0"/>
              <a:t>행에서 </a:t>
            </a:r>
            <a:r>
              <a:rPr lang="en-US" altLang="ko-KR" dirty="0"/>
              <a:t>myCar1 </a:t>
            </a:r>
            <a:r>
              <a:rPr lang="ko-KR" altLang="en-US" dirty="0"/>
              <a:t>인스턴스를 생성한 후</a:t>
            </a:r>
            <a:r>
              <a:rPr lang="en-US" altLang="ko-KR" dirty="0"/>
              <a:t>, 25</a:t>
            </a:r>
            <a:r>
              <a:rPr lang="ko-KR" altLang="en-US" dirty="0"/>
              <a:t>행에서는 색상을 “</a:t>
            </a:r>
            <a:r>
              <a:rPr lang="ko-KR" altLang="en-US" dirty="0" err="1"/>
              <a:t>빨강”으로</a:t>
            </a:r>
            <a:r>
              <a:rPr lang="en-US" altLang="ko-KR" dirty="0"/>
              <a:t>, 26</a:t>
            </a:r>
            <a:r>
              <a:rPr lang="ko-KR" altLang="en-US" dirty="0"/>
              <a:t>행에서는 속도를 </a:t>
            </a:r>
            <a:r>
              <a:rPr lang="en-US" altLang="ko-KR" dirty="0"/>
              <a:t>0</a:t>
            </a:r>
            <a:r>
              <a:rPr lang="ko-KR" altLang="en-US" dirty="0"/>
              <a:t>으로 초기화했다</a:t>
            </a:r>
            <a:r>
              <a:rPr lang="en-US" altLang="ko-KR" dirty="0"/>
              <a:t>. 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0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그런데</a:t>
            </a:r>
            <a:r>
              <a:rPr lang="en-US" altLang="ko-KR" dirty="0"/>
              <a:t>, 24</a:t>
            </a:r>
            <a:r>
              <a:rPr lang="ko-KR" altLang="en-US" dirty="0"/>
              <a:t>행에서 인스턴스를 생성하면서 동시에 “</a:t>
            </a:r>
            <a:r>
              <a:rPr lang="ko-KR" altLang="en-US" dirty="0" err="1"/>
              <a:t>빨강”과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초기화하면 소스 코드도 훨씬 간결해지고 필드에 초기값을 대입하는 것을 잊어버리는 경우도 발생하지 않을 것이다</a:t>
            </a:r>
            <a:r>
              <a:rPr lang="en-US" altLang="ko-KR" dirty="0"/>
              <a:t>. </a:t>
            </a:r>
            <a:r>
              <a:rPr lang="ko-KR" altLang="en-US" dirty="0"/>
              <a:t>이를 해결하는 것이 바로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chemeClr val="accent1"/>
                </a:solidFill>
              </a:rPr>
              <a:t>생성자</a:t>
            </a:r>
            <a:r>
              <a:rPr lang="en-US" altLang="ko-KR" dirty="0"/>
              <a:t>(Constructor)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생성자의 기본 형식 </a:t>
            </a: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A3A08C-7D04-4355-B2C6-4A4689F489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7"/>
          <a:stretch/>
        </p:blipFill>
        <p:spPr>
          <a:xfrm>
            <a:off x="1187625" y="5445224"/>
            <a:ext cx="6912767" cy="12719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37E569-DD1B-43A0-A3EF-B589ACB90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381" y="2564904"/>
            <a:ext cx="6954003" cy="103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83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생성자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생성자의 기본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r>
              <a:rPr lang="en-US" altLang="ko-KR" dirty="0" smtClean="0"/>
              <a:t>Car </a:t>
            </a:r>
            <a:r>
              <a:rPr lang="ko-KR" altLang="en-US" dirty="0"/>
              <a:t>클래스를 예로 들면 다음과 같이 생성자를 만들 수 있다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이렇게 하면 </a:t>
            </a:r>
            <a:r>
              <a:rPr lang="en-US" altLang="ko-KR" dirty="0"/>
              <a:t>[</a:t>
            </a:r>
            <a:r>
              <a:rPr lang="ko-KR" altLang="en-US" dirty="0"/>
              <a:t>소스 </a:t>
            </a:r>
            <a:r>
              <a:rPr lang="en-US" altLang="ko-KR" dirty="0"/>
              <a:t>11-1]</a:t>
            </a:r>
            <a:r>
              <a:rPr lang="ko-KR" altLang="en-US" dirty="0"/>
              <a:t>의 </a:t>
            </a:r>
            <a:r>
              <a:rPr lang="en-US" altLang="ko-KR" dirty="0"/>
              <a:t>24~26</a:t>
            </a:r>
            <a:r>
              <a:rPr lang="ko-KR" altLang="en-US" dirty="0"/>
              <a:t>행 중 </a:t>
            </a:r>
            <a:r>
              <a:rPr lang="en-US" altLang="ko-KR" dirty="0"/>
              <a:t>24</a:t>
            </a:r>
            <a:r>
              <a:rPr lang="ko-KR" altLang="en-US" dirty="0"/>
              <a:t>행만 있어도 정상적인 코드 실행이 가능해진다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인스턴스를 생성하면 자동으로 생성자가 호출된다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34C520C-3988-430A-BFF9-BB1DFDA91434}"/>
              </a:ext>
            </a:extLst>
          </p:cNvPr>
          <p:cNvGrpSpPr/>
          <p:nvPr/>
        </p:nvGrpSpPr>
        <p:grpSpPr>
          <a:xfrm>
            <a:off x="1230584" y="2132856"/>
            <a:ext cx="7267576" cy="2218149"/>
            <a:chOff x="998028" y="1844824"/>
            <a:chExt cx="7267576" cy="221814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5A4AC5E-0AC6-4F46-872B-43D039E261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51"/>
            <a:stretch/>
          </p:blipFill>
          <p:spPr>
            <a:xfrm>
              <a:off x="998028" y="1844824"/>
              <a:ext cx="7267575" cy="15144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A617659-EFC2-416B-B5C3-3DA561BAE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029" y="3196198"/>
              <a:ext cx="7267575" cy="866775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0DA1E74C-9262-4DE9-8C65-9FF29407A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584" y="5316420"/>
            <a:ext cx="72961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774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생성자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기본 생성자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 smtClean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11-6] </a:t>
            </a:r>
            <a:r>
              <a:rPr lang="ko-KR" altLang="en-US" b="1" dirty="0">
                <a:solidFill>
                  <a:srgbClr val="008000"/>
                </a:solidFill>
              </a:rPr>
              <a:t>생성자 사용 예 </a:t>
            </a:r>
            <a:r>
              <a:rPr lang="en-US" altLang="ko-KR" b="1" dirty="0">
                <a:solidFill>
                  <a:srgbClr val="008000"/>
                </a:solidFill>
              </a:rPr>
              <a:t>1 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Project11_6)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10DB029-56BB-4372-9569-76573ADF3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04864"/>
            <a:ext cx="72866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44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생성자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기본 생성자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11-6] </a:t>
            </a:r>
            <a:r>
              <a:rPr lang="ko-KR" altLang="en-US" b="1" dirty="0">
                <a:solidFill>
                  <a:srgbClr val="008000"/>
                </a:solidFill>
              </a:rPr>
              <a:t>생성자 사용 예 </a:t>
            </a:r>
            <a:r>
              <a:rPr lang="en-US" altLang="ko-KR" b="1" dirty="0">
                <a:solidFill>
                  <a:srgbClr val="008000"/>
                </a:solidFill>
              </a:rPr>
              <a:t>1 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Project11_6)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6AF1AB-8110-44D5-B91F-9197E0754B4C}"/>
              </a:ext>
            </a:extLst>
          </p:cNvPr>
          <p:cNvGrpSpPr/>
          <p:nvPr/>
        </p:nvGrpSpPr>
        <p:grpSpPr>
          <a:xfrm>
            <a:off x="1043608" y="2208758"/>
            <a:ext cx="7266021" cy="4464497"/>
            <a:chOff x="1083262" y="2492896"/>
            <a:chExt cx="7266021" cy="446449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8D4427C-695A-4612-89D6-6A5AA573AF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79" t="11076"/>
            <a:stretch/>
          </p:blipFill>
          <p:spPr>
            <a:xfrm>
              <a:off x="1085850" y="2492896"/>
              <a:ext cx="7263433" cy="2312293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4A5B263-923F-4694-8213-E8B5D5F96F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65" b="2079"/>
            <a:stretch/>
          </p:blipFill>
          <p:spPr>
            <a:xfrm>
              <a:off x="1083262" y="4672289"/>
              <a:ext cx="7263434" cy="22851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80783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생성자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기본 생성자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11-6] </a:t>
            </a:r>
            <a:r>
              <a:rPr lang="ko-KR" altLang="en-US" b="1" dirty="0">
                <a:solidFill>
                  <a:srgbClr val="008000"/>
                </a:solidFill>
              </a:rPr>
              <a:t>생성자 사용 예 </a:t>
            </a:r>
            <a:r>
              <a:rPr lang="en-US" altLang="ko-KR" b="1" dirty="0">
                <a:solidFill>
                  <a:srgbClr val="008000"/>
                </a:solidFill>
              </a:rPr>
              <a:t>1 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Project11_6)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70DD1A-7EF4-4C84-9571-3AA94376A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276872"/>
            <a:ext cx="73628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566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생성자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1]</a:t>
            </a:r>
            <a:r>
              <a:rPr lang="ko-KR" altLang="en-US" sz="2000" dirty="0"/>
              <a:t>의 완성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 smtClean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11-7] </a:t>
            </a:r>
            <a:r>
              <a:rPr lang="ko-KR" altLang="en-US" b="1" dirty="0">
                <a:solidFill>
                  <a:srgbClr val="008000"/>
                </a:solidFill>
              </a:rPr>
              <a:t>생성자 사용 예 </a:t>
            </a:r>
            <a:r>
              <a:rPr lang="en-US" altLang="ko-KR" b="1" dirty="0">
                <a:solidFill>
                  <a:srgbClr val="008000"/>
                </a:solidFill>
              </a:rPr>
              <a:t>2 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Project11_7)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CB6B72-07E2-4866-BB8A-D9489791A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370025"/>
            <a:ext cx="72771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2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>
                <a:solidFill>
                  <a:srgbClr val="008000"/>
                </a:solidFill>
              </a:rPr>
              <a:t>이 장에서 만들 프로그램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 </a:t>
            </a:r>
            <a:r>
              <a:rPr lang="ko-KR" altLang="en-US" sz="2000" dirty="0"/>
              <a:t>정적 클래스를 활용한 간단 계산기</a:t>
            </a: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두 번째로 만들 프로그램은 객체지향 개념을 적용시킨 계산기 프로그램이다</a:t>
            </a:r>
            <a:r>
              <a:rPr lang="en-US" altLang="ko-KR" dirty="0"/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C27355-D700-4D01-A18C-2280C8B20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79" y="2204864"/>
            <a:ext cx="34385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039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생성자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1]</a:t>
            </a:r>
            <a:r>
              <a:rPr lang="ko-KR" altLang="en-US" sz="2000" dirty="0"/>
              <a:t>의 완성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11-7] </a:t>
            </a:r>
            <a:r>
              <a:rPr lang="ko-KR" altLang="en-US" b="1" dirty="0">
                <a:solidFill>
                  <a:srgbClr val="008000"/>
                </a:solidFill>
              </a:rPr>
              <a:t>생성자 사용 예 </a:t>
            </a:r>
            <a:r>
              <a:rPr lang="en-US" altLang="ko-KR" b="1" dirty="0">
                <a:solidFill>
                  <a:srgbClr val="008000"/>
                </a:solidFill>
              </a:rPr>
              <a:t>2 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Project11_7)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A7762FC-C675-4A33-A737-E8CA457E46ED}"/>
              </a:ext>
            </a:extLst>
          </p:cNvPr>
          <p:cNvGrpSpPr/>
          <p:nvPr/>
        </p:nvGrpSpPr>
        <p:grpSpPr>
          <a:xfrm>
            <a:off x="1043608" y="2204864"/>
            <a:ext cx="7248525" cy="4164378"/>
            <a:chOff x="1043608" y="2204864"/>
            <a:chExt cx="7248525" cy="416437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7BE1943-F53A-42C5-A45B-77847FED0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608" y="2204864"/>
              <a:ext cx="7248525" cy="5715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5584DF7-D3CB-4759-B65E-92EE1F3376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77" r="975"/>
            <a:stretch/>
          </p:blipFill>
          <p:spPr>
            <a:xfrm>
              <a:off x="1043608" y="2692592"/>
              <a:ext cx="7248525" cy="3676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43724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/>
              <a:t>메서드 오버로딩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6602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05.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메서드 오버로딩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생성자 메서드 오버로딩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b="1" dirty="0"/>
              <a:t>메서드 오버로딩</a:t>
            </a:r>
            <a:r>
              <a:rPr lang="en-US" altLang="ko-KR" b="1" dirty="0"/>
              <a:t>(Overloading</a:t>
            </a:r>
            <a:r>
              <a:rPr lang="en-US" altLang="ko-KR" b="1" dirty="0" smtClean="0"/>
              <a:t>) :</a:t>
            </a:r>
            <a:r>
              <a:rPr lang="ko-KR" altLang="en-US" b="1" dirty="0" smtClean="0"/>
              <a:t> </a:t>
            </a:r>
            <a:r>
              <a:rPr lang="ko-KR" altLang="en-US" dirty="0"/>
              <a:t>같은 클래스 내에서 메서드의 이름이 같아도 파라미터의 개수나 데이터 타입만 다르면 선언을 여러 개 할 수 있는 것</a:t>
            </a: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AC12C3-F405-4562-8D31-CD7E7140F9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1" b="2095"/>
          <a:stretch/>
        </p:blipFill>
        <p:spPr>
          <a:xfrm>
            <a:off x="1115616" y="2564904"/>
            <a:ext cx="7200900" cy="352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475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05.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메서드 오버로딩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생성자 메서드 오버로딩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인스턴스를 생성할 때마다 필요한 생성자를 호출해 생성하면 된다</a:t>
            </a:r>
            <a:r>
              <a:rPr lang="en-US" altLang="ko-KR" dirty="0"/>
              <a:t>. </a:t>
            </a:r>
            <a:r>
              <a:rPr lang="ko-KR" altLang="en-US" dirty="0"/>
              <a:t>생성자 </a:t>
            </a:r>
            <a:r>
              <a:rPr lang="en-US" altLang="ko-KR" dirty="0"/>
              <a:t>3</a:t>
            </a:r>
            <a:r>
              <a:rPr lang="ko-KR" altLang="en-US" dirty="0"/>
              <a:t>개를 차례대로 사용하고 싶다면 다음과 같이 작성하면 된다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11-8] </a:t>
            </a:r>
            <a:r>
              <a:rPr lang="ko-KR" altLang="en-US" b="1" dirty="0">
                <a:solidFill>
                  <a:srgbClr val="008000"/>
                </a:solidFill>
              </a:rPr>
              <a:t>생성자의 메서드 오버로딩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Project11_8)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2BC214-F3B0-4E38-8F3A-93E08778D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40" y="2564904"/>
            <a:ext cx="7209284" cy="10085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2068350-7C2E-4644-AC26-786491921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141" y="4381964"/>
            <a:ext cx="7137276" cy="227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668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05.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메서드 오버로딩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생성자 메서드 오버로딩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11-8] </a:t>
            </a:r>
            <a:r>
              <a:rPr lang="ko-KR" altLang="en-US" b="1" dirty="0">
                <a:solidFill>
                  <a:srgbClr val="008000"/>
                </a:solidFill>
              </a:rPr>
              <a:t>생성자의 메서드 오버로딩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Project11_8)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7165C1D-8201-4A2B-94D7-82750A47E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173560"/>
            <a:ext cx="7128792" cy="438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117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05.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메서드 오버로딩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생성자 메서드 오버로딩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11-8] </a:t>
            </a:r>
            <a:r>
              <a:rPr lang="ko-KR" altLang="en-US" b="1" dirty="0">
                <a:solidFill>
                  <a:srgbClr val="008000"/>
                </a:solidFill>
              </a:rPr>
              <a:t>생성자의 메서드 오버로딩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Project11_8)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435E8B-AEC0-4F2F-9C0E-94B7C0A2F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74" y="2226518"/>
            <a:ext cx="7118226" cy="438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993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05.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메서드 오버로딩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일반 메서드 오버로딩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 err="1"/>
              <a:t>생성자뿐</a:t>
            </a:r>
            <a:r>
              <a:rPr lang="ko-KR" altLang="en-US" dirty="0"/>
              <a:t> 아니라 일반 메서드도 오버로딩을 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>
              <a:lnSpc>
                <a:spcPct val="150000"/>
              </a:lnSpc>
              <a:buClrTx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</a:pPr>
            <a:r>
              <a:rPr lang="en-US" altLang="ko-KR" b="1" dirty="0" smtClean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11-9] </a:t>
            </a:r>
            <a:r>
              <a:rPr lang="ko-KR" altLang="en-US" b="1" dirty="0">
                <a:solidFill>
                  <a:srgbClr val="008000"/>
                </a:solidFill>
              </a:rPr>
              <a:t>일반 메서드 오버로딩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Project11_9)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0406C9-123B-4648-9542-574D13BC3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068960"/>
            <a:ext cx="73247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43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05.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메서드 오버로딩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일반 메서드 오버로딩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11-9] </a:t>
            </a:r>
            <a:r>
              <a:rPr lang="ko-KR" altLang="en-US" b="1" dirty="0">
                <a:solidFill>
                  <a:srgbClr val="008000"/>
                </a:solidFill>
              </a:rPr>
              <a:t>일반 메서드 오버로딩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Project11_9)</a:t>
            </a: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CE7B04-8D64-4039-B3A5-FE98B7BE1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76872"/>
            <a:ext cx="72771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458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05.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메서드 오버로딩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일반 메서드 오버로딩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04C828-E33D-4678-80F6-8C9ED890B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66" y="1988840"/>
            <a:ext cx="73818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55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/>
              <a:t>인스턴스 변수와 클래스 변수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79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/>
              <a:t>클래스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372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06. </a:t>
            </a:r>
            <a:r>
              <a:rPr lang="ko-KR" altLang="en-US" dirty="0">
                <a:solidFill>
                  <a:srgbClr val="008000"/>
                </a:solidFill>
              </a:rPr>
              <a:t>인스턴스 변수와 클래스 변수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221042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인스턴스 변수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b="1" dirty="0"/>
              <a:t>인스턴스 </a:t>
            </a:r>
            <a:r>
              <a:rPr lang="ko-KR" altLang="en-US" b="1" dirty="0" smtClean="0"/>
              <a:t>변수 </a:t>
            </a:r>
            <a:r>
              <a:rPr lang="en-US" altLang="ko-KR" b="1" dirty="0" smtClean="0"/>
              <a:t>:</a:t>
            </a:r>
            <a:r>
              <a:rPr lang="ko-KR" altLang="en-US" b="1" dirty="0" smtClean="0"/>
              <a:t> </a:t>
            </a:r>
            <a:r>
              <a:rPr lang="ko-KR" altLang="en-US" dirty="0"/>
              <a:t>인스턴스를 생성해야 비로소 사용할 수 있는 변수를 말한다</a:t>
            </a:r>
            <a:r>
              <a:rPr lang="en-US" altLang="ko-KR" dirty="0"/>
              <a:t>. 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 smtClean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 smtClean="0"/>
              <a:t>설계도</a:t>
            </a:r>
            <a:r>
              <a:rPr lang="en-US" altLang="ko-KR" dirty="0"/>
              <a:t>(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  <a:r>
              <a:rPr lang="ko-KR" altLang="en-US" dirty="0"/>
              <a:t>를 이용해 </a:t>
            </a:r>
            <a:r>
              <a:rPr lang="en-US" altLang="ko-KR" dirty="0"/>
              <a:t>Main( ) </a:t>
            </a:r>
            <a:r>
              <a:rPr lang="ko-KR" altLang="en-US" dirty="0"/>
              <a:t>메서드에서 자동차</a:t>
            </a:r>
            <a:r>
              <a:rPr lang="en-US" altLang="ko-KR" dirty="0"/>
              <a:t>(</a:t>
            </a:r>
            <a:r>
              <a:rPr lang="ko-KR" altLang="en-US" dirty="0"/>
              <a:t>인스턴스</a:t>
            </a:r>
            <a:r>
              <a:rPr lang="en-US" altLang="ko-KR" dirty="0"/>
              <a:t>)</a:t>
            </a:r>
            <a:r>
              <a:rPr lang="ko-KR" altLang="en-US" dirty="0"/>
              <a:t>를 만들면 다음과 같다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E76853-C26A-4623-A9E5-F82A98305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15" y="2204864"/>
            <a:ext cx="7324725" cy="12287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B81E8E-6830-4E82-8719-7A3B9D4B2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15" y="4348314"/>
            <a:ext cx="73342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129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06. </a:t>
            </a:r>
            <a:r>
              <a:rPr lang="ko-KR" altLang="en-US" dirty="0">
                <a:solidFill>
                  <a:srgbClr val="008000"/>
                </a:solidFill>
              </a:rPr>
              <a:t>인스턴스 변수와 클래스 변수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221042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인스턴스 변수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A41DC7-B3C3-4CC4-B762-AC464962E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242" y="1916832"/>
            <a:ext cx="5167508" cy="46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652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06. </a:t>
            </a:r>
            <a:r>
              <a:rPr lang="ko-KR" altLang="en-US" dirty="0">
                <a:solidFill>
                  <a:srgbClr val="008000"/>
                </a:solidFill>
              </a:rPr>
              <a:t>인스턴스 변수와 클래스 변수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221042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클래스 변수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b="1" dirty="0"/>
              <a:t>클래스 </a:t>
            </a:r>
            <a:r>
              <a:rPr lang="ko-KR" altLang="en-US" b="1" dirty="0" smtClean="0"/>
              <a:t>변수 </a:t>
            </a:r>
            <a:r>
              <a:rPr lang="en-US" altLang="ko-KR" b="1" dirty="0" smtClean="0"/>
              <a:t>: </a:t>
            </a:r>
            <a:r>
              <a:rPr lang="ko-KR" altLang="en-US" dirty="0"/>
              <a:t>클래스 안에서 메모리가 할당된 변수를 말한다</a:t>
            </a:r>
            <a:r>
              <a:rPr lang="en-US" altLang="ko-KR" dirty="0"/>
              <a:t>. </a:t>
            </a:r>
            <a:r>
              <a:rPr lang="ko-KR" altLang="en-US" dirty="0"/>
              <a:t>클래스 변수는 인스턴스에 별도의 공간을 할당하지 않는다</a:t>
            </a:r>
            <a:r>
              <a:rPr lang="en-US" altLang="ko-KR" dirty="0"/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EF5D25-C9E3-4127-BAF1-0A31702D6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875" y="2564904"/>
            <a:ext cx="3712258" cy="417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86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06. </a:t>
            </a:r>
            <a:r>
              <a:rPr lang="ko-KR" altLang="en-US" dirty="0">
                <a:solidFill>
                  <a:srgbClr val="008000"/>
                </a:solidFill>
              </a:rPr>
              <a:t>인스턴스 변수와 클래스 변수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221042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클래스 변수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 smtClean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11-10] </a:t>
            </a:r>
            <a:r>
              <a:rPr lang="ko-KR" altLang="en-US" b="1" dirty="0">
                <a:solidFill>
                  <a:srgbClr val="008000"/>
                </a:solidFill>
              </a:rPr>
              <a:t>클래스 변수 활용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Project11_10)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7EE2AC-55A1-4F0A-A6F0-AB38BF551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72" y="2276872"/>
            <a:ext cx="73056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709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06. </a:t>
            </a:r>
            <a:r>
              <a:rPr lang="ko-KR" altLang="en-US" dirty="0">
                <a:solidFill>
                  <a:srgbClr val="008000"/>
                </a:solidFill>
              </a:rPr>
              <a:t>인스턴스 변수와 클래스 변수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221042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클래스 변수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11-10] </a:t>
            </a:r>
            <a:r>
              <a:rPr lang="ko-KR" altLang="en-US" b="1" dirty="0">
                <a:solidFill>
                  <a:srgbClr val="008000"/>
                </a:solidFill>
              </a:rPr>
              <a:t>클래스 변수 활용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Project11_10)</a:t>
            </a: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5ABA02-4CA9-400A-82B9-35EE5AB06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331690"/>
            <a:ext cx="72866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644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06. </a:t>
            </a:r>
            <a:r>
              <a:rPr lang="ko-KR" altLang="en-US" dirty="0">
                <a:solidFill>
                  <a:srgbClr val="008000"/>
                </a:solidFill>
              </a:rPr>
              <a:t>인스턴스 변수와 클래스 변수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221042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인스턴스 메서드와 클래스 메서드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필드가 인스턴스 변수와 클래스 변수로 나뉘듯이</a:t>
            </a:r>
            <a:r>
              <a:rPr lang="en-US" altLang="ko-KR" dirty="0"/>
              <a:t>, </a:t>
            </a:r>
            <a:r>
              <a:rPr lang="ko-KR" altLang="en-US" dirty="0"/>
              <a:t>메서드도 인스턴스 메서드와 클래스 메서드로 나뉜다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617079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06. </a:t>
            </a:r>
            <a:r>
              <a:rPr lang="ko-KR" altLang="en-US" dirty="0">
                <a:solidFill>
                  <a:srgbClr val="008000"/>
                </a:solidFill>
              </a:rPr>
              <a:t>인스턴스 변수와 클래스 변수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221042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인스턴스 메서드와 클래스 메서드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11-10] </a:t>
            </a:r>
            <a:r>
              <a:rPr lang="ko-KR" altLang="en-US" b="1" dirty="0">
                <a:solidFill>
                  <a:srgbClr val="008000"/>
                </a:solidFill>
              </a:rPr>
              <a:t>클래스 변수 활용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Project11_10)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08758BA-45E9-4B93-B5D2-256F53E94F04}"/>
              </a:ext>
            </a:extLst>
          </p:cNvPr>
          <p:cNvGrpSpPr/>
          <p:nvPr/>
        </p:nvGrpSpPr>
        <p:grpSpPr>
          <a:xfrm>
            <a:off x="1067797" y="2224227"/>
            <a:ext cx="6888580" cy="4229109"/>
            <a:chOff x="1067796" y="2232391"/>
            <a:chExt cx="7267575" cy="456851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A15D577-09AA-4F6E-9023-B0D658F333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0" r="449"/>
            <a:stretch/>
          </p:blipFill>
          <p:spPr>
            <a:xfrm>
              <a:off x="1067796" y="2232391"/>
              <a:ext cx="7267575" cy="181927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23D85F8-9A50-4B38-98F7-3401BB378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7796" y="4000552"/>
              <a:ext cx="7267575" cy="2800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71361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06. </a:t>
            </a:r>
            <a:r>
              <a:rPr lang="ko-KR" altLang="en-US" dirty="0">
                <a:solidFill>
                  <a:srgbClr val="008000"/>
                </a:solidFill>
              </a:rPr>
              <a:t>인스턴스 변수와 클래스 변수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221042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ko-KR" altLang="en-US" sz="2000" dirty="0"/>
              <a:t>인스턴스 메서드와 클래스 메서드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11-10] </a:t>
            </a:r>
            <a:r>
              <a:rPr lang="ko-KR" altLang="en-US" b="1" dirty="0">
                <a:solidFill>
                  <a:srgbClr val="008000"/>
                </a:solidFill>
              </a:rPr>
              <a:t>클래스 변수 활용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Project11_10)</a:t>
            </a: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628650" lvl="3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E8617E-6C95-48A8-B00D-F09ED3467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300125"/>
            <a:ext cx="6768752" cy="278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098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06. </a:t>
            </a:r>
            <a:r>
              <a:rPr lang="ko-KR" altLang="en-US" dirty="0">
                <a:solidFill>
                  <a:srgbClr val="008000"/>
                </a:solidFill>
              </a:rPr>
              <a:t>인스턴스 변수와 클래스 변수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221042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ko-KR" altLang="en-US" sz="2000" dirty="0"/>
              <a:t>정적 클래스</a:t>
            </a:r>
            <a:endParaRPr lang="en-US" altLang="ko-KR" sz="2000" dirty="0"/>
          </a:p>
          <a:p>
            <a:pPr lvl="2">
              <a:lnSpc>
                <a:spcPct val="160000"/>
              </a:lnSpc>
              <a:buClrTx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정적 클래스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(Static Class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: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인스턴스를 만들 수 없는 클래스를 뜻한다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lnSpc>
                <a:spcPct val="160000"/>
              </a:lnSpc>
              <a:buClrTx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lnSpc>
                <a:spcPct val="160000"/>
              </a:lnSpc>
              <a:buClrTx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>
              <a:lnSpc>
                <a:spcPct val="160000"/>
              </a:lnSpc>
              <a:buClrTx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Math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클래스는 인스턴스를 생성하기 위한 클래스가 아닌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인스턴스를 생성하지 않고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Math. Min( ),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Math.Max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),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Math.Sqrt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등을 편리하게 사용하기 위한 용도로 제공된다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3D39D5-5440-45AF-BE01-7DBAAE097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433" y="2636912"/>
            <a:ext cx="73247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359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06. </a:t>
            </a:r>
            <a:r>
              <a:rPr lang="ko-KR" altLang="en-US" dirty="0">
                <a:solidFill>
                  <a:srgbClr val="008000"/>
                </a:solidFill>
              </a:rPr>
              <a:t>인스턴스 변수와 클래스 변수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221042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ko-KR" altLang="en-US" sz="2000" dirty="0"/>
              <a:t>정적 클래스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r>
              <a:rPr lang="en-US" altLang="ko-KR" dirty="0" err="1"/>
              <a:t>CookMath</a:t>
            </a:r>
            <a:r>
              <a:rPr lang="en-US" altLang="ko-KR" dirty="0"/>
              <a:t> </a:t>
            </a:r>
            <a:r>
              <a:rPr lang="ko-KR" altLang="en-US" dirty="0"/>
              <a:t>정적 클래스의 </a:t>
            </a:r>
            <a:r>
              <a:rPr lang="ko-KR" altLang="en-US" dirty="0" smtClean="0"/>
              <a:t>형태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4A3987-DD91-4A66-A275-E9B4FC762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04864"/>
            <a:ext cx="72866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5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000" dirty="0"/>
              <a:t>클래스의 형태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 smtClean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 smtClean="0"/>
              <a:t>지금까지 </a:t>
            </a:r>
            <a:r>
              <a:rPr lang="ko-KR" altLang="en-US" dirty="0"/>
              <a:t>작성했던 모든 소스 코드는 위와 같은 형태를 지니고 있었다</a:t>
            </a:r>
            <a:r>
              <a:rPr lang="en-US" altLang="ko-KR" dirty="0"/>
              <a:t>. </a:t>
            </a:r>
            <a:r>
              <a:rPr lang="ko-KR" altLang="en-US" dirty="0" smtClean="0"/>
              <a:t>여기서 </a:t>
            </a:r>
            <a:r>
              <a:rPr lang="en-US" altLang="ko-KR" dirty="0"/>
              <a:t>internal </a:t>
            </a:r>
            <a:r>
              <a:rPr lang="ko-KR" altLang="en-US" dirty="0"/>
              <a:t>글자를 지우면 다음과 같은 간단한 형태가 된다</a:t>
            </a:r>
            <a:r>
              <a:rPr lang="en-US" altLang="ko-KR" dirty="0"/>
              <a:t>.</a:t>
            </a: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46BAB9-7BB9-43F0-BACA-81807BD81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982" y="1844824"/>
            <a:ext cx="7410450" cy="12858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F27B04-8466-4073-BFDF-E0FAC1782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032" y="4322837"/>
            <a:ext cx="73914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371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06. </a:t>
            </a:r>
            <a:r>
              <a:rPr lang="ko-KR" altLang="en-US" dirty="0">
                <a:solidFill>
                  <a:srgbClr val="008000"/>
                </a:solidFill>
              </a:rPr>
              <a:t>인스턴스 변수와 클래스 변수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221042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ko-KR" altLang="en-US" sz="2000" dirty="0"/>
              <a:t>정적 클래스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정적 클래스는 클래스 이름 앞에 </a:t>
            </a:r>
            <a:r>
              <a:rPr lang="en-US" altLang="ko-KR" b="1" dirty="0">
                <a:solidFill>
                  <a:schemeClr val="accent1"/>
                </a:solidFill>
              </a:rPr>
              <a:t>static</a:t>
            </a:r>
            <a:r>
              <a:rPr lang="ko-KR" altLang="en-US" dirty="0"/>
              <a:t>을 붙인다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 smtClean="0"/>
              <a:t>각 </a:t>
            </a:r>
            <a:r>
              <a:rPr lang="ko-KR" altLang="en-US" dirty="0"/>
              <a:t>필드와 메서드에도 </a:t>
            </a:r>
            <a:r>
              <a:rPr lang="en-US" altLang="ko-KR" dirty="0"/>
              <a:t>static</a:t>
            </a:r>
            <a:r>
              <a:rPr lang="ko-KR" altLang="en-US" dirty="0"/>
              <a:t>을 붙여서 생성한다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 smtClean="0"/>
              <a:t>정적 </a:t>
            </a:r>
            <a:r>
              <a:rPr lang="ko-KR" altLang="en-US" dirty="0"/>
              <a:t>클래스가 만들어지면 인스턴스 생성이 불가능하며</a:t>
            </a:r>
            <a:r>
              <a:rPr lang="en-US" altLang="ko-KR" dirty="0"/>
              <a:t>, </a:t>
            </a:r>
            <a:r>
              <a:rPr lang="ko-KR" altLang="en-US" dirty="0"/>
              <a:t>필요한 경우에는 </a:t>
            </a:r>
            <a:r>
              <a:rPr lang="ko-KR" altLang="en-US" b="1" dirty="0">
                <a:solidFill>
                  <a:schemeClr val="accent1"/>
                </a:solidFill>
              </a:rPr>
              <a:t>클래스</a:t>
            </a:r>
            <a:r>
              <a:rPr lang="en-US" altLang="ko-KR" b="1" dirty="0">
                <a:solidFill>
                  <a:schemeClr val="accent1"/>
                </a:solidFill>
              </a:rPr>
              <a:t>_</a:t>
            </a:r>
            <a:r>
              <a:rPr lang="ko-KR" altLang="en-US" b="1" dirty="0">
                <a:solidFill>
                  <a:schemeClr val="accent1"/>
                </a:solidFill>
              </a:rPr>
              <a:t>이름</a:t>
            </a:r>
            <a:r>
              <a:rPr lang="en-US" altLang="ko-KR" b="1" dirty="0">
                <a:solidFill>
                  <a:schemeClr val="accent1"/>
                </a:solidFill>
              </a:rPr>
              <a:t>.</a:t>
            </a:r>
            <a:r>
              <a:rPr lang="ko-KR" altLang="en-US" b="1" dirty="0">
                <a:solidFill>
                  <a:schemeClr val="accent1"/>
                </a:solidFill>
              </a:rPr>
              <a:t>메서드</a:t>
            </a:r>
            <a:r>
              <a:rPr lang="en-US" altLang="ko-KR" b="1" dirty="0">
                <a:solidFill>
                  <a:schemeClr val="accent1"/>
                </a:solidFill>
              </a:rPr>
              <a:t>_</a:t>
            </a:r>
            <a:r>
              <a:rPr lang="ko-KR" altLang="en-US" b="1" dirty="0">
                <a:solidFill>
                  <a:schemeClr val="accent1"/>
                </a:solidFill>
              </a:rPr>
              <a:t>이름</a:t>
            </a:r>
            <a:r>
              <a:rPr lang="en-US" altLang="ko-KR" b="1" dirty="0">
                <a:solidFill>
                  <a:schemeClr val="accent1"/>
                </a:solidFill>
              </a:rPr>
              <a:t>( ) </a:t>
            </a:r>
            <a:r>
              <a:rPr lang="ko-KR" altLang="en-US" dirty="0"/>
              <a:t>또는 </a:t>
            </a:r>
            <a:r>
              <a:rPr lang="ko-KR" altLang="en-US" b="1" dirty="0">
                <a:solidFill>
                  <a:schemeClr val="accent1"/>
                </a:solidFill>
              </a:rPr>
              <a:t>클래스</a:t>
            </a:r>
            <a:r>
              <a:rPr lang="en-US" altLang="ko-KR" b="1" dirty="0">
                <a:solidFill>
                  <a:schemeClr val="accent1"/>
                </a:solidFill>
              </a:rPr>
              <a:t>_</a:t>
            </a:r>
            <a:r>
              <a:rPr lang="ko-KR" altLang="en-US" b="1" dirty="0">
                <a:solidFill>
                  <a:schemeClr val="accent1"/>
                </a:solidFill>
              </a:rPr>
              <a:t>이름</a:t>
            </a:r>
            <a:r>
              <a:rPr lang="en-US" altLang="ko-KR" b="1" dirty="0">
                <a:solidFill>
                  <a:schemeClr val="accent1"/>
                </a:solidFill>
              </a:rPr>
              <a:t>.</a:t>
            </a:r>
            <a:r>
              <a:rPr lang="ko-KR" altLang="en-US" b="1" dirty="0">
                <a:solidFill>
                  <a:schemeClr val="accent1"/>
                </a:solidFill>
              </a:rPr>
              <a:t>필드</a:t>
            </a:r>
            <a:r>
              <a:rPr lang="ko-KR" altLang="en-US" dirty="0"/>
              <a:t> 형식으로 사용하면 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799EC2-11A7-4D8C-92AB-C86DC1E2B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73" y="3645024"/>
            <a:ext cx="73818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619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06. </a:t>
            </a:r>
            <a:r>
              <a:rPr lang="ko-KR" altLang="en-US" dirty="0">
                <a:solidFill>
                  <a:srgbClr val="008000"/>
                </a:solidFill>
              </a:rPr>
              <a:t>인스턴스 변수와 클래스 변수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221042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</a:t>
            </a:r>
            <a:r>
              <a:rPr lang="ko-KR" altLang="en-US" sz="2000" dirty="0"/>
              <a:t>의 완성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두 번째 프로그램을 완성해보자</a:t>
            </a:r>
            <a:r>
              <a:rPr lang="en-US" altLang="ko-KR" dirty="0"/>
              <a:t>. [Windows Forms </a:t>
            </a:r>
            <a:r>
              <a:rPr lang="ko-KR" altLang="en-US" dirty="0"/>
              <a:t>앱</a:t>
            </a:r>
            <a:r>
              <a:rPr lang="en-US" altLang="ko-KR" dirty="0"/>
              <a:t>(.NET Framework)] </a:t>
            </a:r>
            <a:r>
              <a:rPr lang="ko-KR" altLang="en-US" dirty="0"/>
              <a:t>형식의 프로젝트 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chemeClr val="accent1"/>
                </a:solidFill>
              </a:rPr>
              <a:t>Project11_12</a:t>
            </a:r>
            <a:r>
              <a:rPr lang="en-US" altLang="ko-KR" dirty="0"/>
              <a:t>)</a:t>
            </a:r>
            <a:r>
              <a:rPr lang="ko-KR" altLang="en-US" dirty="0"/>
              <a:t>를 생성하고 다음과 같이 컨트롤을 배치한다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3203E6-059C-41AB-9D74-1489EE236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780928"/>
            <a:ext cx="67437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100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06. </a:t>
            </a:r>
            <a:r>
              <a:rPr lang="ko-KR" altLang="en-US" dirty="0">
                <a:solidFill>
                  <a:srgbClr val="008000"/>
                </a:solidFill>
              </a:rPr>
              <a:t>인스턴스 변수와 클래스 변수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221042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</a:t>
            </a:r>
            <a:r>
              <a:rPr lang="ko-KR" altLang="en-US" sz="2000" dirty="0"/>
              <a:t>의 완성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 smtClean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11-12] </a:t>
            </a:r>
            <a:r>
              <a:rPr lang="ko-KR" altLang="en-US" b="1" dirty="0">
                <a:solidFill>
                  <a:srgbClr val="008000"/>
                </a:solidFill>
              </a:rPr>
              <a:t>객체지향 간단 계산기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Project11_12) 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E6727F-7587-4204-A510-8506A17B1D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55"/>
          <a:stretch/>
        </p:blipFill>
        <p:spPr>
          <a:xfrm>
            <a:off x="1043608" y="2276872"/>
            <a:ext cx="7056784" cy="251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917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06. </a:t>
            </a:r>
            <a:r>
              <a:rPr lang="ko-KR" altLang="en-US" dirty="0">
                <a:solidFill>
                  <a:srgbClr val="008000"/>
                </a:solidFill>
              </a:rPr>
              <a:t>인스턴스 변수와 클래스 변수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221042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</a:t>
            </a:r>
            <a:r>
              <a:rPr lang="ko-KR" altLang="en-US" sz="2000" dirty="0"/>
              <a:t>의 완성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11-12] </a:t>
            </a:r>
            <a:r>
              <a:rPr lang="ko-KR" altLang="en-US" b="1" dirty="0">
                <a:solidFill>
                  <a:srgbClr val="008000"/>
                </a:solidFill>
              </a:rPr>
              <a:t>객체지향 간단 계산기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Project11_12) 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0AD242A-005C-43B2-9095-78E2E90E9060}"/>
              </a:ext>
            </a:extLst>
          </p:cNvPr>
          <p:cNvGrpSpPr/>
          <p:nvPr/>
        </p:nvGrpSpPr>
        <p:grpSpPr>
          <a:xfrm>
            <a:off x="1043607" y="2204864"/>
            <a:ext cx="6912769" cy="4176464"/>
            <a:chOff x="1043607" y="2204864"/>
            <a:chExt cx="7305676" cy="457445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630DBF6-1AA7-4C28-A656-C7D9B8894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608" y="2204864"/>
              <a:ext cx="7305675" cy="380047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E6568EF-25EC-4FCC-A212-B6AAC32D9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607" y="5941116"/>
              <a:ext cx="7305675" cy="838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6630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06. </a:t>
            </a:r>
            <a:r>
              <a:rPr lang="ko-KR" altLang="en-US" dirty="0">
                <a:solidFill>
                  <a:srgbClr val="008000"/>
                </a:solidFill>
              </a:rPr>
              <a:t>인스턴스 변수와 클래스 변수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221042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</a:t>
            </a:r>
            <a:r>
              <a:rPr lang="ko-KR" altLang="en-US" sz="2000" dirty="0"/>
              <a:t>의 완성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11-12] </a:t>
            </a:r>
            <a:r>
              <a:rPr lang="ko-KR" altLang="en-US" b="1" dirty="0">
                <a:solidFill>
                  <a:srgbClr val="008000"/>
                </a:solidFill>
              </a:rPr>
              <a:t>객체지향 간단 계산기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Project11_12) 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11C7F5-E909-434C-BDA5-2B831B3C82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06"/>
          <a:stretch/>
        </p:blipFill>
        <p:spPr>
          <a:xfrm>
            <a:off x="1043608" y="2212412"/>
            <a:ext cx="7200800" cy="438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23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06. </a:t>
            </a:r>
            <a:r>
              <a:rPr lang="ko-KR" altLang="en-US" dirty="0">
                <a:solidFill>
                  <a:srgbClr val="008000"/>
                </a:solidFill>
              </a:rPr>
              <a:t>인스턴스 변수와 클래스 변수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221042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</a:t>
            </a:r>
            <a:r>
              <a:rPr lang="ko-KR" altLang="en-US" sz="2000" dirty="0"/>
              <a:t>의 완성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11-12] </a:t>
            </a:r>
            <a:r>
              <a:rPr lang="ko-KR" altLang="en-US" b="1" dirty="0">
                <a:solidFill>
                  <a:srgbClr val="008000"/>
                </a:solidFill>
              </a:rPr>
              <a:t>객체지향 간단 계산기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Project11_12) 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B17313-D032-4EF0-AD57-DDA990F0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9" y="2204864"/>
            <a:ext cx="7056784" cy="435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435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06. </a:t>
            </a:r>
            <a:r>
              <a:rPr lang="ko-KR" altLang="en-US" dirty="0">
                <a:solidFill>
                  <a:srgbClr val="008000"/>
                </a:solidFill>
              </a:rPr>
              <a:t>인스턴스 변수와 클래스 변수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221043"/>
            <a:ext cx="8136904" cy="487225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</a:t>
            </a:r>
            <a:r>
              <a:rPr lang="ko-KR" altLang="en-US" sz="2000" dirty="0"/>
              <a:t>의 완성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11-12] </a:t>
            </a:r>
            <a:r>
              <a:rPr lang="ko-KR" altLang="en-US" b="1" dirty="0">
                <a:solidFill>
                  <a:srgbClr val="008000"/>
                </a:solidFill>
              </a:rPr>
              <a:t>객체지향 간단 계산기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Project11_12) 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8953074-1E70-42BD-B832-D894EBF7553B}"/>
              </a:ext>
            </a:extLst>
          </p:cNvPr>
          <p:cNvGrpSpPr/>
          <p:nvPr/>
        </p:nvGrpSpPr>
        <p:grpSpPr>
          <a:xfrm>
            <a:off x="971601" y="2276872"/>
            <a:ext cx="6984776" cy="2520280"/>
            <a:chOff x="971600" y="2276872"/>
            <a:chExt cx="7396733" cy="277410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F735B32-8EA9-457F-90C6-F7FEB91B9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608" y="2276872"/>
              <a:ext cx="7324725" cy="82867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B0058A8-4D4D-4F5B-B2C8-8A080E338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1600" y="3069773"/>
              <a:ext cx="2800350" cy="198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32497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06. </a:t>
            </a:r>
            <a:r>
              <a:rPr lang="ko-KR" altLang="en-US" dirty="0">
                <a:solidFill>
                  <a:srgbClr val="008000"/>
                </a:solidFill>
              </a:rPr>
              <a:t>인스턴스 변수와 클래스 변수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221042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5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</a:t>
            </a:r>
            <a:r>
              <a:rPr lang="ko-KR" altLang="en-US" sz="2000" dirty="0"/>
              <a:t>의 완성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0389E2-CE7C-4084-8705-75E0D68B3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99028"/>
            <a:ext cx="74104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334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클래스의 생성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 smtClean="0"/>
              <a:t>클래스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현실 세계의 사물</a:t>
            </a:r>
            <a:r>
              <a:rPr lang="en-US" altLang="ko-KR" dirty="0"/>
              <a:t>(Object)</a:t>
            </a:r>
            <a:r>
              <a:rPr lang="ko-KR" altLang="en-US" dirty="0"/>
              <a:t>을 컴퓨터 안에서 구현하기 위해 고안된 개념</a:t>
            </a: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현실 세계의 자동차를 생각해보자</a:t>
            </a:r>
            <a:r>
              <a:rPr lang="en-US" altLang="ko-KR" dirty="0"/>
              <a:t>. </a:t>
            </a:r>
            <a:r>
              <a:rPr lang="ko-KR" altLang="en-US" dirty="0"/>
              <a:t>자동차는 종류마다 그 자동차 만의 색상과 속도 등의 특징이 있다</a:t>
            </a:r>
            <a:r>
              <a:rPr lang="en-US" altLang="ko-KR" dirty="0"/>
              <a:t>. </a:t>
            </a:r>
            <a:r>
              <a:rPr lang="ko-KR" altLang="en-US" dirty="0"/>
              <a:t>엑셀 밟기</a:t>
            </a:r>
            <a:r>
              <a:rPr lang="en-US" altLang="ko-KR" dirty="0"/>
              <a:t>(= </a:t>
            </a:r>
            <a:r>
              <a:rPr lang="ko-KR" altLang="en-US" dirty="0"/>
              <a:t>속도 올리기</a:t>
            </a:r>
            <a:r>
              <a:rPr lang="en-US" altLang="ko-KR" dirty="0"/>
              <a:t>), </a:t>
            </a:r>
            <a:r>
              <a:rPr lang="ko-KR" altLang="en-US" dirty="0"/>
              <a:t>브레이크 밟기</a:t>
            </a:r>
            <a:r>
              <a:rPr lang="en-US" altLang="ko-KR" dirty="0"/>
              <a:t>(= </a:t>
            </a:r>
            <a:r>
              <a:rPr lang="ko-KR" altLang="en-US" dirty="0"/>
              <a:t>속도 </a:t>
            </a:r>
            <a:r>
              <a:rPr lang="ko-KR" altLang="en-US" dirty="0" smtClean="0"/>
              <a:t>내리기</a:t>
            </a:r>
            <a:r>
              <a:rPr lang="en-US" altLang="ko-KR" dirty="0"/>
              <a:t>) </a:t>
            </a:r>
            <a:r>
              <a:rPr lang="ko-KR" altLang="en-US" dirty="0"/>
              <a:t>등의 기능도 구현할 수 있다</a:t>
            </a:r>
            <a:r>
              <a:rPr lang="en-US" altLang="ko-KR" dirty="0"/>
              <a:t>. </a:t>
            </a:r>
            <a:r>
              <a:rPr lang="ko-KR" altLang="en-US" dirty="0"/>
              <a:t>이 요소들을 클래스 형태로 나타내면 다음과 같다</a:t>
            </a:r>
            <a:r>
              <a:rPr lang="en-US" altLang="ko-KR" dirty="0"/>
              <a:t>.</a:t>
            </a: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4DDD9E-6872-4865-871B-5B674B2A8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429000"/>
            <a:ext cx="5904656" cy="290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43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클래스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/>
              <a:t>클래스의 생성</a:t>
            </a:r>
            <a:endParaRPr lang="en-US" altLang="ko-KR" sz="20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 smtClean="0"/>
              <a:t>자동차의 </a:t>
            </a:r>
            <a:r>
              <a:rPr lang="ko-KR" altLang="en-US" dirty="0"/>
              <a:t>특징은 지금까지 사용했던 변수처럼 생성하면 된다</a:t>
            </a:r>
            <a:r>
              <a:rPr lang="en-US" altLang="ko-KR" dirty="0"/>
              <a:t>. </a:t>
            </a:r>
            <a:r>
              <a:rPr lang="ko-KR" altLang="en-US" dirty="0"/>
              <a:t>이것을 </a:t>
            </a:r>
            <a:r>
              <a:rPr lang="ko-KR" altLang="en-US" b="1" dirty="0">
                <a:solidFill>
                  <a:schemeClr val="accent1"/>
                </a:solidFill>
              </a:rPr>
              <a:t>필드</a:t>
            </a:r>
            <a:r>
              <a:rPr lang="en-US" altLang="ko-KR" dirty="0"/>
              <a:t>(Field)</a:t>
            </a:r>
            <a:r>
              <a:rPr lang="ko-KR" altLang="en-US" dirty="0"/>
              <a:t>라고 부른다</a:t>
            </a:r>
            <a:r>
              <a:rPr lang="en-US" altLang="ko-KR" dirty="0"/>
              <a:t>. </a:t>
            </a:r>
            <a:r>
              <a:rPr lang="ko-KR" altLang="en-US" dirty="0"/>
              <a:t>자동차의 기능은 지금까지 사용했던 메서드로 구현하면 된다</a:t>
            </a:r>
            <a:r>
              <a:rPr lang="en-US" altLang="ko-KR" dirty="0"/>
              <a:t>.</a:t>
            </a: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D86A4C2-09A2-45B3-93AA-5EE374296B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4" b="4412"/>
          <a:stretch/>
        </p:blipFill>
        <p:spPr>
          <a:xfrm>
            <a:off x="1223628" y="2636912"/>
            <a:ext cx="6768752" cy="366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44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40408</TotalTime>
  <Words>2147</Words>
  <Application>Microsoft Office PowerPoint</Application>
  <PresentationFormat>화면 슬라이드 쇼(4:3)</PresentationFormat>
  <Paragraphs>370</Paragraphs>
  <Slides>78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78</vt:i4>
      </vt:variant>
    </vt:vector>
  </HeadingPairs>
  <TitlesOfParts>
    <vt:vector size="87" baseType="lpstr">
      <vt:lpstr>Adobe Kaiti Std R</vt:lpstr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Chapter 11. 객체지향 프로그래밍 기본</vt:lpstr>
      <vt:lpstr>PowerPoint 프레젠테이션</vt:lpstr>
      <vt:lpstr>PowerPoint 프레젠테이션</vt:lpstr>
      <vt:lpstr>01. 이 장에서 만들 프로그램</vt:lpstr>
      <vt:lpstr>01. 이 장에서 만들 프로그램</vt:lpstr>
      <vt:lpstr>PowerPoint 프레젠테이션</vt:lpstr>
      <vt:lpstr>02. 클래스</vt:lpstr>
      <vt:lpstr>02. 클래스</vt:lpstr>
      <vt:lpstr>02. 클래스</vt:lpstr>
      <vt:lpstr>02. 클래스</vt:lpstr>
      <vt:lpstr>02. 클래스</vt:lpstr>
      <vt:lpstr>02. 클래스</vt:lpstr>
      <vt:lpstr>02. 클래스</vt:lpstr>
      <vt:lpstr>02. 클래스</vt:lpstr>
      <vt:lpstr>02. 클래스</vt:lpstr>
      <vt:lpstr>02. 클래스</vt:lpstr>
      <vt:lpstr>02. 클래스</vt:lpstr>
      <vt:lpstr>02. 클래스</vt:lpstr>
      <vt:lpstr>02. 클래스</vt:lpstr>
      <vt:lpstr>02. 클래스</vt:lpstr>
      <vt:lpstr>02. 클래스</vt:lpstr>
      <vt:lpstr>02. 클래스</vt:lpstr>
      <vt:lpstr>02. 클래스</vt:lpstr>
      <vt:lpstr>PowerPoint 프레젠테이션</vt:lpstr>
      <vt:lpstr>03. 클래스 한정자</vt:lpstr>
      <vt:lpstr>03. 클래스 한정자</vt:lpstr>
      <vt:lpstr>03. 클래스 한정자</vt:lpstr>
      <vt:lpstr>03. 클래스 한정자</vt:lpstr>
      <vt:lpstr>03. 클래스 한정자</vt:lpstr>
      <vt:lpstr>03. 클래스 한정자</vt:lpstr>
      <vt:lpstr>03. 클래스 한정자</vt:lpstr>
      <vt:lpstr>03. 클래스 한정자</vt:lpstr>
      <vt:lpstr>03. 클래스 한정자</vt:lpstr>
      <vt:lpstr>03. 클래스 한정자</vt:lpstr>
      <vt:lpstr>03. 클래스 한정자</vt:lpstr>
      <vt:lpstr>03. 클래스 한정자</vt:lpstr>
      <vt:lpstr>03. 클래스 한정자</vt:lpstr>
      <vt:lpstr>03. 클래스 한정자</vt:lpstr>
      <vt:lpstr>03. 클래스 한정자</vt:lpstr>
      <vt:lpstr>03. 클래스 한정자</vt:lpstr>
      <vt:lpstr>03. 클래스 한정자</vt:lpstr>
      <vt:lpstr>03. 클래스 한정자</vt:lpstr>
      <vt:lpstr>PowerPoint 프레젠테이션</vt:lpstr>
      <vt:lpstr>04. 생성자</vt:lpstr>
      <vt:lpstr>04. 생성자</vt:lpstr>
      <vt:lpstr>04. 생성자</vt:lpstr>
      <vt:lpstr>04. 생성자</vt:lpstr>
      <vt:lpstr>04. 생성자</vt:lpstr>
      <vt:lpstr>04. 생성자</vt:lpstr>
      <vt:lpstr>04. 생성자</vt:lpstr>
      <vt:lpstr>PowerPoint 프레젠테이션</vt:lpstr>
      <vt:lpstr>05. 메서드 오버로딩</vt:lpstr>
      <vt:lpstr>05. 메서드 오버로딩</vt:lpstr>
      <vt:lpstr>05. 메서드 오버로딩</vt:lpstr>
      <vt:lpstr>05. 메서드 오버로딩</vt:lpstr>
      <vt:lpstr>05. 메서드 오버로딩</vt:lpstr>
      <vt:lpstr>05. 메서드 오버로딩</vt:lpstr>
      <vt:lpstr>05. 메서드 오버로딩</vt:lpstr>
      <vt:lpstr>PowerPoint 프레젠테이션</vt:lpstr>
      <vt:lpstr>06. 인스턴스 변수와 클래스 변수</vt:lpstr>
      <vt:lpstr>06. 인스턴스 변수와 클래스 변수</vt:lpstr>
      <vt:lpstr>06. 인스턴스 변수와 클래스 변수</vt:lpstr>
      <vt:lpstr>06. 인스턴스 변수와 클래스 변수</vt:lpstr>
      <vt:lpstr>06. 인스턴스 변수와 클래스 변수</vt:lpstr>
      <vt:lpstr>06. 인스턴스 변수와 클래스 변수</vt:lpstr>
      <vt:lpstr>06. 인스턴스 변수와 클래스 변수</vt:lpstr>
      <vt:lpstr>06. 인스턴스 변수와 클래스 변수</vt:lpstr>
      <vt:lpstr>06. 인스턴스 변수와 클래스 변수</vt:lpstr>
      <vt:lpstr>06. 인스턴스 변수와 클래스 변수</vt:lpstr>
      <vt:lpstr>06. 인스턴스 변수와 클래스 변수</vt:lpstr>
      <vt:lpstr>06. 인스턴스 변수와 클래스 변수</vt:lpstr>
      <vt:lpstr>06. 인스턴스 변수와 클래스 변수</vt:lpstr>
      <vt:lpstr>06. 인스턴스 변수와 클래스 변수</vt:lpstr>
      <vt:lpstr>06. 인스턴스 변수와 클래스 변수</vt:lpstr>
      <vt:lpstr>06. 인스턴스 변수와 클래스 변수</vt:lpstr>
      <vt:lpstr>06. 인스턴스 변수와 클래스 변수</vt:lpstr>
      <vt:lpstr>06. 인스턴스 변수와 클래스 변수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오세종;신현석</dc:creator>
  <cp:lastModifiedBy>김성무</cp:lastModifiedBy>
  <cp:revision>1280</cp:revision>
  <dcterms:created xsi:type="dcterms:W3CDTF">2012-07-11T10:23:22Z</dcterms:created>
  <dcterms:modified xsi:type="dcterms:W3CDTF">2022-10-31T05:55:31Z</dcterms:modified>
</cp:coreProperties>
</file>