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72"/>
  </p:notesMasterIdLst>
  <p:handoutMasterIdLst>
    <p:handoutMasterId r:id="rId73"/>
  </p:handoutMasterIdLst>
  <p:sldIdLst>
    <p:sldId id="256" r:id="rId2"/>
    <p:sldId id="471" r:id="rId3"/>
    <p:sldId id="516" r:id="rId4"/>
    <p:sldId id="922" r:id="rId5"/>
    <p:sldId id="903" r:id="rId6"/>
    <p:sldId id="771" r:id="rId7"/>
    <p:sldId id="928" r:id="rId8"/>
    <p:sldId id="933" r:id="rId9"/>
    <p:sldId id="934" r:id="rId10"/>
    <p:sldId id="935" r:id="rId11"/>
    <p:sldId id="936" r:id="rId12"/>
    <p:sldId id="937" r:id="rId13"/>
    <p:sldId id="938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51" r:id="rId25"/>
    <p:sldId id="952" r:id="rId26"/>
    <p:sldId id="953" r:id="rId27"/>
    <p:sldId id="954" r:id="rId28"/>
    <p:sldId id="955" r:id="rId29"/>
    <p:sldId id="957" r:id="rId30"/>
    <p:sldId id="958" r:id="rId31"/>
    <p:sldId id="959" r:id="rId32"/>
    <p:sldId id="960" r:id="rId33"/>
    <p:sldId id="961" r:id="rId34"/>
    <p:sldId id="962" r:id="rId35"/>
    <p:sldId id="924" r:id="rId36"/>
    <p:sldId id="963" r:id="rId37"/>
    <p:sldId id="964" r:id="rId38"/>
    <p:sldId id="965" r:id="rId39"/>
    <p:sldId id="966" r:id="rId40"/>
    <p:sldId id="968" r:id="rId41"/>
    <p:sldId id="969" r:id="rId42"/>
    <p:sldId id="970" r:id="rId43"/>
    <p:sldId id="971" r:id="rId44"/>
    <p:sldId id="973" r:id="rId45"/>
    <p:sldId id="974" r:id="rId46"/>
    <p:sldId id="975" r:id="rId47"/>
    <p:sldId id="977" r:id="rId48"/>
    <p:sldId id="978" r:id="rId49"/>
    <p:sldId id="980" r:id="rId50"/>
    <p:sldId id="981" r:id="rId51"/>
    <p:sldId id="982" r:id="rId52"/>
    <p:sldId id="983" r:id="rId53"/>
    <p:sldId id="984" r:id="rId54"/>
    <p:sldId id="986" r:id="rId55"/>
    <p:sldId id="867" r:id="rId56"/>
    <p:sldId id="988" r:id="rId57"/>
    <p:sldId id="989" r:id="rId58"/>
    <p:sldId id="1003" r:id="rId59"/>
    <p:sldId id="991" r:id="rId60"/>
    <p:sldId id="992" r:id="rId61"/>
    <p:sldId id="993" r:id="rId62"/>
    <p:sldId id="994" r:id="rId63"/>
    <p:sldId id="995" r:id="rId64"/>
    <p:sldId id="996" r:id="rId65"/>
    <p:sldId id="997" r:id="rId66"/>
    <p:sldId id="998" r:id="rId67"/>
    <p:sldId id="999" r:id="rId68"/>
    <p:sldId id="1000" r:id="rId69"/>
    <p:sldId id="1001" r:id="rId70"/>
    <p:sldId id="385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  <p:cmAuthor id="2" name="USER" initials="U" lastIdx="3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C479D"/>
    <a:srgbClr val="DFDFE1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1" autoAdjust="0"/>
    <p:restoredTop sz="94963" autoAdjust="0"/>
  </p:normalViewPr>
  <p:slideViewPr>
    <p:cSldViewPr>
      <p:cViewPr varScale="1">
        <p:scale>
          <a:sx n="101" d="100"/>
          <a:sy n="101" d="100"/>
        </p:scale>
        <p:origin x="2148" y="10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3490-9119-48F2-B91E-133C30F1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CD76B-6285-4012-B26E-7D998E48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47D4D-C0F5-4364-BD2E-D5448E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92C5-AE7A-4198-911E-F65CE56B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6953-A3EA-4C0F-868C-A4D27CA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79C7-75B1-46A7-BDF8-74787E0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F1F99-9F94-4E7C-9C48-2C0990F7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2AE6C-7907-486A-B4BF-E416E21D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1655A-0D4C-4F9D-BED0-91BCEF9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7946-E10D-40E3-A0A7-28738D04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467-F50B-4168-937C-AEED7325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FED97-BDD3-463A-BF07-EF939E38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E9796-DCF0-4E3C-856F-ECDCDA9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58968-3F8A-4B67-A3F4-EC0051B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0F5E4-28EB-486C-BC8B-1A39FAF3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1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1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5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030A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5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8995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 70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7030A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43453" y="6309320"/>
            <a:ext cx="27158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</a:t>
            </a:r>
            <a:r>
              <a:rPr lang="en-US" altLang="ko-KR" sz="1100" b="1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2022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0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난생처음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R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코딩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데이터 분석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B864E-A139-467B-86E6-D11EDAE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36BAD-03ED-4FF8-89FE-15E06D96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535F3-FAC6-4B0F-B3F5-5615F330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2D44B-96AB-418C-981F-32D7931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93E7D-38CE-4D2F-A850-0DC7E875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3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6A652-CC0A-4D34-A1F3-2A041195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2DA3-F9D1-4D40-9987-7DCB5BEA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2511D-1771-4B6E-9544-A9E522DD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46ED-A0F3-4C7E-9116-18409B6B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CBE1-79C5-4581-8AF7-1152C2C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F31D-F265-407F-A7E3-D1889757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3117-75C5-4234-8019-1447FB13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81DE9-D51B-4CBC-AC2C-07A1861D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3C612-7E07-4AF1-B84A-D8475D9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861A0-FB95-4677-A4AA-4E2258FC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34F5E-C09A-4362-83B4-79DCF76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4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E7BCD-0F4C-47ED-BC03-93BEE888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29354-7EF8-4945-A307-3B31791A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B3ED2-D41B-4A47-AB7E-FAD36761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FA046-C659-435E-AA77-8CEC87FF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B20D6-4D05-4A5B-AB41-7843DB2E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AB7A5F-23E7-4A45-A6CA-415E827B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FD0B2A-37E2-4C39-943D-12D9C6EE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D40FA-C1C8-4D58-9F94-79E8862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42C4-2D7C-4DC4-852B-51531FB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AB6B3-C327-44AC-95D7-12C2CDA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FED57-7C99-49E8-A181-7A90F25F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595FB-F738-4B46-BCAC-6E49A6D6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17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5E6494-047C-4F6B-B85E-E4B1854A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F221B-399A-42E4-84CC-9E846D7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7C9BE-EF53-4928-AADD-FFE1784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F677-A64C-4DB3-B822-A5629DC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63EDC-29E0-40BC-A32F-6138ECB0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DDD2D-7DDA-4FFD-8CB7-CB958C92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C3FB5-DE7D-4CDC-9329-E7BB7AEF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A4E85-6F59-43D3-803A-AEA4462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4B65-14C6-40EF-94C1-4978218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49A-8E5F-46D9-8F6A-6FA1E15C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E450A-813D-4220-BAEE-4AE5E9595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5A3C1-E0CF-4C45-8BC2-16B0A2A0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BD31C-BB8C-4D5C-9D57-8713DB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780AE-9C6F-4C96-ACA5-BB745A7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04E32-7529-4EE8-BA68-329A5E14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CBA9A-0DDC-4727-9EB1-2B834A42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EFF59-D14F-4C6F-8E05-526A06F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1D4C1-A149-484D-978F-632B671C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EC58A-1BD8-4D70-94CE-3DBF0481B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3861-81B6-4B74-BFB7-A26048A5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689" r:id="rId17"/>
    <p:sldLayoutId id="2147483680" r:id="rId18"/>
    <p:sldLayoutId id="2147483685" r:id="rId1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0" y="5805488"/>
            <a:ext cx="9144000" cy="625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Chapter 12. </a:t>
            </a:r>
            <a:r>
              <a:rPr lang="ko-KR" altLang="en-US" sz="3000" b="1" dirty="0">
                <a:solidFill>
                  <a:schemeClr val="bg1"/>
                </a:solidFill>
              </a:rPr>
              <a:t>객체지향 프로그래밍 응용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78" y="476672"/>
            <a:ext cx="3337043" cy="456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상속의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12-1] </a:t>
            </a:r>
            <a:r>
              <a:rPr lang="ko-KR" altLang="en-US" b="1" dirty="0">
                <a:solidFill>
                  <a:srgbClr val="008000"/>
                </a:solidFill>
              </a:rPr>
              <a:t>클래스 상속의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98EAF-EFAE-4878-ABF6-EE8A802C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3247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4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상속의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12-1] </a:t>
            </a:r>
            <a:r>
              <a:rPr lang="ko-KR" altLang="en-US" b="1" dirty="0">
                <a:solidFill>
                  <a:srgbClr val="008000"/>
                </a:solidFill>
              </a:rPr>
              <a:t>클래스 상속의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A7C87-D697-414F-96CE-6E4570731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7"/>
          <a:stretch/>
        </p:blipFill>
        <p:spPr>
          <a:xfrm>
            <a:off x="971600" y="2139042"/>
            <a:ext cx="7056784" cy="44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상속의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12-1] </a:t>
            </a:r>
            <a:r>
              <a:rPr lang="ko-KR" altLang="en-US" b="1" dirty="0">
                <a:solidFill>
                  <a:srgbClr val="008000"/>
                </a:solidFill>
              </a:rPr>
              <a:t>클래스 상속의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A9E796-43FD-4DE3-9FE8-2BA8F72DE48A}"/>
              </a:ext>
            </a:extLst>
          </p:cNvPr>
          <p:cNvGrpSpPr/>
          <p:nvPr/>
        </p:nvGrpSpPr>
        <p:grpSpPr>
          <a:xfrm>
            <a:off x="1059937" y="2165512"/>
            <a:ext cx="7112464" cy="4287824"/>
            <a:chOff x="1059936" y="2149184"/>
            <a:chExt cx="7279823" cy="45849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6C26375-E189-4479-9259-860F6F83B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"/>
            <a:stretch/>
          </p:blipFill>
          <p:spPr>
            <a:xfrm>
              <a:off x="1059936" y="2149184"/>
              <a:ext cx="7279822" cy="15525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A65412-9191-420E-8F55-72DD0B0948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27"/>
            <a:stretch/>
          </p:blipFill>
          <p:spPr>
            <a:xfrm>
              <a:off x="1059937" y="3676607"/>
              <a:ext cx="7279822" cy="305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80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상속의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12-1] </a:t>
            </a:r>
            <a:r>
              <a:rPr lang="ko-KR" altLang="en-US" b="1" dirty="0">
                <a:solidFill>
                  <a:srgbClr val="008000"/>
                </a:solidFill>
              </a:rPr>
              <a:t>클래스 상속의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77A73-D2C5-4B57-968F-442AF4C3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73628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3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상속의 구현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5253E8-924C-45B7-AC9A-6C343CC6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4104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생성자의 상속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파생 클래스의 인스턴스를 생성하면 먼저 기본 클래스의 생성자가 호출된 후 파생 클래스의 생성자가 호출된다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파생 클래스의 생성자 호출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4A767-9ACF-48B5-9948-4A8294E5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6758186" cy="35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6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생성자의 상속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위와 같은 상속 구조로 클래스가 구성되면</a:t>
            </a:r>
            <a:r>
              <a:rPr lang="en-US" altLang="ko-KR" dirty="0"/>
              <a:t>, </a:t>
            </a:r>
            <a:r>
              <a:rPr lang="ko-KR" altLang="en-US" dirty="0"/>
              <a:t>다음과 같이 인스턴스를 생성할 수 있다</a:t>
            </a:r>
            <a:r>
              <a:rPr lang="en-US" altLang="ko-KR" b="1" dirty="0">
                <a:solidFill>
                  <a:schemeClr val="accent1"/>
                </a:solidFill>
              </a:rPr>
              <a:t>. 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 smtClean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12-2] </a:t>
            </a:r>
            <a:r>
              <a:rPr lang="ko-KR" altLang="en-US" b="1" dirty="0">
                <a:solidFill>
                  <a:srgbClr val="008000"/>
                </a:solidFill>
              </a:rPr>
              <a:t>생성자 호출 순서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Project12_2)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5CA81-1425-4C61-AA68-86036E202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8"/>
          <a:stretch/>
        </p:blipFill>
        <p:spPr>
          <a:xfrm>
            <a:off x="1155593" y="2492897"/>
            <a:ext cx="6584759" cy="5218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12FB7-DB19-444F-BE22-36C1F3B1D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9"/>
          <a:stretch/>
        </p:blipFill>
        <p:spPr>
          <a:xfrm>
            <a:off x="1155593" y="3933056"/>
            <a:ext cx="6584759" cy="27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생성자의 상속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12-2] </a:t>
            </a:r>
            <a:r>
              <a:rPr lang="ko-KR" altLang="en-US" b="1" dirty="0">
                <a:solidFill>
                  <a:srgbClr val="008000"/>
                </a:solidFill>
              </a:rPr>
              <a:t>생성자 호출 순서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Project12_2)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5AF026-03D4-4A99-929A-B45AAE38E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/>
          <a:stretch/>
        </p:blipFill>
        <p:spPr>
          <a:xfrm>
            <a:off x="1115616" y="2204864"/>
            <a:ext cx="6696744" cy="33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생성자의 상속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여러 개의 생성자가 있을 때의 기본 생성자 호출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생성자는 파라미터만 다르다면 여러 개 만들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12-3] </a:t>
            </a:r>
            <a:r>
              <a:rPr lang="ko-KR" altLang="en-US" b="1" dirty="0">
                <a:solidFill>
                  <a:srgbClr val="008000"/>
                </a:solidFill>
              </a:rPr>
              <a:t>여러 생성자 호출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Project12_3)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4C999-A65F-4770-8BE8-B0BB172F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90" y="3356992"/>
            <a:ext cx="7296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8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생성자의 상속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12-3] </a:t>
            </a:r>
            <a:r>
              <a:rPr lang="ko-KR" altLang="en-US" b="1" dirty="0">
                <a:solidFill>
                  <a:srgbClr val="008000"/>
                </a:solidFill>
              </a:rPr>
              <a:t>여러 생성자 호출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Project12_3)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AF013-DE0A-47E6-88AD-BF31611D5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67"/>
          <a:stretch/>
        </p:blipFill>
        <p:spPr>
          <a:xfrm>
            <a:off x="945641" y="2204864"/>
            <a:ext cx="732472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4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140968"/>
            <a:ext cx="6162972" cy="3024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 장에서 만들 프로그램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클래스의 상속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추상 클래스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인터페이스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생성자의 상속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12-3] </a:t>
            </a:r>
            <a:r>
              <a:rPr lang="ko-KR" altLang="en-US" b="1" dirty="0">
                <a:solidFill>
                  <a:srgbClr val="008000"/>
                </a:solidFill>
              </a:rPr>
              <a:t>여러 생성자 호출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Project12_3)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실행 </a:t>
            </a:r>
            <a:r>
              <a:rPr lang="ko-KR" altLang="en-US" dirty="0"/>
              <a:t>결과를 보면</a:t>
            </a:r>
            <a:r>
              <a:rPr lang="en-US" altLang="ko-KR" dirty="0"/>
              <a:t>, </a:t>
            </a:r>
            <a:r>
              <a:rPr lang="ko-KR" altLang="en-US" dirty="0"/>
              <a:t>먼저 기본 클래스의 파라미터가 없는 생성자가 호출되었고 그 다음 파생 클래스의 생성자가 호출되었다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여기서 </a:t>
            </a:r>
            <a:r>
              <a:rPr lang="ko-KR" altLang="en-US" dirty="0"/>
              <a:t>강제로 기본 클래스의 </a:t>
            </a:r>
            <a:r>
              <a:rPr lang="en-US" altLang="ko-KR" dirty="0"/>
              <a:t>Car(string str) </a:t>
            </a:r>
            <a:r>
              <a:rPr lang="ko-KR" altLang="en-US" dirty="0"/>
              <a:t>생성자를 호출하려면 </a:t>
            </a:r>
            <a:r>
              <a:rPr lang="en-US" altLang="ko-KR" b="1" dirty="0">
                <a:solidFill>
                  <a:schemeClr val="accent1"/>
                </a:solidFill>
              </a:rPr>
              <a:t>base(</a:t>
            </a:r>
            <a:r>
              <a:rPr lang="ko-KR" altLang="en-US" b="1" dirty="0">
                <a:solidFill>
                  <a:schemeClr val="accent1"/>
                </a:solidFill>
              </a:rPr>
              <a:t>파라미터</a:t>
            </a:r>
            <a:r>
              <a:rPr lang="en-US" altLang="ko-KR" b="1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메서드를 사용하면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[</a:t>
            </a:r>
            <a:r>
              <a:rPr lang="ko-KR" altLang="en-US" dirty="0"/>
              <a:t>소스 </a:t>
            </a:r>
            <a:r>
              <a:rPr lang="en-US" altLang="ko-KR" dirty="0"/>
              <a:t>12-3]</a:t>
            </a:r>
            <a:r>
              <a:rPr lang="ko-KR" altLang="en-US" dirty="0"/>
              <a:t>의 </a:t>
            </a:r>
            <a:r>
              <a:rPr lang="en-US" altLang="ko-KR" dirty="0"/>
              <a:t>16</a:t>
            </a:r>
            <a:r>
              <a:rPr lang="ko-KR" altLang="en-US" dirty="0"/>
              <a:t>행을 다음과 같이 수정하면 된다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3B9CFA-AE2C-4E29-8491-59738BC9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733425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429B39-A7BD-41DD-8A64-59DA11FC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73" y="5157192"/>
            <a:ext cx="7267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7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생성자의 상속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12-3] </a:t>
            </a:r>
            <a:r>
              <a:rPr lang="ko-KR" altLang="en-US" b="1" dirty="0">
                <a:solidFill>
                  <a:srgbClr val="008000"/>
                </a:solidFill>
              </a:rPr>
              <a:t>여러 생성자 호출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Project12_3)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이후 실행 결과를 출력하면 다음과 같이 기본 클래스의 </a:t>
            </a:r>
            <a:r>
              <a:rPr lang="en-US" altLang="ko-KR" dirty="0"/>
              <a:t>Car(string str) </a:t>
            </a:r>
            <a:r>
              <a:rPr lang="ko-KR" altLang="en-US" dirty="0"/>
              <a:t>생성자가 먼저 호출된다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이처럼 파생 클래스의 생성자에서 기본 클래스의 여러 생성자 중 특정 생성자를 지정해 호출할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만약 </a:t>
            </a:r>
            <a:r>
              <a:rPr lang="ko-KR" altLang="en-US" dirty="0"/>
              <a:t>파라미터를 생략하고 싶다면 </a:t>
            </a:r>
            <a:r>
              <a:rPr lang="en-US" altLang="ko-KR" b="1" dirty="0">
                <a:solidFill>
                  <a:schemeClr val="accent1"/>
                </a:solidFill>
              </a:rPr>
              <a:t>base( )</a:t>
            </a:r>
            <a:r>
              <a:rPr lang="ko-KR" altLang="en-US" dirty="0"/>
              <a:t>라고 쓰면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[</a:t>
            </a:r>
            <a:r>
              <a:rPr lang="ko-KR" altLang="en-US" dirty="0"/>
              <a:t>소스 </a:t>
            </a:r>
            <a:r>
              <a:rPr lang="en-US" altLang="ko-KR" dirty="0"/>
              <a:t>12-3]</a:t>
            </a:r>
            <a:r>
              <a:rPr lang="ko-KR" altLang="en-US" dirty="0"/>
              <a:t>의 </a:t>
            </a:r>
            <a:r>
              <a:rPr lang="en-US" altLang="ko-KR" dirty="0"/>
              <a:t>16</a:t>
            </a:r>
            <a:r>
              <a:rPr lang="ko-KR" altLang="en-US" dirty="0"/>
              <a:t>행을 다음과 같이 수정하면 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D0CF13-014E-4F2A-A998-7016D6C0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80" y="2933700"/>
            <a:ext cx="7296150" cy="990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A4D5ED-717A-4C3B-AE2F-566DD87A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80" y="5589240"/>
            <a:ext cx="7324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상속의 제한과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필드나 메서드 상속의 제한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기본 클래스의 필드와 메서드는 일반적으로 파생 클래스에 상속된다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</a:t>
            </a:r>
            <a:r>
              <a:rPr lang="ko-KR" altLang="en-US" dirty="0"/>
              <a:t>클래스 중 일부를 파생 클래스로 상속하지 않으려면 </a:t>
            </a:r>
            <a:r>
              <a:rPr lang="en-US" altLang="ko-KR" dirty="0"/>
              <a:t>private </a:t>
            </a:r>
            <a:r>
              <a:rPr lang="ko-KR" altLang="en-US" dirty="0"/>
              <a:t>액세스 한정자를 사용하면 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12-4] </a:t>
            </a:r>
            <a:r>
              <a:rPr lang="ko-KR" altLang="en-US" b="1" dirty="0">
                <a:solidFill>
                  <a:srgbClr val="008000"/>
                </a:solidFill>
              </a:rPr>
              <a:t>상속의 제한 </a:t>
            </a:r>
            <a:r>
              <a:rPr lang="en-US" altLang="ko-KR" b="1" dirty="0">
                <a:solidFill>
                  <a:srgbClr val="008000"/>
                </a:solidFill>
              </a:rPr>
              <a:t>: private </a:t>
            </a:r>
            <a:r>
              <a:rPr lang="ko-KR" altLang="en-US" b="1" dirty="0">
                <a:solidFill>
                  <a:srgbClr val="008000"/>
                </a:solidFill>
              </a:rPr>
              <a:t>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Project12_4)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A12F1-0BE6-4092-8116-A17503E0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861048"/>
            <a:ext cx="6624736" cy="27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상속의 제한과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12-4] </a:t>
            </a:r>
            <a:r>
              <a:rPr lang="ko-KR" altLang="en-US" b="1" dirty="0">
                <a:solidFill>
                  <a:srgbClr val="008000"/>
                </a:solidFill>
              </a:rPr>
              <a:t>상속의 제한 </a:t>
            </a:r>
            <a:r>
              <a:rPr lang="en-US" altLang="ko-KR" b="1" dirty="0">
                <a:solidFill>
                  <a:srgbClr val="008000"/>
                </a:solidFill>
              </a:rPr>
              <a:t>: private </a:t>
            </a:r>
            <a:r>
              <a:rPr lang="ko-KR" altLang="en-US" b="1" dirty="0">
                <a:solidFill>
                  <a:srgbClr val="008000"/>
                </a:solidFill>
              </a:rPr>
              <a:t>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Project12_4)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02FC04-AB62-47F2-B26E-ACFF3A48EF0B}"/>
              </a:ext>
            </a:extLst>
          </p:cNvPr>
          <p:cNvGrpSpPr/>
          <p:nvPr/>
        </p:nvGrpSpPr>
        <p:grpSpPr>
          <a:xfrm>
            <a:off x="1115615" y="2204865"/>
            <a:ext cx="6912769" cy="4104456"/>
            <a:chOff x="1115615" y="2204864"/>
            <a:chExt cx="7225504" cy="43269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387108-24B3-49A3-83A1-A262BC7E7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6" r="112"/>
            <a:stretch/>
          </p:blipFill>
          <p:spPr>
            <a:xfrm>
              <a:off x="1115615" y="2204864"/>
              <a:ext cx="7225503" cy="10572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41386F-36F8-4484-90E6-36DC49F79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9" b="16828"/>
            <a:stretch/>
          </p:blipFill>
          <p:spPr>
            <a:xfrm>
              <a:off x="1115615" y="3196648"/>
              <a:ext cx="7225504" cy="333521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84A2D8C-A1EF-4EA5-AE76-8E945C988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877272"/>
            <a:ext cx="6552728" cy="6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상속의 제한과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12-5] </a:t>
            </a:r>
            <a:r>
              <a:rPr lang="ko-KR" altLang="en-US" b="1" dirty="0">
                <a:solidFill>
                  <a:srgbClr val="008000"/>
                </a:solidFill>
              </a:rPr>
              <a:t>상속의 허용 </a:t>
            </a:r>
            <a:r>
              <a:rPr lang="en-US" altLang="ko-KR" b="1" dirty="0">
                <a:solidFill>
                  <a:srgbClr val="008000"/>
                </a:solidFill>
              </a:rPr>
              <a:t>: protected </a:t>
            </a:r>
            <a:r>
              <a:rPr lang="ko-KR" altLang="en-US" b="1" dirty="0">
                <a:solidFill>
                  <a:srgbClr val="008000"/>
                </a:solidFill>
              </a:rPr>
              <a:t>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Project12_5)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7EBBD4-4381-418A-BD17-48F7DA1A80FD}"/>
              </a:ext>
            </a:extLst>
          </p:cNvPr>
          <p:cNvGrpSpPr/>
          <p:nvPr/>
        </p:nvGrpSpPr>
        <p:grpSpPr>
          <a:xfrm>
            <a:off x="1043609" y="2132856"/>
            <a:ext cx="7056783" cy="4392487"/>
            <a:chOff x="1043609" y="2132856"/>
            <a:chExt cx="7299754" cy="46085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F5A3CF-374C-4EB7-B5A4-20051204C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41"/>
            <a:stretch/>
          </p:blipFill>
          <p:spPr>
            <a:xfrm>
              <a:off x="1043609" y="2132856"/>
              <a:ext cx="7299754" cy="44005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D95D0F0-145B-4E66-A0F3-55C9C2F05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799"/>
            <a:stretch/>
          </p:blipFill>
          <p:spPr>
            <a:xfrm>
              <a:off x="1056737" y="6397703"/>
              <a:ext cx="7286625" cy="343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76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상속의 제한과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12-5] </a:t>
            </a:r>
            <a:r>
              <a:rPr lang="ko-KR" altLang="en-US" b="1" dirty="0">
                <a:solidFill>
                  <a:srgbClr val="008000"/>
                </a:solidFill>
              </a:rPr>
              <a:t>상속의 허용 </a:t>
            </a:r>
            <a:r>
              <a:rPr lang="en-US" altLang="ko-KR" b="1" dirty="0">
                <a:solidFill>
                  <a:srgbClr val="008000"/>
                </a:solidFill>
              </a:rPr>
              <a:t>: protected </a:t>
            </a:r>
            <a:r>
              <a:rPr lang="ko-KR" altLang="en-US" b="1" dirty="0">
                <a:solidFill>
                  <a:srgbClr val="008000"/>
                </a:solidFill>
              </a:rPr>
              <a:t>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Project12_5)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51F0AE-E9CD-41B4-8FF3-CAD0DCF7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01" y="2164044"/>
            <a:ext cx="6456228" cy="42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95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상속의 제한과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12-5] </a:t>
            </a:r>
            <a:r>
              <a:rPr lang="ko-KR" altLang="en-US" b="1" dirty="0">
                <a:solidFill>
                  <a:srgbClr val="008000"/>
                </a:solidFill>
              </a:rPr>
              <a:t>상속의 허용 </a:t>
            </a:r>
            <a:r>
              <a:rPr lang="en-US" altLang="ko-KR" b="1" dirty="0">
                <a:solidFill>
                  <a:srgbClr val="008000"/>
                </a:solidFill>
              </a:rPr>
              <a:t>: protected </a:t>
            </a:r>
            <a:r>
              <a:rPr lang="ko-KR" altLang="en-US" b="1" dirty="0">
                <a:solidFill>
                  <a:srgbClr val="008000"/>
                </a:solidFill>
              </a:rPr>
              <a:t>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Project12_5)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809625" lvl="4" indent="0">
              <a:lnSpc>
                <a:spcPct val="150000"/>
              </a:lnSpc>
              <a:buNone/>
            </a:pPr>
            <a:endParaRPr lang="en-US" altLang="ko-KR" b="1" dirty="0" smtClean="0">
              <a:solidFill>
                <a:srgbClr val="008000"/>
              </a:solidFill>
            </a:endParaRPr>
          </a:p>
          <a:p>
            <a:pPr marL="809625" lvl="4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TIP</a:t>
            </a:r>
            <a:r>
              <a:rPr lang="en-US" altLang="ko-KR" b="1" dirty="0">
                <a:solidFill>
                  <a:srgbClr val="008000"/>
                </a:solidFill>
              </a:rPr>
              <a:t>) </a:t>
            </a:r>
            <a:r>
              <a:rPr lang="en-US" altLang="ko-KR" dirty="0"/>
              <a:t>internal</a:t>
            </a:r>
            <a:r>
              <a:rPr lang="ko-KR" altLang="en-US" dirty="0"/>
              <a:t>은 상속받은 네임스페이스 전체에서 접근이 가능하다</a:t>
            </a:r>
            <a:r>
              <a:rPr lang="en-US" altLang="ko-KR" dirty="0"/>
              <a:t>. </a:t>
            </a:r>
            <a:r>
              <a:rPr lang="ko-KR" altLang="en-US" dirty="0"/>
              <a:t>접근 허용을 많이 하는 액세스 한정자의 순서는 다음과 같다 </a:t>
            </a:r>
            <a:r>
              <a:rPr lang="en-US" altLang="ko-KR" dirty="0"/>
              <a:t>: public &gt; internal &gt; protected &gt; private.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EF4F0D-C220-477A-9CB4-93EA17F5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343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97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상속의 제한과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8ECB2B-DE76-42EB-A1FA-47526315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1" y="1988840"/>
            <a:ext cx="74009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8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상속의 제한과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메서드 </a:t>
            </a:r>
            <a:r>
              <a:rPr lang="ko-KR" altLang="en-US" b="1" dirty="0" err="1">
                <a:solidFill>
                  <a:schemeClr val="accent1"/>
                </a:solidFill>
              </a:rPr>
              <a:t>오버라이딩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메서드 </a:t>
            </a:r>
            <a:r>
              <a:rPr lang="ko-KR" altLang="en-US" b="1" dirty="0" err="1" smtClean="0"/>
              <a:t>오버라이딩</a:t>
            </a:r>
            <a:r>
              <a:rPr lang="en-US" altLang="ko-KR" b="1" dirty="0" smtClean="0"/>
              <a:t> :</a:t>
            </a:r>
            <a:r>
              <a:rPr lang="ko-KR" altLang="en-US" b="1" dirty="0" smtClean="0"/>
              <a:t> </a:t>
            </a:r>
            <a:r>
              <a:rPr lang="ko-KR" altLang="en-US" dirty="0"/>
              <a:t>기본 클래스의 메서드를 파생 클래스에서 재정의하는 것</a:t>
            </a:r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055FF7-6DF5-4A5F-A90A-FDD3D211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01" y="2636912"/>
            <a:ext cx="4757806" cy="40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6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12-6] </a:t>
            </a:r>
            <a:r>
              <a:rPr lang="ko-KR" altLang="en-US" b="1" dirty="0">
                <a:solidFill>
                  <a:srgbClr val="008000"/>
                </a:solidFill>
              </a:rPr>
              <a:t>메서드 </a:t>
            </a:r>
            <a:r>
              <a:rPr lang="ko-KR" altLang="en-US" b="1" dirty="0" err="1">
                <a:solidFill>
                  <a:srgbClr val="008000"/>
                </a:solidFill>
              </a:rPr>
              <a:t>오버라이딩</a:t>
            </a:r>
            <a:r>
              <a:rPr lang="ko-KR" altLang="en-US" b="1" dirty="0">
                <a:solidFill>
                  <a:srgbClr val="008000"/>
                </a:solidFill>
              </a:rPr>
              <a:t>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Project12_6)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000F09-B9D7-4C56-B13B-BADB8443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81615"/>
            <a:ext cx="73056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3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이 장에서 만들 프로그램</a:t>
            </a:r>
            <a:endParaRPr lang="ko-KR" altLang="en-US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12-6] </a:t>
            </a:r>
            <a:r>
              <a:rPr lang="ko-KR" altLang="en-US" b="1" dirty="0">
                <a:solidFill>
                  <a:srgbClr val="008000"/>
                </a:solidFill>
              </a:rPr>
              <a:t>메서드 </a:t>
            </a:r>
            <a:r>
              <a:rPr lang="ko-KR" altLang="en-US" b="1" dirty="0" err="1">
                <a:solidFill>
                  <a:srgbClr val="008000"/>
                </a:solidFill>
              </a:rPr>
              <a:t>오버라이딩</a:t>
            </a:r>
            <a:r>
              <a:rPr lang="ko-KR" altLang="en-US" b="1" dirty="0">
                <a:solidFill>
                  <a:srgbClr val="008000"/>
                </a:solidFill>
              </a:rPr>
              <a:t>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F2560-22CC-426A-90A6-6346A0D8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77455"/>
            <a:ext cx="72866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0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12-6] </a:t>
            </a:r>
            <a:r>
              <a:rPr lang="ko-KR" altLang="en-US" b="1" dirty="0">
                <a:solidFill>
                  <a:srgbClr val="008000"/>
                </a:solidFill>
              </a:rPr>
              <a:t>메서드 </a:t>
            </a:r>
            <a:r>
              <a:rPr lang="ko-KR" altLang="en-US" b="1" dirty="0" err="1">
                <a:solidFill>
                  <a:srgbClr val="008000"/>
                </a:solidFill>
              </a:rPr>
              <a:t>오버라이딩</a:t>
            </a:r>
            <a:r>
              <a:rPr lang="ko-KR" altLang="en-US" b="1" dirty="0">
                <a:solidFill>
                  <a:srgbClr val="008000"/>
                </a:solidFill>
              </a:rPr>
              <a:t>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Project12_6)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E2FF9E-171A-49D0-8728-1DE24B0D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66" y="2335138"/>
            <a:ext cx="72961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5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9AC2BC-2E38-44B8-9493-872B5271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362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클래스 상속의 제한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클래스의 상속을 아예 제한하려면 클래스 이름 앞에 </a:t>
            </a:r>
            <a:r>
              <a:rPr lang="en-US" altLang="ko-KR" b="1" dirty="0">
                <a:solidFill>
                  <a:schemeClr val="accent1"/>
                </a:solidFill>
              </a:rPr>
              <a:t>sealed</a:t>
            </a:r>
            <a:r>
              <a:rPr lang="ko-KR" altLang="en-US" dirty="0"/>
              <a:t>를 붙이면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파생 클래스의 생성을 허용하지 않는 것이다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3D6481-4BC1-41D0-ABC8-6F9D569B3E99}"/>
              </a:ext>
            </a:extLst>
          </p:cNvPr>
          <p:cNvSpPr/>
          <p:nvPr/>
        </p:nvSpPr>
        <p:spPr>
          <a:xfrm>
            <a:off x="1004561" y="3284984"/>
            <a:ext cx="7704857" cy="325021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601856-B895-4AEF-9D3C-AE111DB9D508}"/>
              </a:ext>
            </a:extLst>
          </p:cNvPr>
          <p:cNvSpPr/>
          <p:nvPr/>
        </p:nvSpPr>
        <p:spPr>
          <a:xfrm>
            <a:off x="2524678" y="3340392"/>
            <a:ext cx="2658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8000"/>
                </a:solidFill>
              </a:rPr>
              <a:t>기본 클래스의 메서드 호출</a:t>
            </a:r>
            <a:endParaRPr lang="en-US" altLang="ko-KR" sz="1600" b="1" dirty="0">
              <a:solidFill>
                <a:srgbClr val="008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B0F77C-2A09-487A-B2A3-D50260C8679D}"/>
              </a:ext>
            </a:extLst>
          </p:cNvPr>
          <p:cNvSpPr/>
          <p:nvPr/>
        </p:nvSpPr>
        <p:spPr>
          <a:xfrm>
            <a:off x="1004561" y="3284984"/>
            <a:ext cx="1511728" cy="432048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여기서 잠깐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E4F21-387C-4478-95D1-B212A4391EE7}"/>
              </a:ext>
            </a:extLst>
          </p:cNvPr>
          <p:cNvSpPr/>
          <p:nvPr/>
        </p:nvSpPr>
        <p:spPr>
          <a:xfrm>
            <a:off x="1076570" y="3717032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파생 클래스에서 기본 클래스의 메서드를 강제로 호출하고 싶다면 </a:t>
            </a:r>
            <a:r>
              <a:rPr lang="en-US" altLang="ko-KR" sz="1600" dirty="0"/>
              <a:t>base.</a:t>
            </a:r>
            <a:r>
              <a:rPr lang="ko-KR" altLang="en-US" sz="1600" dirty="0"/>
              <a:t>메서드</a:t>
            </a:r>
            <a:r>
              <a:rPr lang="en-US" altLang="ko-KR" sz="1600" dirty="0"/>
              <a:t>_</a:t>
            </a:r>
            <a:r>
              <a:rPr lang="ko-KR" altLang="en-US" sz="1600" dirty="0"/>
              <a:t>이름</a:t>
            </a:r>
            <a:r>
              <a:rPr lang="en-US" altLang="ko-KR" sz="1600" dirty="0"/>
              <a:t>( ) </a:t>
            </a:r>
            <a:r>
              <a:rPr lang="ko-KR" altLang="en-US" sz="1600" dirty="0"/>
              <a:t>형식으로 호출하면 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3236F8-D296-41A4-9D67-1C9449FF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768723"/>
            <a:ext cx="5438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4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12-7] </a:t>
            </a:r>
            <a:r>
              <a:rPr lang="ko-KR" altLang="en-US" b="1" dirty="0">
                <a:solidFill>
                  <a:srgbClr val="008000"/>
                </a:solidFill>
              </a:rPr>
              <a:t>클래스 상속의 제한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Project12_7)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C9918-0971-4E91-80ED-C17A56FF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54" y="2348880"/>
            <a:ext cx="72009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23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추상 클래스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133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추상 클래스의 기본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추상 </a:t>
            </a:r>
            <a:r>
              <a:rPr lang="ko-KR" altLang="en-US" dirty="0"/>
              <a:t>클래스</a:t>
            </a:r>
            <a:r>
              <a:rPr lang="en-US" altLang="ko-KR" dirty="0"/>
              <a:t>(Abstract Class)</a:t>
            </a:r>
            <a:r>
              <a:rPr lang="ko-KR" altLang="en-US" dirty="0"/>
              <a:t>는 일반 클래스처럼 인스턴스를 생성할 수 없다</a:t>
            </a:r>
            <a:r>
              <a:rPr lang="en-US" altLang="ko-KR" dirty="0"/>
              <a:t>. </a:t>
            </a:r>
            <a:r>
              <a:rPr lang="ko-KR" altLang="en-US" dirty="0"/>
              <a:t>추상 클래스를 사용하려면 파생 클래스에서 추상 클래스를 상속받은 후</a:t>
            </a:r>
            <a:r>
              <a:rPr lang="en-US" altLang="ko-KR" dirty="0"/>
              <a:t>, </a:t>
            </a:r>
            <a:r>
              <a:rPr lang="ko-KR" altLang="en-US" dirty="0"/>
              <a:t>파생 클래스의 인스턴스를 생성해서 사용해야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lrTx/>
            </a:pPr>
            <a:r>
              <a:rPr lang="en-US" altLang="ko-KR" dirty="0" smtClean="0"/>
              <a:t> </a:t>
            </a:r>
            <a:r>
              <a:rPr lang="ko-KR" altLang="en-US" dirty="0" smtClean="0"/>
              <a:t>추상 </a:t>
            </a:r>
            <a:r>
              <a:rPr lang="ko-KR" altLang="en-US" dirty="0"/>
              <a:t>클래스로 지정할 때는 클래스 이름 앞에 </a:t>
            </a:r>
            <a:r>
              <a:rPr lang="en-US" altLang="ko-KR" b="1" dirty="0">
                <a:solidFill>
                  <a:schemeClr val="accent1"/>
                </a:solidFill>
              </a:rPr>
              <a:t>abstract</a:t>
            </a:r>
            <a:r>
              <a:rPr lang="en-US" altLang="ko-KR" dirty="0"/>
              <a:t> </a:t>
            </a:r>
            <a:r>
              <a:rPr lang="ko-KR" altLang="en-US" dirty="0"/>
              <a:t>키워드를 붙이면 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7BF449-3E78-4A59-B960-677081E8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82" y="3429000"/>
            <a:ext cx="72580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04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FAC68F-788D-4E35-907D-51B2DF9A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70" y="1803599"/>
            <a:ext cx="6035051" cy="49377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추상 클래스의 기본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389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추상 클래스의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12-8] </a:t>
            </a:r>
            <a:r>
              <a:rPr lang="ko-KR" altLang="en-US" b="1" dirty="0">
                <a:solidFill>
                  <a:srgbClr val="008000"/>
                </a:solidFill>
              </a:rPr>
              <a:t>추상 클래스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Project12_8)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3B7D53-3F12-4EB2-8648-4BFBC8AA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248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62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추상 클래스의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12-8] </a:t>
            </a:r>
            <a:r>
              <a:rPr lang="ko-KR" altLang="en-US" b="1" dirty="0">
                <a:solidFill>
                  <a:srgbClr val="008000"/>
                </a:solidFill>
              </a:rPr>
              <a:t>추상 클래스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Project12_8)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31BE7-6BFA-4C12-BDE9-AD3D73B8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72294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3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 </a:t>
            </a:r>
            <a:r>
              <a:rPr lang="ko-KR" altLang="en-US" sz="2000" dirty="0"/>
              <a:t>메서드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첫 번째로 만들 프로그램은 객체지향의 중요 기술 중 하나인 메서드 </a:t>
            </a:r>
            <a:r>
              <a:rPr lang="ko-KR" altLang="en-US" dirty="0" err="1"/>
              <a:t>오버라이딩과</a:t>
            </a:r>
            <a:r>
              <a:rPr lang="ko-KR" altLang="en-US" dirty="0"/>
              <a:t> 관련된 간단한 프로그램이다</a:t>
            </a:r>
            <a:r>
              <a:rPr lang="en-US" altLang="ko-KR" dirty="0"/>
              <a:t>. </a:t>
            </a:r>
            <a:endParaRPr lang="en-US" altLang="ko-KR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55CB14-DE79-453E-BD14-CE6FF3FF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94806"/>
            <a:ext cx="4419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90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추상 메서드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추상 메서드의 개념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추상 메서드</a:t>
            </a:r>
            <a:r>
              <a:rPr lang="en-US" altLang="ko-KR" dirty="0"/>
              <a:t>(Abstract Method)</a:t>
            </a:r>
            <a:r>
              <a:rPr lang="ko-KR" altLang="en-US" dirty="0"/>
              <a:t>는 메서드 앞에 </a:t>
            </a:r>
            <a:r>
              <a:rPr lang="en-US" altLang="ko-KR" b="1" dirty="0">
                <a:solidFill>
                  <a:schemeClr val="accent1"/>
                </a:solidFill>
              </a:rPr>
              <a:t>abstract</a:t>
            </a:r>
            <a:r>
              <a:rPr lang="ko-KR" altLang="en-US" dirty="0"/>
              <a:t>를 붙인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그런데 </a:t>
            </a:r>
            <a:r>
              <a:rPr lang="ko-KR" altLang="en-US" dirty="0"/>
              <a:t>이 추상 메서드는 본체 코드가 존재하지 않는다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추상 메서드를 만드는 형식은 다음과 같다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Work( ) </a:t>
            </a:r>
            <a:r>
              <a:rPr lang="ko-KR" altLang="en-US" dirty="0"/>
              <a:t>메서드를 예로 들어 추상 메서드를 정의하면 다음과 같다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1D192-B3E6-4C73-A570-1A2C807AD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"/>
          <a:stretch/>
        </p:blipFill>
        <p:spPr>
          <a:xfrm>
            <a:off x="1187624" y="3532075"/>
            <a:ext cx="7277100" cy="495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86A75A-BF02-4500-B9D4-E8A50A63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20" y="4947387"/>
            <a:ext cx="7277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55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추상 메서드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</a:t>
            </a:r>
            <a:r>
              <a:rPr lang="ko-KR" altLang="en-US" dirty="0"/>
              <a:t>클래스를 상속받은 파생 클래스에서는 </a:t>
            </a:r>
            <a:r>
              <a:rPr lang="en-US" altLang="ko-KR" b="1" dirty="0">
                <a:solidFill>
                  <a:schemeClr val="accent1"/>
                </a:solidFill>
              </a:rPr>
              <a:t>override</a:t>
            </a:r>
            <a:r>
              <a:rPr lang="ko-KR" altLang="en-US" dirty="0"/>
              <a:t>를 붙여 추상 메서드를 구현할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기본 클래스에서는 추상 메서드로 메서드의 껍데기만 </a:t>
            </a:r>
            <a:r>
              <a:rPr lang="ko-KR" altLang="en-US" dirty="0" err="1"/>
              <a:t>만들어놓고</a:t>
            </a:r>
            <a:r>
              <a:rPr lang="ko-KR" altLang="en-US" dirty="0"/>
              <a:t> 실제 내용은 각각의 파생 클래스에서 </a:t>
            </a:r>
            <a:r>
              <a:rPr lang="ko-KR" altLang="en-US" dirty="0" err="1"/>
              <a:t>채워넣는다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863ED4-89FD-495F-BFB9-6E625D61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65" y="2492896"/>
            <a:ext cx="7277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14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C98164A-1ED1-40F5-93DB-3467E7DA7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81795"/>
            <a:ext cx="6010066" cy="52911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252028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추상 메서드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33128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추상 메서드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D153F7-8440-4333-A75F-24AD5129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66" y="1772816"/>
            <a:ext cx="73056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4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추상 메서드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추상 메서드의 구현 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12-9] </a:t>
            </a:r>
            <a:r>
              <a:rPr lang="ko-KR" altLang="en-US" b="1" dirty="0">
                <a:solidFill>
                  <a:srgbClr val="008000"/>
                </a:solidFill>
              </a:rPr>
              <a:t>추상 클래스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Project12_9)</a:t>
            </a: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2E58A-BAA9-4080-9D0A-4E3D0A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49" y="2639759"/>
            <a:ext cx="72485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06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추상 메서드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12-9] </a:t>
            </a:r>
            <a:r>
              <a:rPr lang="ko-KR" altLang="en-US" b="1" dirty="0">
                <a:solidFill>
                  <a:srgbClr val="008000"/>
                </a:solidFill>
              </a:rPr>
              <a:t>추상 클래스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Project12_9)</a:t>
            </a: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0A1353-8DC8-4E4F-BA5E-961FD4EECE90}"/>
              </a:ext>
            </a:extLst>
          </p:cNvPr>
          <p:cNvGrpSpPr/>
          <p:nvPr/>
        </p:nvGrpSpPr>
        <p:grpSpPr>
          <a:xfrm>
            <a:off x="1031937" y="2204864"/>
            <a:ext cx="7275612" cy="4495580"/>
            <a:chOff x="1031937" y="2204864"/>
            <a:chExt cx="7275612" cy="44955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BF1EB03-D3FA-4281-8A4D-ABF6D45FA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1"/>
            <a:stretch/>
          </p:blipFill>
          <p:spPr>
            <a:xfrm>
              <a:off x="1031937" y="2204864"/>
              <a:ext cx="7275612" cy="32670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1574D4F-BD82-43B6-8780-7C4E0C584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42" r="84"/>
            <a:stretch/>
          </p:blipFill>
          <p:spPr>
            <a:xfrm>
              <a:off x="1037993" y="5452669"/>
              <a:ext cx="7269556" cy="1247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253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추상 메서드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12-9] </a:t>
            </a:r>
            <a:r>
              <a:rPr lang="ko-KR" altLang="en-US" b="1" dirty="0">
                <a:solidFill>
                  <a:srgbClr val="008000"/>
                </a:solidFill>
              </a:rPr>
              <a:t>추상 클래스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Project12_9)</a:t>
            </a: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9DCCC-9BCE-4113-BB7E-31D996CA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62" y="2276872"/>
            <a:ext cx="7277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57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추상 메서드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8F96DA-B8E3-4E39-B6E1-699BF164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7" y="1988840"/>
            <a:ext cx="7410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4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이제 두 번째 프로그램인 추상 클래스와 </a:t>
            </a:r>
            <a:r>
              <a:rPr lang="ko-KR" altLang="en-US" dirty="0" err="1"/>
              <a:t>터틀</a:t>
            </a:r>
            <a:r>
              <a:rPr lang="ko-KR" altLang="en-US" dirty="0"/>
              <a:t> 그래픽을 활용해 선 또는 사각형을 그리는 거북이를 만들어보자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CB265-4678-424A-B413-C4851C17B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3888432" cy="39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9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12-10] </a:t>
            </a:r>
            <a:r>
              <a:rPr lang="ko-KR" altLang="en-US" b="1" dirty="0">
                <a:solidFill>
                  <a:srgbClr val="008000"/>
                </a:solidFill>
              </a:rPr>
              <a:t>객체지향 거북이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Project12_10)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070D1E-0B1A-4B36-B1F6-24B6238407ED}"/>
              </a:ext>
            </a:extLst>
          </p:cNvPr>
          <p:cNvGrpSpPr/>
          <p:nvPr/>
        </p:nvGrpSpPr>
        <p:grpSpPr>
          <a:xfrm>
            <a:off x="1070898" y="2204864"/>
            <a:ext cx="7210425" cy="4562475"/>
            <a:chOff x="1070898" y="2204864"/>
            <a:chExt cx="7210425" cy="45624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1D46632-2053-4221-962A-35CD88D37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" r="448"/>
            <a:stretch/>
          </p:blipFill>
          <p:spPr>
            <a:xfrm>
              <a:off x="1070898" y="2204864"/>
              <a:ext cx="7210425" cy="37909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B7FECE-8B74-4460-9343-CD5458FC2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898" y="5995814"/>
              <a:ext cx="721042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67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 </a:t>
            </a:r>
            <a:r>
              <a:rPr lang="ko-KR" altLang="en-US" sz="2000" dirty="0"/>
              <a:t>객체지향 거북이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두 번째로 만들 프로그램도 객체지향 개념을 적용시킨 프로그램이다</a:t>
            </a:r>
            <a:r>
              <a:rPr lang="en-US" altLang="ko-KR" dirty="0"/>
              <a:t>. </a:t>
            </a:r>
            <a:r>
              <a:rPr lang="ko-KR" altLang="en-US" dirty="0" err="1"/>
              <a:t>터틀</a:t>
            </a:r>
            <a:r>
              <a:rPr lang="ko-KR" altLang="en-US" dirty="0"/>
              <a:t> 그래픽을 활용해</a:t>
            </a:r>
            <a:r>
              <a:rPr lang="en-US" altLang="ko-KR" dirty="0"/>
              <a:t>, </a:t>
            </a:r>
            <a:r>
              <a:rPr lang="ko-KR" altLang="en-US" dirty="0"/>
              <a:t>거북이가 마우스를 다운 및 </a:t>
            </a:r>
            <a:r>
              <a:rPr lang="ko-KR" altLang="en-US" dirty="0" err="1"/>
              <a:t>업한</a:t>
            </a:r>
            <a:r>
              <a:rPr lang="ko-KR" altLang="en-US" dirty="0"/>
              <a:t> 좌표를 선 또는 사각형으로 그린다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B9C22-3B98-4F63-996A-3A26F3655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636913"/>
            <a:ext cx="300886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3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12-10] </a:t>
            </a:r>
            <a:r>
              <a:rPr lang="ko-KR" altLang="en-US" b="1" dirty="0">
                <a:solidFill>
                  <a:srgbClr val="008000"/>
                </a:solidFill>
              </a:rPr>
              <a:t>객체지향 거북이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Project12_10)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5D2B93-883B-4BD9-A160-C0051DF6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50" y="2143125"/>
            <a:ext cx="6847812" cy="44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69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12-10] </a:t>
            </a:r>
            <a:r>
              <a:rPr lang="ko-KR" altLang="en-US" b="1" dirty="0">
                <a:solidFill>
                  <a:srgbClr val="008000"/>
                </a:solidFill>
              </a:rPr>
              <a:t>객체지향 거북이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Project12_10)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9B32A-16AB-4EE6-9B55-A9943D63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49" y="2124075"/>
            <a:ext cx="6972635" cy="45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94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12-10] </a:t>
            </a:r>
            <a:r>
              <a:rPr lang="ko-KR" altLang="en-US" b="1" dirty="0">
                <a:solidFill>
                  <a:srgbClr val="008000"/>
                </a:solidFill>
              </a:rPr>
              <a:t>객체지향 거북이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Project12_10)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84E5F1-CA0A-43EE-AE4E-E22A1386FB71}"/>
              </a:ext>
            </a:extLst>
          </p:cNvPr>
          <p:cNvGrpSpPr/>
          <p:nvPr/>
        </p:nvGrpSpPr>
        <p:grpSpPr>
          <a:xfrm>
            <a:off x="1018790" y="2204864"/>
            <a:ext cx="7286626" cy="4494103"/>
            <a:chOff x="1018790" y="2204864"/>
            <a:chExt cx="7286626" cy="44941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C496B0-AF10-48AA-93AA-9FA6E789C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5"/>
            <a:stretch/>
          </p:blipFill>
          <p:spPr>
            <a:xfrm>
              <a:off x="1036700" y="2204864"/>
              <a:ext cx="7268716" cy="10477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46D9CF0-BD77-4F63-BEA5-7882D6E98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74"/>
            <a:stretch/>
          </p:blipFill>
          <p:spPr>
            <a:xfrm>
              <a:off x="1018790" y="3252614"/>
              <a:ext cx="7286625" cy="3446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797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12-10] </a:t>
            </a:r>
            <a:r>
              <a:rPr lang="ko-KR" altLang="en-US" b="1" dirty="0">
                <a:solidFill>
                  <a:srgbClr val="008000"/>
                </a:solidFill>
              </a:rPr>
              <a:t>객체지향 거북이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Project12_10)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010C13-CE7F-4FFD-A62E-64C27129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5" y="2280486"/>
            <a:ext cx="6910152" cy="3812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CADBED-3E46-4DBA-A1A8-0377F563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587" y="3212976"/>
            <a:ext cx="34385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51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추상 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08826-C7DA-41A1-8A55-187727AD857F}"/>
              </a:ext>
            </a:extLst>
          </p:cNvPr>
          <p:cNvSpPr/>
          <p:nvPr/>
        </p:nvSpPr>
        <p:spPr>
          <a:xfrm>
            <a:off x="756016" y="1774325"/>
            <a:ext cx="7957949" cy="4390979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D98B06-A2BD-4D36-AA63-2D58A28CB571}"/>
              </a:ext>
            </a:extLst>
          </p:cNvPr>
          <p:cNvSpPr/>
          <p:nvPr/>
        </p:nvSpPr>
        <p:spPr>
          <a:xfrm>
            <a:off x="2275693" y="1845096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solidFill>
                  <a:srgbClr val="008000"/>
                </a:solidFill>
              </a:rPr>
              <a:t>윈폼</a:t>
            </a:r>
            <a:r>
              <a:rPr lang="ko-KR" altLang="en-US" sz="1600" b="1" dirty="0">
                <a:solidFill>
                  <a:srgbClr val="008000"/>
                </a:solidFill>
              </a:rPr>
              <a:t> 좌표계와 </a:t>
            </a:r>
            <a:r>
              <a:rPr lang="ko-KR" altLang="en-US" sz="1600" b="1" dirty="0" err="1">
                <a:solidFill>
                  <a:srgbClr val="008000"/>
                </a:solidFill>
              </a:rPr>
              <a:t>터틀</a:t>
            </a:r>
            <a:r>
              <a:rPr lang="ko-KR" altLang="en-US" sz="1600" b="1" dirty="0">
                <a:solidFill>
                  <a:srgbClr val="008000"/>
                </a:solidFill>
              </a:rPr>
              <a:t> 그래픽의 좌표계</a:t>
            </a:r>
            <a:endParaRPr lang="en-US" altLang="ko-KR" sz="1600" b="1" dirty="0">
              <a:solidFill>
                <a:srgbClr val="008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980641-F898-413F-8AC5-CF483786FAC5}"/>
              </a:ext>
            </a:extLst>
          </p:cNvPr>
          <p:cNvSpPr/>
          <p:nvPr/>
        </p:nvSpPr>
        <p:spPr>
          <a:xfrm>
            <a:off x="756016" y="1792656"/>
            <a:ext cx="1511728" cy="432048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여기서 잠깐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993FF9-546E-4BAF-992D-A8AEF6818ACC}"/>
              </a:ext>
            </a:extLst>
          </p:cNvPr>
          <p:cNvSpPr/>
          <p:nvPr/>
        </p:nvSpPr>
        <p:spPr>
          <a:xfrm>
            <a:off x="899592" y="2276312"/>
            <a:ext cx="7704856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윈폼의</a:t>
            </a:r>
            <a:r>
              <a:rPr lang="ko-KR" altLang="en-US" sz="1600" dirty="0"/>
              <a:t> 좌표계는 화면의 좌측 상단이 원점이고 </a:t>
            </a:r>
            <a:r>
              <a:rPr lang="ko-KR" altLang="en-US" sz="1600" dirty="0" err="1"/>
              <a:t>터틀</a:t>
            </a:r>
            <a:r>
              <a:rPr lang="ko-KR" altLang="en-US" sz="1600" dirty="0"/>
              <a:t> 그래픽의 좌표계는 화면의 중앙이 원점이다</a:t>
            </a:r>
            <a:r>
              <a:rPr lang="en-US" altLang="ko-KR" sz="1600" dirty="0"/>
              <a:t>. </a:t>
            </a:r>
            <a:r>
              <a:rPr lang="ko-KR" altLang="en-US" sz="1600" dirty="0"/>
              <a:t>마우스로 클릭한 좌표는 </a:t>
            </a:r>
            <a:r>
              <a:rPr lang="ko-KR" altLang="en-US" sz="1600" dirty="0" err="1"/>
              <a:t>윈폼의</a:t>
            </a:r>
            <a:r>
              <a:rPr lang="ko-KR" altLang="en-US" sz="1600" dirty="0"/>
              <a:t> 좌표이므로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터틀</a:t>
            </a:r>
            <a:r>
              <a:rPr lang="ko-KR" altLang="en-US" sz="1600" dirty="0"/>
              <a:t> 그래픽으로 변경하려면 </a:t>
            </a:r>
            <a:r>
              <a:rPr lang="en-US" altLang="ko-KR" sz="1600" dirty="0"/>
              <a:t>[</a:t>
            </a:r>
            <a:r>
              <a:rPr lang="ko-KR" altLang="en-US" sz="1600" dirty="0"/>
              <a:t>소스 </a:t>
            </a:r>
            <a:r>
              <a:rPr lang="en-US" altLang="ko-KR" sz="1600" dirty="0"/>
              <a:t>12-10]</a:t>
            </a:r>
            <a:r>
              <a:rPr lang="ko-KR" altLang="en-US" sz="1600" dirty="0"/>
              <a:t>과 같이 약간 수정해야 한다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527629-B7BD-4742-9385-5E217CA48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3" y="3444388"/>
            <a:ext cx="4279502" cy="26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3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인터페이스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67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인터페이스의 개념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인터페이스는 추상 클래스와 마찬가지로 인스턴스를 직접 생성할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다른 </a:t>
            </a:r>
            <a:r>
              <a:rPr lang="ko-KR" altLang="en-US" dirty="0"/>
              <a:t>점은 속성</a:t>
            </a:r>
            <a:r>
              <a:rPr lang="en-US" altLang="ko-KR" dirty="0"/>
              <a:t>, </a:t>
            </a:r>
            <a:r>
              <a:rPr lang="ko-KR" altLang="en-US" dirty="0"/>
              <a:t>추상 메서드는 가질 수 있지만 필드</a:t>
            </a:r>
            <a:r>
              <a:rPr lang="en-US" altLang="ko-KR" dirty="0"/>
              <a:t>, </a:t>
            </a:r>
            <a:r>
              <a:rPr lang="ko-KR" altLang="en-US" dirty="0"/>
              <a:t>일반 메서드</a:t>
            </a:r>
            <a:r>
              <a:rPr lang="en-US" altLang="ko-KR" dirty="0"/>
              <a:t>, </a:t>
            </a:r>
            <a:r>
              <a:rPr lang="ko-KR" altLang="en-US" dirty="0"/>
              <a:t>생성자 등은 가질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추상 메서드는 </a:t>
            </a:r>
            <a:r>
              <a:rPr lang="en-US" altLang="ko-KR" dirty="0"/>
              <a:t>abstract</a:t>
            </a:r>
            <a:r>
              <a:rPr lang="ko-KR" altLang="en-US" dirty="0"/>
              <a:t>나 액세스 한정자를 붙이지 않고</a:t>
            </a:r>
            <a:r>
              <a:rPr lang="en-US" altLang="ko-KR" dirty="0"/>
              <a:t>, </a:t>
            </a:r>
            <a:r>
              <a:rPr lang="ko-KR" altLang="en-US" dirty="0"/>
              <a:t>반환형과 메서드 이름만 표현한다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023DDD-D37E-4D85-9552-C589693E4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3056"/>
            <a:ext cx="6408712" cy="24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90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인터페이스의 개념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인터페이스의 형태는 다음과 같다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DA8D59-464D-4652-8FAE-61FC5DEC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2199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15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인터페이스의 개념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자동차 인터페이스를 사용한다면 다음과 같이 구현할 수 있다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63B8B-B565-4A8B-A17A-AEC0B503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93" y="2090464"/>
            <a:ext cx="613540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90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인터페이스의 구현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인터페이스의 </a:t>
            </a:r>
            <a:r>
              <a:rPr lang="ko-KR" altLang="en-US" dirty="0"/>
              <a:t>이름으로는 인터페이스를 의미 하는 </a:t>
            </a:r>
            <a:r>
              <a:rPr lang="ko-KR" altLang="en-US" b="1" dirty="0">
                <a:solidFill>
                  <a:schemeClr val="accent1"/>
                </a:solidFill>
              </a:rPr>
              <a:t>대문자 </a:t>
            </a:r>
            <a:r>
              <a:rPr lang="en-US" altLang="ko-KR" b="1" dirty="0">
                <a:solidFill>
                  <a:schemeClr val="accent1"/>
                </a:solidFill>
              </a:rPr>
              <a:t>I(</a:t>
            </a:r>
            <a:r>
              <a:rPr lang="ko-KR" altLang="en-US" b="1" dirty="0">
                <a:solidFill>
                  <a:schemeClr val="accent1"/>
                </a:solidFill>
              </a:rPr>
              <a:t>아이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  <a:r>
              <a:rPr lang="ko-KR" altLang="en-US" dirty="0"/>
              <a:t>를 앞에 붙이는 것이 일반적이다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12-11] </a:t>
            </a:r>
            <a:r>
              <a:rPr lang="ko-KR" altLang="en-US" b="1" dirty="0">
                <a:solidFill>
                  <a:srgbClr val="008000"/>
                </a:solidFill>
              </a:rPr>
              <a:t>인터페이스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Project12_11)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E346CB-E524-4BF2-ACB6-86B432DD1F15}"/>
              </a:ext>
            </a:extLst>
          </p:cNvPr>
          <p:cNvGrpSpPr/>
          <p:nvPr/>
        </p:nvGrpSpPr>
        <p:grpSpPr>
          <a:xfrm>
            <a:off x="1043608" y="2996952"/>
            <a:ext cx="7224301" cy="3732304"/>
            <a:chOff x="1043608" y="2996952"/>
            <a:chExt cx="7224301" cy="37323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89CBB1-0F05-4B22-80FE-2C5926412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5" b="3490"/>
            <a:stretch/>
          </p:blipFill>
          <p:spPr>
            <a:xfrm>
              <a:off x="1043608" y="2996952"/>
              <a:ext cx="7224301" cy="172819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782FB10-D5EB-4980-87C6-611CC559B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4" t="1218" r="-1"/>
            <a:stretch/>
          </p:blipFill>
          <p:spPr>
            <a:xfrm>
              <a:off x="1043608" y="4725144"/>
              <a:ext cx="7224301" cy="2004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551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클래스의 상속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37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인터페이스의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12-11] </a:t>
            </a:r>
            <a:r>
              <a:rPr lang="ko-KR" altLang="en-US" b="1" dirty="0">
                <a:solidFill>
                  <a:srgbClr val="008000"/>
                </a:solidFill>
              </a:rPr>
              <a:t>인터페이스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AAD610-75B0-4BD8-A358-C3769F18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296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11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인터페이스의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12-11] </a:t>
            </a:r>
            <a:r>
              <a:rPr lang="ko-KR" altLang="en-US" b="1" dirty="0">
                <a:solidFill>
                  <a:srgbClr val="008000"/>
                </a:solidFill>
              </a:rPr>
              <a:t>인터페이스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Project12_11)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73D41-E51D-47D6-97B2-4746A35D3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0"/>
          <a:stretch/>
        </p:blipFill>
        <p:spPr>
          <a:xfrm>
            <a:off x="971600" y="2276872"/>
            <a:ext cx="7362825" cy="9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49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다중 </a:t>
            </a:r>
            <a:r>
              <a:rPr lang="ko-KR" altLang="en-US" b="1" dirty="0" smtClean="0"/>
              <a:t>상속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ko-KR" altLang="en-US" dirty="0"/>
              <a:t>여러 개의 클래스에서 상속받는 것을 의미한다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645C5D-63A3-4FC7-A28E-69B736A57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8" y="2708920"/>
            <a:ext cx="3828306" cy="3420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EC0A02-239A-48F8-9002-93DA593D0209}"/>
              </a:ext>
            </a:extLst>
          </p:cNvPr>
          <p:cNvSpPr txBox="1"/>
          <p:nvPr/>
        </p:nvSpPr>
        <p:spPr>
          <a:xfrm>
            <a:off x="4634770" y="2365556"/>
            <a:ext cx="4181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탱크는 자동차처럼 움직이기도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대포처럼 포탄을 발사하는 기능도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이때 기본 클래스인 자동차와 대포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이용해 파생 클래스인 탱크를 만드는 것이 다중 상속이다</a:t>
            </a:r>
            <a:r>
              <a:rPr lang="en-US" altLang="ko-KR" sz="1600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36BA60-C6A0-40A8-ADA1-C4663AAEF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34"/>
          <a:stretch/>
        </p:blipFill>
        <p:spPr>
          <a:xfrm>
            <a:off x="5004048" y="3645024"/>
            <a:ext cx="3181350" cy="48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7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이를 소스 코드로 표현하면 다음과 같다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D2EFA-C8FB-40F4-8E55-92FE9273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87624" y="2132856"/>
            <a:ext cx="6336704" cy="46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3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C#</a:t>
            </a:r>
            <a:r>
              <a:rPr lang="ko-KR" altLang="en-US" dirty="0"/>
              <a:t>은 다중 상속을 허용하지 않으므로 탱크가 클래스 </a:t>
            </a:r>
            <a:r>
              <a:rPr lang="en-US" altLang="ko-KR" dirty="0"/>
              <a:t>2</a:t>
            </a:r>
            <a:r>
              <a:rPr lang="ko-KR" altLang="en-US" dirty="0"/>
              <a:t>개를 상속받도록 구현할 수 없는데 이에 대한 대안이 인터페이스이다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탱크 클래스를 인터페이스로 구현하면 다음과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6A3648-5B6C-456F-9F01-84CA6A39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0"/>
          <a:stretch/>
        </p:blipFill>
        <p:spPr>
          <a:xfrm>
            <a:off x="1115616" y="2924944"/>
            <a:ext cx="5872571" cy="38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57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12-12] </a:t>
            </a:r>
            <a:r>
              <a:rPr lang="ko-KR" altLang="en-US" b="1" dirty="0">
                <a:solidFill>
                  <a:srgbClr val="008000"/>
                </a:solidFill>
              </a:rPr>
              <a:t>다중 상속의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Project12_12)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C758AC-DF8D-4BA1-9CF6-9635A720F439}"/>
              </a:ext>
            </a:extLst>
          </p:cNvPr>
          <p:cNvGrpSpPr/>
          <p:nvPr/>
        </p:nvGrpSpPr>
        <p:grpSpPr>
          <a:xfrm>
            <a:off x="1076264" y="2204864"/>
            <a:ext cx="7267575" cy="4100221"/>
            <a:chOff x="1076264" y="2636912"/>
            <a:chExt cx="7267575" cy="41002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1669C2-55C9-4E2A-8158-E8646A35B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6" r="205"/>
            <a:stretch/>
          </p:blipFill>
          <p:spPr>
            <a:xfrm>
              <a:off x="1076264" y="2636912"/>
              <a:ext cx="7267575" cy="34004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B53D7A6-B335-4A0E-B63C-EF2EA6929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264" y="5965608"/>
              <a:ext cx="726757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7983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12-12] </a:t>
            </a:r>
            <a:r>
              <a:rPr lang="ko-KR" altLang="en-US" b="1" dirty="0">
                <a:solidFill>
                  <a:srgbClr val="008000"/>
                </a:solidFill>
              </a:rPr>
              <a:t>다중 상속의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Project12_12)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B8DEA-5CE4-42C8-9F84-D038261B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267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12-12] </a:t>
            </a:r>
            <a:r>
              <a:rPr lang="ko-KR" altLang="en-US" b="1" dirty="0">
                <a:solidFill>
                  <a:srgbClr val="008000"/>
                </a:solidFill>
              </a:rPr>
              <a:t>다중 상속의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Project12_12)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FDF966-AF6D-48A9-823B-65EEEBF61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5"/>
          <a:stretch/>
        </p:blipFill>
        <p:spPr>
          <a:xfrm>
            <a:off x="1043608" y="2348880"/>
            <a:ext cx="7372350" cy="9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3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다중 상속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4D6A53-3E6D-417E-90D8-99ED5B81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29" y="1916832"/>
            <a:ext cx="73723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120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6014DC6-944E-4435-AD4D-7E009244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340768"/>
            <a:ext cx="5354919" cy="5284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ko-KR" altLang="en-US" dirty="0">
                <a:solidFill>
                  <a:srgbClr val="008000"/>
                </a:solidFill>
              </a:rPr>
              <a:t>인터페이스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일반 클래스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추상 클래스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ko-KR" altLang="en-US" b="1" dirty="0">
                <a:solidFill>
                  <a:schemeClr val="accent1"/>
                </a:solidFill>
              </a:rPr>
              <a:t>인터페이스의 비교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78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상속의 개념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 smtClean="0">
                <a:solidFill>
                  <a:schemeClr val="accent1"/>
                </a:solidFill>
              </a:rPr>
              <a:t>상속</a:t>
            </a:r>
            <a:r>
              <a:rPr lang="en-US" altLang="ko-KR" dirty="0"/>
              <a:t>(Inheritance):</a:t>
            </a:r>
            <a:r>
              <a:rPr lang="ko-KR" altLang="en-US" dirty="0"/>
              <a:t>  기존의 클래스가 가지고 있는 필드와 메서드를 그대로 물려받는 새로운 클래스를 만드는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BC394-F33D-4CFB-84E9-48E57621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50" y="2636912"/>
            <a:ext cx="5398891" cy="35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843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상속의 개념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CCD47-9BE2-47AC-83DF-EB7A8F51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5107163" cy="493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1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클래스의 상속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상속의 개념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#</a:t>
            </a:r>
            <a:r>
              <a:rPr lang="ko-KR" altLang="en-US" dirty="0"/>
              <a:t>은 상위 클래스인 자동차 클래스를 </a:t>
            </a:r>
            <a:r>
              <a:rPr lang="ko-KR" altLang="en-US" b="1" dirty="0">
                <a:solidFill>
                  <a:schemeClr val="accent1"/>
                </a:solidFill>
              </a:rPr>
              <a:t>기본 클래스</a:t>
            </a:r>
            <a:r>
              <a:rPr lang="ko-KR" altLang="en-US" dirty="0"/>
              <a:t>라고 부르며</a:t>
            </a:r>
            <a:r>
              <a:rPr lang="en-US" altLang="ko-KR" dirty="0"/>
              <a:t>, </a:t>
            </a:r>
            <a:r>
              <a:rPr lang="ko-KR" altLang="en-US" dirty="0"/>
              <a:t>하위 클래스인 승용차와 트럭 클래스를 </a:t>
            </a:r>
            <a:r>
              <a:rPr lang="ko-KR" altLang="en-US" b="1" dirty="0">
                <a:solidFill>
                  <a:schemeClr val="accent1"/>
                </a:solidFill>
              </a:rPr>
              <a:t>파생 클래스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상속을 </a:t>
            </a:r>
            <a:r>
              <a:rPr lang="ko-KR" altLang="en-US" dirty="0"/>
              <a:t>구현하기 위한 문법은 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기호</a:t>
            </a:r>
            <a:r>
              <a:rPr lang="ko-KR" altLang="en-US" dirty="0"/>
              <a:t>를 사용하면 된다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A5770C-ECD0-4354-8CAA-F10B2751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84" y="3140968"/>
            <a:ext cx="73247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42431</TotalTime>
  <Words>1591</Words>
  <Application>Microsoft Office PowerPoint</Application>
  <PresentationFormat>화면 슬라이드 쇼(4:3)</PresentationFormat>
  <Paragraphs>297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12. 객체지향 프로그래밍 응용</vt:lpstr>
      <vt:lpstr>PowerPoint 프레젠테이션</vt:lpstr>
      <vt:lpstr>PowerPoint 프레젠테이션</vt:lpstr>
      <vt:lpstr>01. 이 장에서 만들 프로그램</vt:lpstr>
      <vt:lpstr>01. 이 장에서 만들 프로그램</vt:lpstr>
      <vt:lpstr>PowerPoint 프레젠테이션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02. 클래스의 상속</vt:lpstr>
      <vt:lpstr>PowerPoint 프레젠테이션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03. 추상 클래스</vt:lpstr>
      <vt:lpstr>PowerPoint 프레젠테이션</vt:lpstr>
      <vt:lpstr>04. 인터페이스</vt:lpstr>
      <vt:lpstr>04. 인터페이스</vt:lpstr>
      <vt:lpstr>04. 인터페이스</vt:lpstr>
      <vt:lpstr>04. 인터페이스</vt:lpstr>
      <vt:lpstr>04. 인터페이스</vt:lpstr>
      <vt:lpstr>04. 인터페이스</vt:lpstr>
      <vt:lpstr>04. 인터페이스</vt:lpstr>
      <vt:lpstr>04. 인터페이스</vt:lpstr>
      <vt:lpstr>04. 인터페이스</vt:lpstr>
      <vt:lpstr>04. 인터페이스</vt:lpstr>
      <vt:lpstr>04. 인터페이스</vt:lpstr>
      <vt:lpstr>04. 인터페이스</vt:lpstr>
      <vt:lpstr>04. 인터페이스</vt:lpstr>
      <vt:lpstr>04. 인터페이스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오세종;신현석</dc:creator>
  <cp:lastModifiedBy>김성무</cp:lastModifiedBy>
  <cp:revision>1304</cp:revision>
  <dcterms:created xsi:type="dcterms:W3CDTF">2012-07-11T10:23:22Z</dcterms:created>
  <dcterms:modified xsi:type="dcterms:W3CDTF">2022-10-31T06:05:08Z</dcterms:modified>
</cp:coreProperties>
</file>