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0"/>
  </p:notesMasterIdLst>
  <p:handoutMasterIdLst>
    <p:handoutMasterId r:id="rId61"/>
  </p:handoutMasterIdLst>
  <p:sldIdLst>
    <p:sldId id="256" r:id="rId2"/>
    <p:sldId id="471" r:id="rId3"/>
    <p:sldId id="516" r:id="rId4"/>
    <p:sldId id="922" r:id="rId5"/>
    <p:sldId id="903" r:id="rId6"/>
    <p:sldId id="771" r:id="rId7"/>
    <p:sldId id="987" r:id="rId8"/>
    <p:sldId id="993" r:id="rId9"/>
    <p:sldId id="988" r:id="rId10"/>
    <p:sldId id="989" r:id="rId11"/>
    <p:sldId id="990" r:id="rId12"/>
    <p:sldId id="991" r:id="rId13"/>
    <p:sldId id="924" r:id="rId14"/>
    <p:sldId id="994" r:id="rId15"/>
    <p:sldId id="996" r:id="rId16"/>
    <p:sldId id="997" r:id="rId17"/>
    <p:sldId id="998" r:id="rId18"/>
    <p:sldId id="999" r:id="rId19"/>
    <p:sldId id="1000" r:id="rId20"/>
    <p:sldId id="1001" r:id="rId21"/>
    <p:sldId id="1002" r:id="rId22"/>
    <p:sldId id="1003" r:id="rId23"/>
    <p:sldId id="1004" r:id="rId24"/>
    <p:sldId id="1005" r:id="rId25"/>
    <p:sldId id="1006" r:id="rId26"/>
    <p:sldId id="1007" r:id="rId27"/>
    <p:sldId id="1008" r:id="rId28"/>
    <p:sldId id="1009" r:id="rId29"/>
    <p:sldId id="1010" r:id="rId30"/>
    <p:sldId id="1011" r:id="rId31"/>
    <p:sldId id="1012" r:id="rId32"/>
    <p:sldId id="867" r:id="rId33"/>
    <p:sldId id="1014" r:id="rId34"/>
    <p:sldId id="1015" r:id="rId35"/>
    <p:sldId id="1016" r:id="rId36"/>
    <p:sldId id="1017" r:id="rId37"/>
    <p:sldId id="1018" r:id="rId38"/>
    <p:sldId id="1019" r:id="rId39"/>
    <p:sldId id="1020" r:id="rId40"/>
    <p:sldId id="1021" r:id="rId41"/>
    <p:sldId id="1023" r:id="rId42"/>
    <p:sldId id="1024" r:id="rId43"/>
    <p:sldId id="1025" r:id="rId44"/>
    <p:sldId id="1027" r:id="rId45"/>
    <p:sldId id="1028" r:id="rId46"/>
    <p:sldId id="1030" r:id="rId47"/>
    <p:sldId id="1031" r:id="rId48"/>
    <p:sldId id="1033" r:id="rId49"/>
    <p:sldId id="1034" r:id="rId50"/>
    <p:sldId id="1035" r:id="rId51"/>
    <p:sldId id="1036" r:id="rId52"/>
    <p:sldId id="1037" r:id="rId53"/>
    <p:sldId id="1038" r:id="rId54"/>
    <p:sldId id="1039" r:id="rId55"/>
    <p:sldId id="1040" r:id="rId56"/>
    <p:sldId id="1043" r:id="rId57"/>
    <p:sldId id="1044" r:id="rId58"/>
    <p:sldId id="385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  <p:cmAuthor id="2" name="USER" initials="U" lastIdx="3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C479D"/>
    <a:srgbClr val="DFDFE1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3" autoAdjust="0"/>
    <p:restoredTop sz="94963" autoAdjust="0"/>
  </p:normalViewPr>
  <p:slideViewPr>
    <p:cSldViewPr>
      <p:cViewPr varScale="1">
        <p:scale>
          <a:sx n="101" d="100"/>
          <a:sy n="101" d="100"/>
        </p:scale>
        <p:origin x="2166" y="10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63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E3490-9119-48F2-B91E-133C30F1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CD76B-6285-4012-B26E-7D998E483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47D4D-C0F5-4364-BD2E-D5448EC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192C5-AE7A-4198-911E-F65CE56B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56953-A3EA-4C0F-868C-A4D27CAF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9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879C7-75B1-46A7-BDF8-74787E0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F1F99-9F94-4E7C-9C48-2C0990F79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2AE6C-7907-486A-B4BF-E416E21D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1655A-0D4C-4F9D-BED0-91BCEF9C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7946-E10D-40E3-A0A7-28738D04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04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7F467-F50B-4168-937C-AEED73255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FED97-BDD3-463A-BF07-EF939E38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E9796-DCF0-4E3C-856F-ECDCDA9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58968-3F8A-4B67-A3F4-EC0051B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0F5E4-28EB-486C-BC8B-1A39FAF3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1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1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5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030A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35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89959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 58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7030A0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43453" y="6309320"/>
            <a:ext cx="27158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</a:t>
            </a:r>
            <a:r>
              <a:rPr lang="en-US" altLang="ko-KR" sz="1100" b="1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2022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70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난생처음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R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코딩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데이터 분석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B864E-A139-467B-86E6-D11EDAE2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36BAD-03ED-4FF8-89FE-15E06D96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535F3-FAC6-4B0F-B3F5-5615F330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2D44B-96AB-418C-981F-32D7931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93E7D-38CE-4D2F-A850-0DC7E875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3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6A652-CC0A-4D34-A1F3-2A041195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32DA3-F9D1-4D40-9987-7DCB5BEA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2511D-1771-4B6E-9544-A9E522DD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46ED-A0F3-4C7E-9116-18409B6B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ECBE1-79C5-4581-8AF7-1152C2CF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23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F31D-F265-407F-A7E3-D1889757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3117-75C5-4234-8019-1447FB13F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81DE9-D51B-4CBC-AC2C-07A1861D1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3C612-7E07-4AF1-B84A-D8475D95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861A0-FB95-4677-A4AA-4E2258FC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34F5E-C09A-4362-83B4-79DCF76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34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E7BCD-0F4C-47ED-BC03-93BEE888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29354-7EF8-4945-A307-3B31791A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B3ED2-D41B-4A47-AB7E-FAD36761E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FA046-C659-435E-AA77-8CEC87FF7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B20D6-4D05-4A5B-AB41-7843DB2E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AB7A5F-23E7-4A45-A6CA-415E827B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FD0B2A-37E2-4C39-943D-12D9C6EE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4D40FA-C1C8-4D58-9F94-79E8862A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79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D42C4-2D7C-4DC4-852B-51531FB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6AB6B3-C327-44AC-95D7-12C2CDAC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FED57-7C99-49E8-A181-7A90F25F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595FB-F738-4B46-BCAC-6E49A6D6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17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5E6494-047C-4F6B-B85E-E4B1854A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2F221B-399A-42E4-84CC-9E846D71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7C9BE-EF53-4928-AADD-FFE1784B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5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8F677-A64C-4DB3-B822-A5629DC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63EDC-29E0-40BC-A32F-6138ECB0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DDD2D-7DDA-4FFD-8CB7-CB958C92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C3FB5-DE7D-4CDC-9329-E7BB7AEF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A4E85-6F59-43D3-803A-AEA4462A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4B65-14C6-40EF-94C1-4978218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34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749A-8E5F-46D9-8F6A-6FA1E15C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FE450A-813D-4220-BAEE-4AE5E9595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5A3C1-E0CF-4C45-8BC2-16B0A2A0A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BD31C-BB8C-4D5C-9D57-8713DBCF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780AE-9C6F-4C96-ACA5-BB745A79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04E32-7529-4EE8-BA68-329A5E14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11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DCBA9A-0DDC-4727-9EB1-2B834A42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EFF59-D14F-4C6F-8E05-526A06F5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1D4C1-A149-484D-978F-632B671C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EC58A-1BD8-4D70-94CE-3DBF0481B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B3861-81B6-4B74-BFB7-A26048A57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50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689" r:id="rId17"/>
    <p:sldLayoutId id="2147483680" r:id="rId18"/>
    <p:sldLayoutId id="2147483685" r:id="rId19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microsoft.com/ko-kr/download/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0" y="5805488"/>
            <a:ext cx="9144000" cy="625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Chapter 13. </a:t>
            </a:r>
            <a:r>
              <a:rPr lang="ko-KR" altLang="en-US" sz="3000" b="1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78" y="476672"/>
            <a:ext cx="3337043" cy="456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데이터베이스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데이터베이스 관련 용어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C40B5D-5F0C-4D30-B80B-4D296F6C6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53" y="1921141"/>
            <a:ext cx="6318702" cy="42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6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데이터베이스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데이터베이스 관련 용어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/>
              <a:t>데이터 </a:t>
            </a:r>
            <a:r>
              <a:rPr lang="en-US" altLang="ko-KR" b="1" dirty="0"/>
              <a:t>: </a:t>
            </a:r>
            <a:r>
              <a:rPr lang="en-US" altLang="ko-KR" dirty="0"/>
              <a:t>john, lee@paran.com, 1980</a:t>
            </a:r>
            <a:r>
              <a:rPr lang="ko-KR" altLang="en-US" dirty="0"/>
              <a:t>과 같이 하나하나의 단편적인 </a:t>
            </a:r>
            <a:r>
              <a:rPr lang="ko-KR" altLang="en-US" dirty="0" smtClean="0"/>
              <a:t>정보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/>
              <a:t>테이블 </a:t>
            </a:r>
            <a:r>
              <a:rPr lang="en-US" altLang="ko-KR" b="1" dirty="0"/>
              <a:t>: </a:t>
            </a:r>
            <a:r>
              <a:rPr lang="ko-KR" altLang="en-US" dirty="0"/>
              <a:t>회원 데이터가 표 형태로 표현된 것으로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13-3]</a:t>
            </a:r>
            <a:r>
              <a:rPr lang="ko-KR" altLang="en-US" dirty="0"/>
              <a:t>에서는 네이버 데이터베이스를 구현하기 위해 ‘회원 </a:t>
            </a:r>
            <a:r>
              <a:rPr lang="ko-KR" altLang="en-US" dirty="0" err="1"/>
              <a:t>테이블’을</a:t>
            </a:r>
            <a:r>
              <a:rPr lang="ko-KR" altLang="en-US" dirty="0"/>
              <a:t> 만들었다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데이터베이스</a:t>
            </a:r>
            <a:r>
              <a:rPr lang="en-US" altLang="ko-KR" b="1" dirty="0"/>
              <a:t>(DB) : </a:t>
            </a:r>
            <a:r>
              <a:rPr lang="ko-KR" altLang="en-US" dirty="0"/>
              <a:t>테이블이 저장되는 저장소로</a:t>
            </a:r>
            <a:r>
              <a:rPr lang="en-US" altLang="ko-KR" dirty="0"/>
              <a:t> </a:t>
            </a:r>
            <a:r>
              <a:rPr lang="ko-KR" altLang="en-US" dirty="0"/>
              <a:t>주로 원통 모양으로 표현한다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smtClean="0"/>
              <a:t>DBMS :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Management System</a:t>
            </a:r>
            <a:r>
              <a:rPr lang="ko-KR" altLang="en-US" dirty="0" smtClean="0"/>
              <a:t>의 약자로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데이터베이스를 관리하는 시스템 또는 소프트웨어를 뜻한다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3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데이터베이스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데이터베이스 관련 용어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/>
              <a:t>열</a:t>
            </a:r>
            <a:r>
              <a:rPr lang="en-US" altLang="ko-KR" b="1" dirty="0"/>
              <a:t>(</a:t>
            </a:r>
            <a:r>
              <a:rPr lang="ko-KR" altLang="en-US" b="1" dirty="0"/>
              <a:t>컬럼 또는 필드</a:t>
            </a:r>
            <a:r>
              <a:rPr lang="en-US" altLang="ko-KR" b="1" dirty="0"/>
              <a:t>) : </a:t>
            </a:r>
            <a:r>
              <a:rPr lang="ko-KR" altLang="en-US" dirty="0"/>
              <a:t>각 테이블은 </a:t>
            </a:r>
            <a:r>
              <a:rPr lang="en-US" altLang="ko-KR" dirty="0"/>
              <a:t>1</a:t>
            </a:r>
            <a:r>
              <a:rPr lang="ko-KR" altLang="en-US" dirty="0"/>
              <a:t>개 이상의 열로 구성된다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/>
              <a:t>열 이름 </a:t>
            </a:r>
            <a:r>
              <a:rPr lang="en-US" altLang="ko-KR" b="1" dirty="0"/>
              <a:t>: </a:t>
            </a:r>
            <a:r>
              <a:rPr lang="ko-KR" altLang="en-US" dirty="0"/>
              <a:t>각 열을 구분하기 위한 이름으로</a:t>
            </a:r>
            <a:r>
              <a:rPr lang="en-US" altLang="ko-KR" dirty="0"/>
              <a:t> </a:t>
            </a:r>
            <a:r>
              <a:rPr lang="ko-KR" altLang="en-US" dirty="0"/>
              <a:t>열 이름은 테이블 내에서 겹치지 않아야 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/>
              <a:t>데이터 형식 </a:t>
            </a:r>
            <a:r>
              <a:rPr lang="en-US" altLang="ko-KR" b="1" dirty="0"/>
              <a:t>: </a:t>
            </a:r>
            <a:r>
              <a:rPr lang="ko-KR" altLang="en-US" dirty="0"/>
              <a:t>열의 데이터 형식을 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 smtClean="0"/>
              <a:t>행</a:t>
            </a:r>
            <a:r>
              <a:rPr lang="en-US" altLang="ko-KR" b="1" dirty="0"/>
              <a:t>(</a:t>
            </a:r>
            <a:r>
              <a:rPr lang="ko-KR" altLang="en-US" b="1" dirty="0"/>
              <a:t>로우</a:t>
            </a:r>
            <a:r>
              <a:rPr lang="en-US" altLang="ko-KR" b="1" dirty="0"/>
              <a:t>) : </a:t>
            </a:r>
            <a:r>
              <a:rPr lang="ko-KR" altLang="en-US" dirty="0"/>
              <a:t>실질적인 데이터를 뜻한다</a:t>
            </a:r>
            <a:r>
              <a:rPr lang="en-US" altLang="ko-KR" dirty="0"/>
              <a:t>. “john / John Bann / john@naver.com / 1990”</a:t>
            </a:r>
            <a:r>
              <a:rPr lang="ko-KR" altLang="en-US" dirty="0"/>
              <a:t>이 하나의 행 데이터이다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r>
              <a:rPr lang="en-US" altLang="ko-KR" b="1" dirty="0" smtClean="0"/>
              <a:t>SQL(Structured </a:t>
            </a:r>
            <a:r>
              <a:rPr lang="en-US" altLang="ko-KR" b="1" dirty="0"/>
              <a:t>Query Language, </a:t>
            </a:r>
            <a:r>
              <a:rPr lang="ko-KR" altLang="en-US" b="1" dirty="0"/>
              <a:t>구조화된 질의 언어</a:t>
            </a:r>
            <a:r>
              <a:rPr lang="en-US" altLang="ko-KR" b="1" dirty="0"/>
              <a:t>) : </a:t>
            </a:r>
            <a:r>
              <a:rPr lang="en-US" altLang="ko-KR" dirty="0"/>
              <a:t>DBMS(SQL Server)</a:t>
            </a:r>
            <a:r>
              <a:rPr lang="ko-KR" altLang="en-US" dirty="0"/>
              <a:t>에 어떤 작업을 하고 싶다면 </a:t>
            </a:r>
            <a:r>
              <a:rPr lang="en-US" altLang="ko-KR" dirty="0"/>
              <a:t>DBMS</a:t>
            </a:r>
            <a:r>
              <a:rPr lang="ko-KR" altLang="en-US" dirty="0"/>
              <a:t>가 알아듣는 말로 해야 하는데</a:t>
            </a:r>
            <a:r>
              <a:rPr lang="en-US" altLang="ko-KR" dirty="0"/>
              <a:t>, </a:t>
            </a:r>
            <a:r>
              <a:rPr lang="ko-KR" altLang="en-US" dirty="0"/>
              <a:t>그것이 </a:t>
            </a:r>
            <a:r>
              <a:rPr lang="en-US" altLang="ko-KR" dirty="0"/>
              <a:t>SQL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816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/>
              <a:t>SQL Server</a:t>
            </a:r>
            <a:r>
              <a:rPr lang="ko-KR" altLang="en-US" sz="4000" dirty="0"/>
              <a:t>에서 데이터베이스 구축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13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E77C22-2E99-4FFD-BB81-A11D4ED91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3" y="1556792"/>
            <a:ext cx="6336705" cy="37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1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DBMS </a:t>
            </a:r>
            <a:r>
              <a:rPr lang="ko-KR" altLang="en-US" sz="2000" dirty="0"/>
              <a:t>실습 준비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실습 </a:t>
            </a:r>
            <a:r>
              <a:rPr lang="en-US" altLang="ko-KR" b="1" dirty="0">
                <a:solidFill>
                  <a:srgbClr val="008000"/>
                </a:solidFill>
              </a:rPr>
              <a:t>13 -1] SQL Server 2019 Express </a:t>
            </a:r>
            <a:r>
              <a:rPr lang="ko-KR" altLang="en-US" b="1" dirty="0">
                <a:solidFill>
                  <a:srgbClr val="008000"/>
                </a:solidFill>
              </a:rPr>
              <a:t>설치하기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/>
            </a:pPr>
            <a:r>
              <a:rPr lang="ko-KR" altLang="en-US" dirty="0"/>
              <a:t>웹 브라우저에서 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https://www.microsoft.com/ko-kr/download/</a:t>
            </a:r>
            <a:r>
              <a:rPr lang="en-US" altLang="ko-KR" dirty="0"/>
              <a:t>details.aspx? id=101064 </a:t>
            </a:r>
            <a:r>
              <a:rPr lang="ko-KR" altLang="en-US" dirty="0"/>
              <a:t>주소로 접속하거나</a:t>
            </a:r>
            <a:r>
              <a:rPr lang="en-US" altLang="ko-KR" dirty="0"/>
              <a:t>, </a:t>
            </a:r>
            <a:r>
              <a:rPr lang="ko-KR" altLang="en-US" dirty="0" err="1"/>
              <a:t>구글글</a:t>
            </a:r>
            <a:r>
              <a:rPr lang="en-US" altLang="ko-KR" dirty="0"/>
              <a:t>(https://www.google.com)</a:t>
            </a:r>
            <a:r>
              <a:rPr lang="ko-KR" altLang="en-US" dirty="0"/>
              <a:t>에서 ‘</a:t>
            </a:r>
            <a:r>
              <a:rPr lang="en-US" altLang="ko-KR" dirty="0"/>
              <a:t>SQL Server 2019 Express’</a:t>
            </a:r>
            <a:r>
              <a:rPr lang="ko-KR" altLang="en-US" dirty="0"/>
              <a:t>로 검색하면 다운로드 사이트에 접근할 수 있다</a:t>
            </a:r>
            <a:r>
              <a:rPr lang="en-US" altLang="ko-KR" dirty="0"/>
              <a:t>. </a:t>
            </a:r>
            <a:r>
              <a:rPr lang="ko-KR" altLang="en-US" dirty="0"/>
              <a:t>다운로드 받을 파일명은 </a:t>
            </a:r>
            <a:r>
              <a:rPr lang="en-US" altLang="ko-KR" dirty="0"/>
              <a:t>SQL2019-SSEI-Expr. exe(6.08 MB)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7225D-2B4F-43F2-AD93-533FAAB41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89040"/>
            <a:ext cx="6624736" cy="29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DBMS </a:t>
            </a:r>
            <a:r>
              <a:rPr lang="ko-KR" altLang="en-US" sz="2000" dirty="0"/>
              <a:t>실습 준비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2"/>
            </a:pPr>
            <a:r>
              <a:rPr lang="ko-KR" altLang="en-US" dirty="0"/>
              <a:t>다운로드 받은 파일을 실행한다</a:t>
            </a:r>
            <a:r>
              <a:rPr lang="en-US" altLang="ko-KR" dirty="0"/>
              <a:t>. </a:t>
            </a:r>
            <a:r>
              <a:rPr lang="ko-KR" altLang="en-US" dirty="0"/>
              <a:t>설치 화면에서 제일 왼쪽의 </a:t>
            </a:r>
            <a:r>
              <a:rPr lang="en-US" altLang="ko-KR" dirty="0"/>
              <a:t>[</a:t>
            </a:r>
            <a:r>
              <a:rPr lang="ko-KR" altLang="en-US" dirty="0"/>
              <a:t>기본</a:t>
            </a:r>
            <a:r>
              <a:rPr lang="en-US" altLang="ko-KR" dirty="0"/>
              <a:t>]</a:t>
            </a:r>
            <a:r>
              <a:rPr lang="ko-KR" altLang="en-US" dirty="0"/>
              <a:t>을 클릭해 설치를 진행한다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A70830-DCC2-4A06-A306-F22DEF08F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2960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7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DBMS </a:t>
            </a:r>
            <a:r>
              <a:rPr lang="ko-KR" altLang="en-US" sz="2000" dirty="0"/>
              <a:t>실습 준비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3"/>
            </a:pPr>
            <a:r>
              <a:rPr lang="en-US" altLang="ko-KR" dirty="0"/>
              <a:t>[Microsoft SQL Server </a:t>
            </a:r>
            <a:r>
              <a:rPr lang="ko-KR" altLang="en-US" dirty="0"/>
              <a:t>사용 조건</a:t>
            </a:r>
            <a:r>
              <a:rPr lang="en-US" altLang="ko-KR" dirty="0"/>
              <a:t>] </a:t>
            </a:r>
            <a:r>
              <a:rPr lang="ko-KR" altLang="en-US" dirty="0"/>
              <a:t>창이 나오면 </a:t>
            </a:r>
            <a:r>
              <a:rPr lang="en-US" altLang="ko-KR" dirty="0"/>
              <a:t>&lt;</a:t>
            </a:r>
            <a:r>
              <a:rPr lang="ko-KR" altLang="en-US" dirty="0"/>
              <a:t>수락</a:t>
            </a:r>
            <a:r>
              <a:rPr lang="en-US" altLang="ko-KR" dirty="0"/>
              <a:t>&gt;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C9D164-1D14-4727-8E0B-F354A95F8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62579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3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DBMS </a:t>
            </a:r>
            <a:r>
              <a:rPr lang="ko-KR" altLang="en-US" sz="2000" dirty="0"/>
              <a:t>실습 준비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4"/>
            </a:pPr>
            <a:r>
              <a:rPr lang="en-US" altLang="ko-KR" dirty="0"/>
              <a:t>[SQL Server </a:t>
            </a:r>
            <a:r>
              <a:rPr lang="ko-KR" altLang="en-US" dirty="0"/>
              <a:t>설치 위치 지정</a:t>
            </a:r>
            <a:r>
              <a:rPr lang="en-US" altLang="ko-KR" dirty="0"/>
              <a:t>] </a:t>
            </a:r>
            <a:r>
              <a:rPr lang="ko-KR" altLang="en-US" dirty="0"/>
              <a:t>창이 뜨면 기본 값으로 두고 </a:t>
            </a:r>
            <a:r>
              <a:rPr lang="en-US" altLang="ko-KR" dirty="0"/>
              <a:t>&lt;</a:t>
            </a:r>
            <a:r>
              <a:rPr lang="ko-KR" altLang="en-US" dirty="0"/>
              <a:t>설치</a:t>
            </a:r>
            <a:r>
              <a:rPr lang="en-US" altLang="ko-KR" dirty="0"/>
              <a:t>&gt;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3267B-B61E-42A7-A779-A0FA0EDB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6248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9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DBMS </a:t>
            </a:r>
            <a:r>
              <a:rPr lang="ko-KR" altLang="en-US" sz="2000" dirty="0"/>
              <a:t>실습 준비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5"/>
            </a:pPr>
            <a:r>
              <a:rPr lang="ko-KR" altLang="en-US" dirty="0"/>
              <a:t>한동안 다운로드 및 설치가 진행된다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D4075C-1A1C-45C7-952D-63575E94A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17625"/>
            <a:ext cx="62960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9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140968"/>
            <a:ext cx="6162972" cy="3024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이 장에서 만들 프로그램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데이터베이스 개념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/>
              <a:t>SQL Server</a:t>
            </a:r>
            <a:r>
              <a:rPr lang="ko-KR" altLang="en-US" sz="2000" b="1" dirty="0"/>
              <a:t>에서 데이터베이스 구축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/>
              <a:t>C#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SQL Server </a:t>
            </a:r>
            <a:r>
              <a:rPr lang="ko-KR" altLang="en-US" sz="2000" b="1" dirty="0"/>
              <a:t>활용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DBMS </a:t>
            </a:r>
            <a:r>
              <a:rPr lang="ko-KR" altLang="en-US" sz="2000" dirty="0"/>
              <a:t>실습 준비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6"/>
            </a:pPr>
            <a:r>
              <a:rPr lang="ko-KR" altLang="en-US" dirty="0"/>
              <a:t>설치가 완료되었다는 창이 뜨면</a:t>
            </a:r>
            <a:r>
              <a:rPr lang="en-US" altLang="ko-KR" dirty="0"/>
              <a:t>, [</a:t>
            </a:r>
            <a:r>
              <a:rPr lang="ko-KR" altLang="en-US" dirty="0"/>
              <a:t>인스턴스 이름</a:t>
            </a:r>
            <a:r>
              <a:rPr lang="en-US" altLang="ko-KR" dirty="0"/>
              <a:t>] </a:t>
            </a:r>
            <a:r>
              <a:rPr lang="ko-KR" altLang="en-US" dirty="0"/>
              <a:t>옆 </a:t>
            </a:r>
            <a:r>
              <a:rPr lang="en-US" altLang="ko-KR" dirty="0"/>
              <a:t>[</a:t>
            </a:r>
            <a:r>
              <a:rPr lang="ko-KR" altLang="en-US" dirty="0"/>
              <a:t>연결 문자열</a:t>
            </a:r>
            <a:r>
              <a:rPr lang="en-US" altLang="ko-KR" dirty="0"/>
              <a:t>]</a:t>
            </a:r>
            <a:r>
              <a:rPr lang="ko-KR" altLang="en-US" dirty="0"/>
              <a:t>의 복사 버튼을 누른다</a:t>
            </a:r>
            <a:r>
              <a:rPr lang="en-US" altLang="ko-KR" dirty="0"/>
              <a:t>. </a:t>
            </a:r>
            <a:r>
              <a:rPr lang="ko-KR" altLang="en-US" dirty="0"/>
              <a:t>메모 장을 실행해 복사된 내용을 저장한다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/>
              <a:t>C# </a:t>
            </a:r>
            <a:r>
              <a:rPr lang="ko-KR" altLang="en-US" dirty="0"/>
              <a:t>소스 코드를 만들 때 사용할 것이다</a:t>
            </a:r>
            <a:r>
              <a:rPr lang="en-US" altLang="ko-KR" dirty="0"/>
              <a:t>. &lt;</a:t>
            </a:r>
            <a:r>
              <a:rPr lang="ko-KR" altLang="en-US" dirty="0"/>
              <a:t>닫기</a:t>
            </a:r>
            <a:r>
              <a:rPr lang="en-US" altLang="ko-KR" dirty="0"/>
              <a:t>&gt;</a:t>
            </a:r>
            <a:r>
              <a:rPr lang="ko-KR" altLang="en-US" dirty="0"/>
              <a:t>를 클릭해서 설치를 종료한다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0E1DA8-4FA8-4467-81C0-3F2AF4FF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6981825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B3D20C-2AAC-40D4-BDD3-111B9B570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24943"/>
            <a:ext cx="5040560" cy="31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9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DBMS </a:t>
            </a:r>
            <a:r>
              <a:rPr lang="ko-KR" altLang="en-US" sz="2000" dirty="0"/>
              <a:t>실습 준비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7"/>
            </a:pPr>
            <a:r>
              <a:rPr lang="en-US" altLang="ko-KR" dirty="0"/>
              <a:t>Windows [</a:t>
            </a:r>
            <a:r>
              <a:rPr lang="ko-KR" altLang="en-US" dirty="0"/>
              <a:t>시작</a:t>
            </a:r>
            <a:r>
              <a:rPr lang="en-US" altLang="ko-KR" dirty="0"/>
              <a:t>] - [M] - [Microsoft SQL Server 2019] </a:t>
            </a:r>
            <a:r>
              <a:rPr lang="ko-KR" altLang="en-US" dirty="0"/>
              <a:t>메뉴를 클릭하면 설치된 목록을 확인할 수 있다</a:t>
            </a:r>
            <a:r>
              <a:rPr lang="en-US" altLang="ko-KR" dirty="0"/>
              <a:t>. SQL Server</a:t>
            </a:r>
            <a:r>
              <a:rPr lang="ko-KR" altLang="en-US" dirty="0"/>
              <a:t>의 설치가 완료된 것이 보일 것이다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A8720D-1C72-4ED9-BADA-165FEAF56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4904"/>
            <a:ext cx="4396228" cy="38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0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DBMS </a:t>
            </a:r>
            <a:r>
              <a:rPr lang="ko-KR" altLang="en-US" sz="2000" dirty="0"/>
              <a:t>실습 준비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8"/>
            </a:pPr>
            <a:r>
              <a:rPr lang="en-US" altLang="ko-KR" dirty="0"/>
              <a:t>Windows [</a:t>
            </a:r>
            <a:r>
              <a:rPr lang="ko-KR" altLang="en-US" dirty="0"/>
              <a:t>시작</a:t>
            </a:r>
            <a:r>
              <a:rPr lang="en-US" altLang="ko-KR" dirty="0"/>
              <a:t>]</a:t>
            </a:r>
            <a:r>
              <a:rPr lang="ko-KR" altLang="en-US" dirty="0"/>
              <a:t>에서 마우스 오른쪽 버튼을 클릭하고 </a:t>
            </a:r>
            <a:r>
              <a:rPr lang="en-US" altLang="ko-KR" dirty="0"/>
              <a:t>[Windows </a:t>
            </a:r>
            <a:r>
              <a:rPr lang="ko-KR" altLang="en-US" dirty="0"/>
              <a:t>터미널</a:t>
            </a:r>
            <a:r>
              <a:rPr lang="en-US" altLang="ko-KR" dirty="0"/>
              <a:t>] </a:t>
            </a:r>
            <a:r>
              <a:rPr lang="ko-KR" altLang="en-US" dirty="0"/>
              <a:t>또는 </a:t>
            </a:r>
            <a:r>
              <a:rPr lang="en-US" altLang="ko-KR" dirty="0"/>
              <a:t>[Windows PowerShell]</a:t>
            </a:r>
            <a:r>
              <a:rPr lang="ko-KR" altLang="en-US" dirty="0"/>
              <a:t>을 클릭해 </a:t>
            </a:r>
            <a:r>
              <a:rPr lang="ko-KR" altLang="en-US" dirty="0" err="1"/>
              <a:t>파워셸</a:t>
            </a:r>
            <a:r>
              <a:rPr lang="ko-KR" altLang="en-US" dirty="0"/>
              <a:t> 창을 연다</a:t>
            </a:r>
            <a:r>
              <a:rPr lang="en-US" altLang="ko-KR" dirty="0"/>
              <a:t>. </a:t>
            </a:r>
            <a:r>
              <a:rPr lang="ko-KR" altLang="en-US" dirty="0"/>
              <a:t>다음 명령을 모두 대문자로 입력하고 실행한다</a:t>
            </a:r>
            <a:r>
              <a:rPr lang="en-US" altLang="ko-KR" dirty="0"/>
              <a:t>. </a:t>
            </a:r>
            <a:r>
              <a:rPr lang="ko-KR" altLang="en-US" dirty="0"/>
              <a:t>프롬프트 창에 ‘</a:t>
            </a:r>
            <a:r>
              <a:rPr lang="en-US" altLang="ko-KR" dirty="0"/>
              <a:t>1&gt;’</a:t>
            </a:r>
            <a:r>
              <a:rPr lang="ko-KR" altLang="en-US" dirty="0"/>
              <a:t>이 표시될 것이다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6BE113-9FAE-4CA6-A995-7271EAC1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13112"/>
            <a:ext cx="7115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첫 번째 프로그램은 </a:t>
            </a:r>
            <a:r>
              <a:rPr lang="en-US" altLang="ko-KR" dirty="0"/>
              <a:t>C# </a:t>
            </a:r>
            <a:r>
              <a:rPr lang="ko-KR" altLang="en-US" dirty="0"/>
              <a:t>소스 코드를 작성하는 것이 아니라</a:t>
            </a:r>
            <a:r>
              <a:rPr lang="en-US" altLang="ko-KR" dirty="0"/>
              <a:t>, SQL Server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13-3]</a:t>
            </a:r>
            <a:r>
              <a:rPr lang="ko-KR" altLang="en-US" dirty="0"/>
              <a:t>의 네이버 데이터베이스를 완성하는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실습 </a:t>
            </a:r>
            <a:r>
              <a:rPr lang="en-US" altLang="ko-KR" b="1" dirty="0">
                <a:solidFill>
                  <a:srgbClr val="008000"/>
                </a:solidFill>
              </a:rPr>
              <a:t>13 -2] SQL Server </a:t>
            </a:r>
            <a:r>
              <a:rPr lang="ko-KR" altLang="en-US" b="1" dirty="0">
                <a:solidFill>
                  <a:srgbClr val="008000"/>
                </a:solidFill>
              </a:rPr>
              <a:t>사용해보기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/>
            </a:pPr>
            <a:r>
              <a:rPr lang="ko-KR" altLang="en-US" b="1" dirty="0"/>
              <a:t>데이터베이스 생성</a:t>
            </a:r>
            <a:endParaRPr lang="en-US" altLang="ko-KR" b="1" dirty="0"/>
          </a:p>
          <a:p>
            <a:pPr marL="809625" lvl="4" indent="0">
              <a:lnSpc>
                <a:spcPct val="150000"/>
              </a:lnSpc>
              <a:buNone/>
            </a:pPr>
            <a:r>
              <a:rPr lang="ko-KR" altLang="en-US" dirty="0"/>
              <a:t>데이터베이스를 생성하려면 </a:t>
            </a:r>
            <a:r>
              <a:rPr lang="en-US" altLang="ko-KR" dirty="0"/>
              <a:t>CREATE DATABASE </a:t>
            </a:r>
            <a:r>
              <a:rPr lang="ko-KR" altLang="en-US" dirty="0"/>
              <a:t>문을 실행해야 한다</a:t>
            </a:r>
            <a:r>
              <a:rPr lang="en-US" altLang="ko-KR" dirty="0"/>
              <a:t>. </a:t>
            </a:r>
            <a:r>
              <a:rPr lang="ko-KR" altLang="en-US" dirty="0"/>
              <a:t>다음 </a:t>
            </a:r>
            <a:r>
              <a:rPr lang="en-US" altLang="ko-KR" dirty="0"/>
              <a:t>SQL</a:t>
            </a:r>
            <a:r>
              <a:rPr lang="ko-KR" altLang="en-US" dirty="0"/>
              <a:t>을 실행하면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13-3]</a:t>
            </a:r>
            <a:r>
              <a:rPr lang="ko-KR" altLang="en-US" dirty="0"/>
              <a:t>의 네이버 데이터베이스</a:t>
            </a:r>
            <a:r>
              <a:rPr lang="en-US" altLang="ko-KR" dirty="0"/>
              <a:t>(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en-US" altLang="ko-KR" dirty="0" err="1"/>
              <a:t>naverDB</a:t>
            </a:r>
            <a:r>
              <a:rPr lang="en-US" altLang="ko-KR" dirty="0"/>
              <a:t>)</a:t>
            </a:r>
            <a:r>
              <a:rPr lang="ko-KR" altLang="en-US" dirty="0"/>
              <a:t>가 생성된다</a:t>
            </a:r>
            <a:r>
              <a:rPr lang="en-US" altLang="ko-KR" dirty="0"/>
              <a:t>. </a:t>
            </a:r>
            <a:r>
              <a:rPr lang="en-US" altLang="ko-KR" dirty="0" err="1"/>
              <a:t>naverDB</a:t>
            </a:r>
            <a:r>
              <a:rPr lang="ko-KR" altLang="en-US" dirty="0"/>
              <a:t>의 내부는 아직 비어 있다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62E8DB-1FE5-4270-A65D-465A49C6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49" y="5157192"/>
            <a:ext cx="70008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2"/>
            </a:pPr>
            <a:r>
              <a:rPr lang="ko-KR" altLang="en-US" b="1" dirty="0" smtClean="0"/>
              <a:t>테이블 생성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err="1" smtClean="0"/>
              <a:t>naverDB</a:t>
            </a:r>
            <a:r>
              <a:rPr lang="en-US" altLang="ko-KR" dirty="0" smtClean="0"/>
              <a:t> </a:t>
            </a:r>
            <a:r>
              <a:rPr lang="ko-KR" altLang="en-US" dirty="0"/>
              <a:t>안에 테이블을 생성해보자</a:t>
            </a:r>
            <a:r>
              <a:rPr lang="en-US" altLang="ko-KR" dirty="0"/>
              <a:t>. </a:t>
            </a:r>
            <a:r>
              <a:rPr lang="ko-KR" altLang="en-US" dirty="0"/>
              <a:t>테이블을 생성하는 </a:t>
            </a:r>
            <a:r>
              <a:rPr lang="en-US" altLang="ko-KR" dirty="0"/>
              <a:t>SQL </a:t>
            </a:r>
            <a:r>
              <a:rPr lang="ko-KR" altLang="en-US" dirty="0"/>
              <a:t>문의 형식은 다음과 같다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0E2A0-6922-4CBC-8AB7-C156F2D45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11"/>
          <a:stretch/>
        </p:blipFill>
        <p:spPr>
          <a:xfrm>
            <a:off x="1045654" y="1877169"/>
            <a:ext cx="7124700" cy="15518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EEE1A9-D23B-4740-8B07-4DC570C58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66" y="4797152"/>
            <a:ext cx="6953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24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실습 </a:t>
            </a:r>
            <a:r>
              <a:rPr lang="en-US" altLang="ko-KR" b="1" dirty="0">
                <a:solidFill>
                  <a:srgbClr val="008000"/>
                </a:solidFill>
              </a:rPr>
              <a:t>13 -2] SQL Server </a:t>
            </a:r>
            <a:r>
              <a:rPr lang="ko-KR" altLang="en-US" b="1" dirty="0">
                <a:solidFill>
                  <a:srgbClr val="008000"/>
                </a:solidFill>
              </a:rPr>
              <a:t>사용해보기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13-3]</a:t>
            </a:r>
            <a:r>
              <a:rPr lang="ko-KR" altLang="en-US" dirty="0"/>
              <a:t>의 회원 테이블을 생성한다</a:t>
            </a:r>
            <a:r>
              <a:rPr lang="en-US" altLang="ko-KR" dirty="0"/>
              <a:t>. </a:t>
            </a:r>
            <a:r>
              <a:rPr lang="ko-KR" altLang="en-US" dirty="0"/>
              <a:t>만들어진 테이블을 확인하기 위한 소스 코드는 다음과 같다</a:t>
            </a:r>
            <a:r>
              <a:rPr lang="en-US" altLang="ko-KR" dirty="0"/>
              <a:t>.</a:t>
            </a:r>
          </a:p>
          <a:p>
            <a:pPr marL="809625" lvl="4" indent="0">
              <a:lnSpc>
                <a:spcPct val="150000"/>
              </a:lnSpc>
              <a:buNone/>
            </a:pPr>
            <a:endParaRPr lang="en-US" altLang="ko-KR" dirty="0"/>
          </a:p>
          <a:p>
            <a:pPr marL="809625" lvl="4" indent="0">
              <a:lnSpc>
                <a:spcPct val="150000"/>
              </a:lnSpc>
              <a:buNone/>
            </a:pPr>
            <a:endParaRPr lang="en-US" altLang="ko-KR" dirty="0"/>
          </a:p>
          <a:p>
            <a:pPr marL="809625" lvl="4" indent="0">
              <a:lnSpc>
                <a:spcPct val="150000"/>
              </a:lnSpc>
              <a:buNone/>
            </a:pPr>
            <a:endParaRPr lang="en-US" altLang="ko-KR" dirty="0"/>
          </a:p>
          <a:p>
            <a:pPr marL="809625" lvl="4" indent="0">
              <a:lnSpc>
                <a:spcPct val="150000"/>
              </a:lnSpc>
              <a:buNone/>
            </a:pPr>
            <a:endParaRPr lang="en-US" altLang="ko-KR" dirty="0"/>
          </a:p>
          <a:p>
            <a:pPr marL="809625" lvl="4" indent="0">
              <a:lnSpc>
                <a:spcPct val="150000"/>
              </a:lnSpc>
              <a:buNone/>
            </a:pPr>
            <a:endParaRPr lang="en-US" altLang="ko-KR" dirty="0"/>
          </a:p>
          <a:p>
            <a:pPr marL="809625" lvl="4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C1B240-75EA-4ABE-8A74-05DE2F72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68960"/>
            <a:ext cx="71532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92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실습 </a:t>
            </a:r>
            <a:r>
              <a:rPr lang="en-US" altLang="ko-KR" b="1" dirty="0">
                <a:solidFill>
                  <a:srgbClr val="008000"/>
                </a:solidFill>
              </a:rPr>
              <a:t>13 -2] SQL Server </a:t>
            </a:r>
            <a:r>
              <a:rPr lang="ko-KR" altLang="en-US" b="1" dirty="0">
                <a:solidFill>
                  <a:srgbClr val="008000"/>
                </a:solidFill>
              </a:rPr>
              <a:t>사용해보기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3"/>
            </a:pPr>
            <a:r>
              <a:rPr lang="ko-KR" altLang="en-US" b="1" dirty="0"/>
              <a:t>데이터 입력</a:t>
            </a:r>
            <a:endParaRPr lang="en-US" altLang="ko-KR" b="1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생성한 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userTable</a:t>
            </a:r>
            <a:r>
              <a:rPr lang="en-US" altLang="ko-KR" dirty="0"/>
              <a:t>)</a:t>
            </a:r>
            <a:r>
              <a:rPr lang="ko-KR" altLang="en-US" dirty="0"/>
              <a:t>에 행 데이터를 입력할 차례이다</a:t>
            </a:r>
            <a:r>
              <a:rPr lang="en-US" altLang="ko-KR" dirty="0"/>
              <a:t>. </a:t>
            </a:r>
            <a:r>
              <a:rPr lang="ko-KR" altLang="en-US" dirty="0"/>
              <a:t>행 데이터를 입력하는 </a:t>
            </a:r>
            <a:r>
              <a:rPr lang="en-US" altLang="ko-KR" dirty="0"/>
              <a:t>SQL </a:t>
            </a:r>
            <a:r>
              <a:rPr lang="ko-KR" altLang="en-US" dirty="0"/>
              <a:t>문의 형식은 다음과 같다</a:t>
            </a:r>
            <a:r>
              <a:rPr lang="en-US" altLang="ko-KR" dirty="0"/>
              <a:t>.</a:t>
            </a:r>
          </a:p>
          <a:p>
            <a:pPr lvl="4">
              <a:lnSpc>
                <a:spcPct val="150000"/>
              </a:lnSpc>
            </a:pPr>
            <a:endParaRPr lang="en-US" altLang="ko-KR" dirty="0"/>
          </a:p>
          <a:p>
            <a:pPr lvl="4">
              <a:lnSpc>
                <a:spcPct val="150000"/>
              </a:lnSpc>
            </a:pPr>
            <a:endParaRPr lang="en-US" altLang="ko-KR" dirty="0"/>
          </a:p>
          <a:p>
            <a:pPr lvl="4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13-3]</a:t>
            </a:r>
            <a:r>
              <a:rPr lang="ko-KR" altLang="en-US" dirty="0"/>
              <a:t>의 회원 테이블에 행 </a:t>
            </a:r>
            <a:r>
              <a:rPr lang="en-US" altLang="ko-KR" dirty="0"/>
              <a:t>4</a:t>
            </a:r>
            <a:r>
              <a:rPr lang="ko-KR" altLang="en-US" dirty="0"/>
              <a:t>개를 입력하는 </a:t>
            </a:r>
            <a:r>
              <a:rPr lang="en-US" altLang="ko-KR" dirty="0"/>
              <a:t>SQL </a:t>
            </a:r>
            <a:r>
              <a:rPr lang="ko-KR" altLang="en-US" dirty="0"/>
              <a:t>문의 소스 코드는 다음과 같다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5DFBDB-E57C-4954-A822-0DA5496F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24" y="3437756"/>
            <a:ext cx="6972300" cy="495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59C1BA-4460-4188-BF8A-60F8BB30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82" y="5085184"/>
            <a:ext cx="70675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41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실습 </a:t>
            </a:r>
            <a:r>
              <a:rPr lang="en-US" altLang="ko-KR" b="1" dirty="0">
                <a:solidFill>
                  <a:srgbClr val="008000"/>
                </a:solidFill>
              </a:rPr>
              <a:t>13 -2] SQL Server </a:t>
            </a:r>
            <a:r>
              <a:rPr lang="ko-KR" altLang="en-US" b="1" dirty="0">
                <a:solidFill>
                  <a:srgbClr val="008000"/>
                </a:solidFill>
              </a:rPr>
              <a:t>사용해보기</a:t>
            </a: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TIP)</a:t>
            </a:r>
            <a:r>
              <a:rPr lang="en-US" altLang="ko-KR" dirty="0"/>
              <a:t> </a:t>
            </a:r>
            <a:r>
              <a:rPr lang="ko-KR" altLang="en-US" dirty="0"/>
              <a:t>행 데이터를 </a:t>
            </a:r>
            <a:r>
              <a:rPr lang="ko-KR" altLang="en-US" b="1" dirty="0">
                <a:solidFill>
                  <a:schemeClr val="accent1"/>
                </a:solidFill>
              </a:rPr>
              <a:t>제거하려면 </a:t>
            </a:r>
            <a:r>
              <a:rPr lang="en-US" altLang="ko-KR" b="1" dirty="0">
                <a:solidFill>
                  <a:schemeClr val="accent1"/>
                </a:solidFill>
              </a:rPr>
              <a:t>DELETE FROM </a:t>
            </a:r>
            <a:r>
              <a:rPr lang="ko-KR" altLang="en-US" b="1" dirty="0">
                <a:solidFill>
                  <a:schemeClr val="accent1"/>
                </a:solidFill>
              </a:rPr>
              <a:t>테이블이름 </a:t>
            </a:r>
            <a:r>
              <a:rPr lang="en-US" altLang="ko-KR" b="1" dirty="0">
                <a:solidFill>
                  <a:schemeClr val="accent1"/>
                </a:solidFill>
              </a:rPr>
              <a:t>WHERE </a:t>
            </a:r>
            <a:r>
              <a:rPr lang="ko-KR" altLang="en-US" b="1" dirty="0" err="1">
                <a:solidFill>
                  <a:schemeClr val="accent1"/>
                </a:solidFill>
              </a:rPr>
              <a:t>열이름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= </a:t>
            </a:r>
            <a:r>
              <a:rPr lang="ko-KR" altLang="en-US" b="1" dirty="0">
                <a:solidFill>
                  <a:schemeClr val="accent1"/>
                </a:solidFill>
              </a:rPr>
              <a:t>값</a:t>
            </a:r>
            <a:r>
              <a:rPr lang="en-US" altLang="ko-KR" b="1" dirty="0">
                <a:solidFill>
                  <a:schemeClr val="accent1"/>
                </a:solidFill>
              </a:rPr>
              <a:t>; </a:t>
            </a:r>
            <a:r>
              <a:rPr lang="ko-KR" altLang="en-US" dirty="0"/>
              <a:t>형식을 사용하면 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park </a:t>
            </a:r>
            <a:r>
              <a:rPr lang="ko-KR" altLang="en-US" dirty="0"/>
              <a:t>사용자의 행 데이터를 제거하려면 </a:t>
            </a:r>
            <a:r>
              <a:rPr lang="en-US" altLang="ko-KR" dirty="0"/>
              <a:t>DELETE FROM </a:t>
            </a:r>
            <a:r>
              <a:rPr lang="en-US" altLang="ko-KR" dirty="0" err="1"/>
              <a:t>userTable</a:t>
            </a:r>
            <a:r>
              <a:rPr lang="en-US" altLang="ko-KR" dirty="0"/>
              <a:t> WHERE id = ‘park’; </a:t>
            </a:r>
            <a:r>
              <a:rPr lang="ko-KR" altLang="en-US" dirty="0"/>
              <a:t>을 실행하면 된다</a:t>
            </a:r>
            <a:r>
              <a:rPr lang="en-US" altLang="ko-KR" dirty="0"/>
              <a:t>. </a:t>
            </a:r>
            <a:r>
              <a:rPr lang="ko-KR" altLang="en-US" dirty="0"/>
              <a:t>또한 행 데이터의 값을 수정하려면 </a:t>
            </a:r>
            <a:r>
              <a:rPr lang="en-US" altLang="ko-KR" b="1" dirty="0">
                <a:solidFill>
                  <a:schemeClr val="accent1"/>
                </a:solidFill>
              </a:rPr>
              <a:t>UPDATE </a:t>
            </a:r>
            <a:r>
              <a:rPr lang="ko-KR" altLang="en-US" b="1" dirty="0">
                <a:solidFill>
                  <a:schemeClr val="accent1"/>
                </a:solidFill>
              </a:rPr>
              <a:t>테이블이름 </a:t>
            </a:r>
            <a:r>
              <a:rPr lang="en-US" altLang="ko-KR" b="1" dirty="0">
                <a:solidFill>
                  <a:schemeClr val="accent1"/>
                </a:solidFill>
              </a:rPr>
              <a:t>SET </a:t>
            </a:r>
            <a:r>
              <a:rPr lang="ko-KR" altLang="en-US" b="1" dirty="0" err="1">
                <a:solidFill>
                  <a:schemeClr val="accent1"/>
                </a:solidFill>
              </a:rPr>
              <a:t>열이름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= </a:t>
            </a:r>
            <a:r>
              <a:rPr lang="ko-KR" altLang="en-US" b="1" dirty="0" err="1">
                <a:solidFill>
                  <a:schemeClr val="accent1"/>
                </a:solidFill>
              </a:rPr>
              <a:t>새값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WHERE </a:t>
            </a:r>
            <a:r>
              <a:rPr lang="ko-KR" altLang="en-US" b="1" dirty="0" err="1">
                <a:solidFill>
                  <a:schemeClr val="accent1"/>
                </a:solidFill>
              </a:rPr>
              <a:t>열이름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= </a:t>
            </a:r>
            <a:r>
              <a:rPr lang="ko-KR" altLang="en-US" b="1" dirty="0">
                <a:solidFill>
                  <a:schemeClr val="accent1"/>
                </a:solidFill>
              </a:rPr>
              <a:t>값</a:t>
            </a:r>
            <a:r>
              <a:rPr lang="en-US" altLang="ko-KR" b="1" dirty="0">
                <a:solidFill>
                  <a:schemeClr val="accent1"/>
                </a:solidFill>
              </a:rPr>
              <a:t>;</a:t>
            </a:r>
            <a:r>
              <a:rPr lang="en-US" altLang="ko-KR" dirty="0"/>
              <a:t> </a:t>
            </a:r>
            <a:r>
              <a:rPr lang="ko-KR" altLang="en-US" dirty="0"/>
              <a:t>형식을 사용한다</a:t>
            </a:r>
            <a:r>
              <a:rPr lang="en-US" altLang="ko-KR" dirty="0"/>
              <a:t>. park </a:t>
            </a:r>
            <a:r>
              <a:rPr lang="ko-KR" altLang="en-US" dirty="0"/>
              <a:t>사용자의 출생연도를 </a:t>
            </a:r>
            <a:r>
              <a:rPr lang="en-US" altLang="ko-KR" dirty="0"/>
              <a:t>1981</a:t>
            </a:r>
            <a:r>
              <a:rPr lang="ko-KR" altLang="en-US" dirty="0"/>
              <a:t>로 수정하려면 </a:t>
            </a:r>
            <a:r>
              <a:rPr lang="en-US" altLang="ko-KR" dirty="0"/>
              <a:t>UPDATE </a:t>
            </a:r>
            <a:r>
              <a:rPr lang="en-US" altLang="ko-KR" dirty="0" err="1"/>
              <a:t>userTable</a:t>
            </a:r>
            <a:r>
              <a:rPr lang="en-US" altLang="ko-KR" dirty="0"/>
              <a:t> SET </a:t>
            </a:r>
            <a:r>
              <a:rPr lang="en-US" altLang="ko-KR" dirty="0" err="1"/>
              <a:t>birthYear</a:t>
            </a:r>
            <a:r>
              <a:rPr lang="en-US" altLang="ko-KR" dirty="0"/>
              <a:t> = 1981 WHERE id = ‘park’; </a:t>
            </a:r>
            <a:r>
              <a:rPr lang="ko-KR" altLang="en-US" dirty="0"/>
              <a:t>을 실행하면 된다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6ECDA5-2C77-478B-97C6-2C0DE969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5486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4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실습 </a:t>
            </a:r>
            <a:r>
              <a:rPr lang="en-US" altLang="ko-KR" b="1" dirty="0">
                <a:solidFill>
                  <a:srgbClr val="008000"/>
                </a:solidFill>
              </a:rPr>
              <a:t>13 -2] SQL Server </a:t>
            </a:r>
            <a:r>
              <a:rPr lang="ko-KR" altLang="en-US" b="1" dirty="0">
                <a:solidFill>
                  <a:srgbClr val="008000"/>
                </a:solidFill>
              </a:rPr>
              <a:t>사용해보기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4"/>
            </a:pPr>
            <a:r>
              <a:rPr lang="ko-KR" altLang="en-US" b="1" dirty="0"/>
              <a:t>데이터 조회 </a:t>
            </a:r>
            <a:r>
              <a:rPr lang="en-US" altLang="ko-KR" b="1" dirty="0"/>
              <a:t>/ </a:t>
            </a:r>
            <a:r>
              <a:rPr lang="ko-KR" altLang="en-US" b="1" dirty="0"/>
              <a:t>활용</a:t>
            </a:r>
            <a:endParaRPr lang="en-US" altLang="ko-KR" b="1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데이터를 조회 </a:t>
            </a:r>
            <a:r>
              <a:rPr lang="en-US" altLang="ko-KR" dirty="0"/>
              <a:t>/ </a:t>
            </a:r>
            <a:r>
              <a:rPr lang="ko-KR" altLang="en-US" dirty="0"/>
              <a:t>활용하는 </a:t>
            </a:r>
            <a:r>
              <a:rPr lang="en-US" altLang="ko-KR" dirty="0"/>
              <a:t>SQL </a:t>
            </a:r>
            <a:r>
              <a:rPr lang="ko-KR" altLang="en-US" dirty="0"/>
              <a:t>문은 </a:t>
            </a:r>
            <a:r>
              <a:rPr lang="en-US" altLang="ko-KR" dirty="0"/>
              <a:t>SELECT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기본 형식은 다음과 같다</a:t>
            </a:r>
            <a:r>
              <a:rPr lang="en-US" altLang="ko-KR" dirty="0"/>
              <a:t>.</a:t>
            </a:r>
          </a:p>
          <a:p>
            <a:pPr lvl="4">
              <a:lnSpc>
                <a:spcPct val="150000"/>
              </a:lnSpc>
            </a:pPr>
            <a:endParaRPr lang="en-US" altLang="ko-KR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앞서 입력한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13-3]</a:t>
            </a:r>
            <a:r>
              <a:rPr lang="ko-KR" altLang="en-US" dirty="0"/>
              <a:t>의 데이터를 조회해보자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A068C9-85D3-4288-A809-D2ABB5F5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05116"/>
            <a:ext cx="7010400" cy="523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DFA64F-B564-4D38-9FF5-608ED759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970518"/>
            <a:ext cx="70675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84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실습 </a:t>
            </a:r>
            <a:r>
              <a:rPr lang="en-US" altLang="ko-KR" b="1" dirty="0">
                <a:solidFill>
                  <a:srgbClr val="008000"/>
                </a:solidFill>
              </a:rPr>
              <a:t>13 -2] SQL Server </a:t>
            </a:r>
            <a:r>
              <a:rPr lang="ko-KR" altLang="en-US" b="1" dirty="0">
                <a:solidFill>
                  <a:srgbClr val="008000"/>
                </a:solidFill>
              </a:rPr>
              <a:t>사용해보기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ko-KR" dirty="0" smtClean="0"/>
              <a:t>SELECT </a:t>
            </a:r>
            <a:r>
              <a:rPr lang="ko-KR" altLang="en-US" dirty="0"/>
              <a:t>문은 </a:t>
            </a:r>
            <a:r>
              <a:rPr lang="en-US" altLang="ko-KR" dirty="0"/>
              <a:t>WHERE </a:t>
            </a:r>
            <a:r>
              <a:rPr lang="ko-KR" altLang="en-US" dirty="0"/>
              <a:t>조건과 함께 사용할 수도 있다</a:t>
            </a:r>
            <a:r>
              <a:rPr lang="en-US" altLang="ko-KR" dirty="0"/>
              <a:t>. </a:t>
            </a:r>
            <a:r>
              <a:rPr lang="ko-KR" altLang="en-US" dirty="0"/>
              <a:t>형식은 다음과 같다</a:t>
            </a:r>
            <a:r>
              <a:rPr lang="en-US" altLang="ko-KR" dirty="0"/>
              <a:t>.</a:t>
            </a:r>
          </a:p>
          <a:p>
            <a:pPr lvl="4">
              <a:lnSpc>
                <a:spcPct val="150000"/>
              </a:lnSpc>
            </a:pPr>
            <a:endParaRPr lang="en-US" altLang="ko-KR" dirty="0"/>
          </a:p>
          <a:p>
            <a:pPr lvl="4">
              <a:lnSpc>
                <a:spcPct val="150000"/>
              </a:lnSpc>
            </a:pPr>
            <a:endParaRPr lang="en-US" altLang="ko-KR" sz="1000" dirty="0" smtClean="0"/>
          </a:p>
          <a:p>
            <a:pPr lvl="4">
              <a:lnSpc>
                <a:spcPct val="150000"/>
              </a:lnSpc>
            </a:pPr>
            <a:r>
              <a:rPr lang="ko-KR" altLang="en-US" dirty="0" smtClean="0"/>
              <a:t>예를 </a:t>
            </a:r>
            <a:r>
              <a:rPr lang="ko-KR" altLang="en-US" dirty="0"/>
              <a:t>들어</a:t>
            </a:r>
            <a:r>
              <a:rPr lang="en-US" altLang="ko-KR" dirty="0"/>
              <a:t>, </a:t>
            </a:r>
            <a:r>
              <a:rPr lang="ko-KR" altLang="en-US" dirty="0"/>
              <a:t>출생연도가 </a:t>
            </a:r>
            <a:r>
              <a:rPr lang="en-US" altLang="ko-KR" dirty="0"/>
              <a:t>1990</a:t>
            </a:r>
            <a:r>
              <a:rPr lang="ko-KR" altLang="en-US" dirty="0"/>
              <a:t>년 이전인 사람의 아이디와 출생연도를 확인하려면 다음과 같이 조회하면 된다</a:t>
            </a:r>
            <a:r>
              <a:rPr lang="en-US" altLang="ko-KR" dirty="0"/>
              <a:t>.</a:t>
            </a:r>
          </a:p>
          <a:p>
            <a:pPr lvl="4">
              <a:lnSpc>
                <a:spcPct val="150000"/>
              </a:lnSpc>
            </a:pPr>
            <a:endParaRPr lang="en-US" altLang="ko-KR" dirty="0"/>
          </a:p>
          <a:p>
            <a:pPr lvl="4">
              <a:lnSpc>
                <a:spcPct val="150000"/>
              </a:lnSpc>
            </a:pPr>
            <a:endParaRPr lang="en-US" altLang="ko-KR" dirty="0"/>
          </a:p>
          <a:p>
            <a:pPr lvl="4">
              <a:lnSpc>
                <a:spcPct val="150000"/>
              </a:lnSpc>
            </a:pPr>
            <a:endParaRPr lang="en-US" altLang="ko-KR" sz="1000" dirty="0" smtClean="0"/>
          </a:p>
          <a:p>
            <a:pPr lvl="4">
              <a:lnSpc>
                <a:spcPct val="150000"/>
              </a:lnSpc>
            </a:pPr>
            <a:r>
              <a:rPr lang="ko-KR" altLang="en-US" dirty="0" smtClean="0"/>
              <a:t>아이디가 </a:t>
            </a:r>
            <a:r>
              <a:rPr lang="ko-KR" altLang="en-US" dirty="0"/>
              <a:t>‘</a:t>
            </a:r>
            <a:r>
              <a:rPr lang="en-US" altLang="ko-KR" dirty="0"/>
              <a:t>park’</a:t>
            </a:r>
            <a:r>
              <a:rPr lang="ko-KR" altLang="en-US" dirty="0"/>
              <a:t>인 사람의 모든 정보를 조회하려면 다음과 같이 사용하면 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16F8A9-793E-46E6-99A7-117F3E6EF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6981825" cy="447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48D021-E799-43AB-A1EA-E22C557B9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97" y="4052119"/>
            <a:ext cx="7019925" cy="657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707618-3B05-4033-8134-56D0CBAA2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06" y="5617641"/>
            <a:ext cx="71247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5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이 장에서 만들 프로그램</a:t>
            </a:r>
            <a:endParaRPr lang="ko-KR" altLang="en-US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실습 </a:t>
            </a:r>
            <a:r>
              <a:rPr lang="en-US" altLang="ko-KR" b="1" dirty="0">
                <a:solidFill>
                  <a:srgbClr val="008000"/>
                </a:solidFill>
              </a:rPr>
              <a:t>13 -2] SQL Server </a:t>
            </a:r>
            <a:r>
              <a:rPr lang="ko-KR" altLang="en-US" b="1" dirty="0">
                <a:solidFill>
                  <a:srgbClr val="008000"/>
                </a:solidFill>
              </a:rPr>
              <a:t>사용해보기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4">
              <a:lnSpc>
                <a:spcPct val="150000"/>
              </a:lnSpc>
            </a:pPr>
            <a:r>
              <a:rPr lang="ko-KR" altLang="en-US" dirty="0"/>
              <a:t>조회한 결과를 정렬하려면 </a:t>
            </a:r>
            <a:r>
              <a:rPr lang="en-US" altLang="ko-KR" dirty="0"/>
              <a:t>ORDER BY </a:t>
            </a:r>
            <a:r>
              <a:rPr lang="ko-KR" altLang="en-US" dirty="0"/>
              <a:t>문을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4">
              <a:lnSpc>
                <a:spcPct val="150000"/>
              </a:lnSpc>
            </a:pPr>
            <a:r>
              <a:rPr lang="ko-KR" altLang="en-US" dirty="0" smtClean="0"/>
              <a:t>전체 </a:t>
            </a:r>
            <a:r>
              <a:rPr lang="ko-KR" altLang="en-US" dirty="0"/>
              <a:t>테이블을 </a:t>
            </a:r>
            <a:r>
              <a:rPr lang="ko-KR" altLang="en-US" dirty="0" smtClean="0"/>
              <a:t>오름차순으로 </a:t>
            </a:r>
            <a:r>
              <a:rPr lang="ko-KR" altLang="en-US" dirty="0"/>
              <a:t>정렬하려면 다음과 같이 조회하면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4">
              <a:lnSpc>
                <a:spcPct val="150000"/>
              </a:lnSpc>
            </a:pPr>
            <a:r>
              <a:rPr lang="ko-KR" altLang="en-US" dirty="0" smtClean="0"/>
              <a:t>이와 </a:t>
            </a:r>
            <a:r>
              <a:rPr lang="ko-KR" altLang="en-US" dirty="0"/>
              <a:t>반대로 </a:t>
            </a:r>
            <a:r>
              <a:rPr lang="ko-KR" altLang="en-US" dirty="0" smtClean="0"/>
              <a:t>내림차순부터 </a:t>
            </a:r>
            <a:r>
              <a:rPr lang="ko-KR" altLang="en-US" dirty="0"/>
              <a:t>조회하려면 코드 제일 뒤에 </a:t>
            </a:r>
            <a:r>
              <a:rPr lang="en-US" altLang="ko-KR" dirty="0"/>
              <a:t>DESC</a:t>
            </a:r>
            <a:r>
              <a:rPr lang="ko-KR" altLang="en-US" dirty="0"/>
              <a:t>를 붙이면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4">
              <a:lnSpc>
                <a:spcPct val="150000"/>
              </a:lnSpc>
            </a:pPr>
            <a:endParaRPr lang="en-US" altLang="ko-KR" dirty="0"/>
          </a:p>
          <a:p>
            <a:pPr lvl="4">
              <a:lnSpc>
                <a:spcPct val="150000"/>
              </a:lnSpc>
            </a:pPr>
            <a:endParaRPr lang="en-US" altLang="ko-KR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작업이 모두 끝났다면 </a:t>
            </a:r>
            <a:r>
              <a:rPr lang="en-US" altLang="ko-KR" dirty="0"/>
              <a:t>SQL Server</a:t>
            </a:r>
            <a:r>
              <a:rPr lang="ko-KR" altLang="en-US" dirty="0"/>
              <a:t>를 종료한다</a:t>
            </a:r>
            <a:r>
              <a:rPr lang="en-US" altLang="ko-KR" dirty="0"/>
              <a:t>.</a:t>
            </a:r>
          </a:p>
          <a:p>
            <a:pPr marL="809625" lvl="4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789139-F5F7-4DE2-AECE-1571FCA0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429000"/>
            <a:ext cx="6972300" cy="76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DB18C3-5C93-48E5-941D-24B1955A0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32" y="4743449"/>
            <a:ext cx="6953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5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03. SQL Server</a:t>
            </a:r>
            <a:r>
              <a:rPr lang="ko-KR" altLang="en-US" dirty="0">
                <a:solidFill>
                  <a:srgbClr val="008000"/>
                </a:solidFill>
              </a:rPr>
              <a:t>에서 데이터베이스 구축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809625" lvl="4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AAB8FD-091B-4D67-ACBF-A65B8E45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74" y="1912335"/>
            <a:ext cx="73723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40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/>
              <a:t>C#</a:t>
            </a:r>
            <a:r>
              <a:rPr lang="ko-KR" altLang="en-US" sz="4000" dirty="0"/>
              <a:t>에서 </a:t>
            </a:r>
            <a:r>
              <a:rPr lang="en-US" altLang="ko-KR" sz="4000" dirty="0"/>
              <a:t>SQL Server </a:t>
            </a:r>
            <a:r>
              <a:rPr lang="ko-KR" altLang="en-US" sz="4000" dirty="0"/>
              <a:t>활용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367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SQL Server </a:t>
            </a:r>
            <a:r>
              <a:rPr lang="ko-KR" altLang="en-US" sz="2000" dirty="0"/>
              <a:t>데이터 입력을 위한 </a:t>
            </a:r>
            <a:r>
              <a:rPr lang="en-US" altLang="ko-KR" sz="2000" dirty="0"/>
              <a:t>C# </a:t>
            </a:r>
            <a:r>
              <a:rPr lang="ko-KR" altLang="en-US" sz="2000" dirty="0"/>
              <a:t>코딩 순서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C# </a:t>
            </a:r>
            <a:r>
              <a:rPr lang="ko-KR" altLang="en-US" b="1" dirty="0">
                <a:solidFill>
                  <a:schemeClr val="accent1"/>
                </a:solidFill>
              </a:rPr>
              <a:t>코딩 순서 요약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591DCC-9158-4528-B40F-0947D3B76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2204864"/>
            <a:ext cx="5688632" cy="4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62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SQL Server </a:t>
            </a:r>
            <a:r>
              <a:rPr lang="ko-KR" altLang="en-US" sz="2000" dirty="0"/>
              <a:t>데이터 입력을 위한 </a:t>
            </a:r>
            <a:r>
              <a:rPr lang="en-US" altLang="ko-KR" sz="2000" dirty="0"/>
              <a:t>C# </a:t>
            </a:r>
            <a:r>
              <a:rPr lang="ko-KR" altLang="en-US" sz="2000" dirty="0"/>
              <a:t>코딩 순서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C# </a:t>
            </a:r>
            <a:r>
              <a:rPr lang="ko-KR" altLang="en-US" b="1" dirty="0">
                <a:solidFill>
                  <a:schemeClr val="accent1"/>
                </a:solidFill>
              </a:rPr>
              <a:t>코딩 순서 요약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/>
            </a:pPr>
            <a:r>
              <a:rPr lang="ko-KR" altLang="en-US" b="1" dirty="0"/>
              <a:t>데이터베이스 </a:t>
            </a:r>
            <a:r>
              <a:rPr lang="ko-KR" altLang="en-US" b="1" dirty="0" smtClean="0"/>
              <a:t>연결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6C6378-96EF-4339-A1AC-84D6ED4A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08920"/>
            <a:ext cx="7086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65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SQL Server </a:t>
            </a:r>
            <a:r>
              <a:rPr lang="ko-KR" altLang="en-US" sz="2000" dirty="0"/>
              <a:t>데이터 입력을 위한 </a:t>
            </a:r>
            <a:r>
              <a:rPr lang="en-US" altLang="ko-KR" sz="2000" dirty="0"/>
              <a:t>C# </a:t>
            </a:r>
            <a:r>
              <a:rPr lang="ko-KR" altLang="en-US" sz="2000" dirty="0"/>
              <a:t>코딩 순서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C# </a:t>
            </a:r>
            <a:r>
              <a:rPr lang="ko-KR" altLang="en-US" b="1" dirty="0">
                <a:solidFill>
                  <a:schemeClr val="accent1"/>
                </a:solidFill>
              </a:rPr>
              <a:t>코딩 순서 요약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2"/>
            </a:pPr>
            <a:r>
              <a:rPr lang="ko-KR" altLang="en-US" b="1" dirty="0"/>
              <a:t>커맨드 </a:t>
            </a:r>
            <a:r>
              <a:rPr lang="ko-KR" altLang="en-US" b="1" dirty="0" smtClean="0"/>
              <a:t>생성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939657-A388-4F74-8AB6-5070497C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08920"/>
            <a:ext cx="70104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7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SQL Server </a:t>
            </a:r>
            <a:r>
              <a:rPr lang="ko-KR" altLang="en-US" sz="2000" dirty="0"/>
              <a:t>데이터 입력을 위한 </a:t>
            </a:r>
            <a:r>
              <a:rPr lang="en-US" altLang="ko-KR" sz="2000" dirty="0"/>
              <a:t>C# </a:t>
            </a:r>
            <a:r>
              <a:rPr lang="ko-KR" altLang="en-US" sz="2000" dirty="0"/>
              <a:t>코딩 순서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C# </a:t>
            </a:r>
            <a:r>
              <a:rPr lang="ko-KR" altLang="en-US" b="1" dirty="0">
                <a:solidFill>
                  <a:schemeClr val="accent1"/>
                </a:solidFill>
              </a:rPr>
              <a:t>코딩 순서 요약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3"/>
            </a:pPr>
            <a:r>
              <a:rPr lang="ko-KR" altLang="en-US" b="1" dirty="0"/>
              <a:t>테이블 </a:t>
            </a:r>
            <a:r>
              <a:rPr lang="ko-KR" altLang="en-US" b="1" dirty="0" smtClean="0"/>
              <a:t>만들기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BA14B4-454A-4716-A75A-BAD9C674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82" y="2636912"/>
            <a:ext cx="70675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00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SQL Server </a:t>
            </a:r>
            <a:r>
              <a:rPr lang="ko-KR" altLang="en-US" sz="2000" dirty="0"/>
              <a:t>데이터 입력을 위한 </a:t>
            </a:r>
            <a:r>
              <a:rPr lang="en-US" altLang="ko-KR" sz="2000" dirty="0"/>
              <a:t>C# </a:t>
            </a:r>
            <a:r>
              <a:rPr lang="ko-KR" altLang="en-US" sz="2000" dirty="0"/>
              <a:t>코딩 순서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C# </a:t>
            </a:r>
            <a:r>
              <a:rPr lang="ko-KR" altLang="en-US" b="1" dirty="0">
                <a:solidFill>
                  <a:schemeClr val="accent1"/>
                </a:solidFill>
              </a:rPr>
              <a:t>코딩 순서 요약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4"/>
            </a:pPr>
            <a:r>
              <a:rPr lang="ko-KR" altLang="en-US" b="1" dirty="0"/>
              <a:t>테이블 만들기</a:t>
            </a:r>
            <a:endParaRPr lang="en-US" altLang="ko-KR" b="1" dirty="0"/>
          </a:p>
          <a:p>
            <a:pPr marL="809625" lvl="4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  <a:p>
            <a:pPr marL="809625" lvl="4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  <a:p>
            <a:pPr marL="809625" lvl="4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4"/>
            </a:pPr>
            <a:r>
              <a:rPr lang="ko-KR" altLang="en-US" b="1" dirty="0"/>
              <a:t>데이터베이스 </a:t>
            </a:r>
            <a:r>
              <a:rPr lang="ko-KR" altLang="en-US" b="1" dirty="0" smtClean="0"/>
              <a:t>닫기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3A6D19-6087-449A-BCFB-E826D01B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08920"/>
            <a:ext cx="7038975" cy="962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DF5F66-A067-4101-B07E-2A1A1AB3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462809"/>
            <a:ext cx="70294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37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SQL Server </a:t>
            </a:r>
            <a:r>
              <a:rPr lang="ko-KR" altLang="en-US" sz="2000" dirty="0"/>
              <a:t>데이터 입력을 위한 </a:t>
            </a:r>
            <a:r>
              <a:rPr lang="en-US" altLang="ko-KR" sz="2000" dirty="0"/>
              <a:t>C# </a:t>
            </a:r>
            <a:r>
              <a:rPr lang="ko-KR" altLang="en-US" sz="2000" dirty="0"/>
              <a:t>코딩 순서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데이터베이스 연결 소스 코드 완성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sz="1500" b="1" dirty="0">
                <a:solidFill>
                  <a:srgbClr val="008000"/>
                </a:solidFill>
              </a:rPr>
              <a:t>[</a:t>
            </a:r>
            <a:r>
              <a:rPr lang="ko-KR" altLang="en-US" sz="1500" b="1" dirty="0">
                <a:solidFill>
                  <a:srgbClr val="008000"/>
                </a:solidFill>
              </a:rPr>
              <a:t>소스 </a:t>
            </a:r>
            <a:r>
              <a:rPr lang="en-US" altLang="ko-KR" sz="1500" b="1" dirty="0">
                <a:solidFill>
                  <a:srgbClr val="008000"/>
                </a:solidFill>
              </a:rPr>
              <a:t>13-1] </a:t>
            </a:r>
            <a:r>
              <a:rPr lang="ko-KR" altLang="en-US" sz="1500" b="1" dirty="0">
                <a:solidFill>
                  <a:srgbClr val="008000"/>
                </a:solidFill>
              </a:rPr>
              <a:t>데이터베이스 연결</a:t>
            </a:r>
            <a:r>
              <a:rPr lang="en-US" altLang="ko-KR" sz="1500" b="1" dirty="0">
                <a:solidFill>
                  <a:srgbClr val="008000"/>
                </a:solidFill>
              </a:rPr>
              <a:t>, </a:t>
            </a:r>
            <a:r>
              <a:rPr lang="ko-KR" altLang="en-US" sz="1500" b="1" dirty="0">
                <a:solidFill>
                  <a:srgbClr val="008000"/>
                </a:solidFill>
              </a:rPr>
              <a:t>테이블 생성</a:t>
            </a:r>
            <a:r>
              <a:rPr lang="en-US" altLang="ko-KR" sz="1500" b="1" dirty="0">
                <a:solidFill>
                  <a:srgbClr val="008000"/>
                </a:solidFill>
              </a:rPr>
              <a:t>, </a:t>
            </a:r>
            <a:r>
              <a:rPr lang="ko-KR" altLang="en-US" sz="1500" b="1" dirty="0">
                <a:solidFill>
                  <a:srgbClr val="008000"/>
                </a:solidFill>
              </a:rPr>
              <a:t>데이터 입력 예 </a:t>
            </a:r>
            <a:r>
              <a:rPr lang="en-US" altLang="ko-KR" sz="1500" b="1" dirty="0">
                <a:solidFill>
                  <a:srgbClr val="008000"/>
                </a:solidFill>
              </a:rPr>
              <a:t>(</a:t>
            </a:r>
            <a:r>
              <a:rPr lang="ko-KR" altLang="en-US" sz="1500" b="1" dirty="0">
                <a:solidFill>
                  <a:srgbClr val="008000"/>
                </a:solidFill>
              </a:rPr>
              <a:t>프로젝트명 </a:t>
            </a:r>
            <a:r>
              <a:rPr lang="en-US" altLang="ko-KR" sz="1500" b="1" dirty="0">
                <a:solidFill>
                  <a:srgbClr val="008000"/>
                </a:solidFill>
              </a:rPr>
              <a:t>: Proejct13_1)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41F97-B0B5-414E-B8A2-D740C1C9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77329"/>
            <a:ext cx="6696744" cy="39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87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SQL Server </a:t>
            </a:r>
            <a:r>
              <a:rPr lang="ko-KR" altLang="en-US" sz="2000" dirty="0"/>
              <a:t>데이터 입력을 위한 </a:t>
            </a:r>
            <a:r>
              <a:rPr lang="en-US" altLang="ko-KR" sz="2000" dirty="0"/>
              <a:t>C# </a:t>
            </a:r>
            <a:r>
              <a:rPr lang="ko-KR" altLang="en-US" sz="2000" dirty="0"/>
              <a:t>코딩 순서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데이터베이스 연결 소스 코드 완성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sz="1500" b="1" dirty="0">
                <a:solidFill>
                  <a:srgbClr val="008000"/>
                </a:solidFill>
              </a:rPr>
              <a:t>[</a:t>
            </a:r>
            <a:r>
              <a:rPr lang="ko-KR" altLang="en-US" sz="1500" b="1" dirty="0">
                <a:solidFill>
                  <a:srgbClr val="008000"/>
                </a:solidFill>
              </a:rPr>
              <a:t>소스 </a:t>
            </a:r>
            <a:r>
              <a:rPr lang="en-US" altLang="ko-KR" sz="1500" b="1" dirty="0">
                <a:solidFill>
                  <a:srgbClr val="008000"/>
                </a:solidFill>
              </a:rPr>
              <a:t>13-1] </a:t>
            </a:r>
            <a:r>
              <a:rPr lang="ko-KR" altLang="en-US" sz="1500" b="1" dirty="0">
                <a:solidFill>
                  <a:srgbClr val="008000"/>
                </a:solidFill>
              </a:rPr>
              <a:t>데이터베이스 연결</a:t>
            </a:r>
            <a:r>
              <a:rPr lang="en-US" altLang="ko-KR" sz="1500" b="1" dirty="0">
                <a:solidFill>
                  <a:srgbClr val="008000"/>
                </a:solidFill>
              </a:rPr>
              <a:t>, </a:t>
            </a:r>
            <a:r>
              <a:rPr lang="ko-KR" altLang="en-US" sz="1500" b="1" dirty="0">
                <a:solidFill>
                  <a:srgbClr val="008000"/>
                </a:solidFill>
              </a:rPr>
              <a:t>테이블 생성</a:t>
            </a:r>
            <a:r>
              <a:rPr lang="en-US" altLang="ko-KR" sz="1500" b="1" dirty="0">
                <a:solidFill>
                  <a:srgbClr val="008000"/>
                </a:solidFill>
              </a:rPr>
              <a:t>, </a:t>
            </a:r>
            <a:r>
              <a:rPr lang="ko-KR" altLang="en-US" sz="1500" b="1" dirty="0">
                <a:solidFill>
                  <a:srgbClr val="008000"/>
                </a:solidFill>
              </a:rPr>
              <a:t>데이터 입력 예 </a:t>
            </a:r>
            <a:r>
              <a:rPr lang="en-US" altLang="ko-KR" sz="1500" b="1" dirty="0">
                <a:solidFill>
                  <a:srgbClr val="008000"/>
                </a:solidFill>
              </a:rPr>
              <a:t>(</a:t>
            </a:r>
            <a:r>
              <a:rPr lang="ko-KR" altLang="en-US" sz="1500" b="1" dirty="0">
                <a:solidFill>
                  <a:srgbClr val="008000"/>
                </a:solidFill>
              </a:rPr>
              <a:t>프로젝트명 </a:t>
            </a:r>
            <a:r>
              <a:rPr lang="en-US" altLang="ko-KR" sz="1500" b="1" dirty="0">
                <a:solidFill>
                  <a:srgbClr val="008000"/>
                </a:solidFill>
              </a:rPr>
              <a:t>: Proejct13_1)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D9DD525-BD87-403E-9F1D-F123FFD68226}"/>
              </a:ext>
            </a:extLst>
          </p:cNvPr>
          <p:cNvGrpSpPr/>
          <p:nvPr/>
        </p:nvGrpSpPr>
        <p:grpSpPr>
          <a:xfrm>
            <a:off x="1071972" y="2636913"/>
            <a:ext cx="6812396" cy="3528392"/>
            <a:chOff x="860240" y="2636912"/>
            <a:chExt cx="7244444" cy="40363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0B749B-8AB8-45D6-B83C-D79B71B85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8"/>
            <a:stretch/>
          </p:blipFill>
          <p:spPr>
            <a:xfrm>
              <a:off x="860240" y="2636912"/>
              <a:ext cx="7244444" cy="32480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A511C6-0081-407C-991A-BB9AEE19D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8" b="11007"/>
            <a:stretch/>
          </p:blipFill>
          <p:spPr>
            <a:xfrm>
              <a:off x="860240" y="5884937"/>
              <a:ext cx="7244444" cy="788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17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</a:rPr>
              <a:t>이 장에서 만들 프로그램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 </a:t>
            </a:r>
            <a:r>
              <a:rPr lang="ko-KR" altLang="en-US" sz="2000" dirty="0"/>
              <a:t>데이터베이스 기본 운영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첫 번째로 만들 프로그램은 </a:t>
            </a:r>
            <a:r>
              <a:rPr lang="en-US" altLang="ko-KR" dirty="0"/>
              <a:t>SQL Server</a:t>
            </a:r>
            <a:r>
              <a:rPr lang="ko-KR" altLang="en-US" dirty="0"/>
              <a:t>에서 데이터베이스를 조회하는 것이다</a:t>
            </a:r>
            <a:r>
              <a:rPr lang="en-US" altLang="ko-KR" dirty="0"/>
              <a:t>. </a:t>
            </a: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2F590F-E58C-4ABC-AC39-10B6431FE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54673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90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SQL Server </a:t>
            </a:r>
            <a:r>
              <a:rPr lang="ko-KR" altLang="en-US" sz="2000" dirty="0"/>
              <a:t>데이터 입력을 위한 </a:t>
            </a:r>
            <a:r>
              <a:rPr lang="en-US" altLang="ko-KR" sz="2000" dirty="0"/>
              <a:t>C# </a:t>
            </a:r>
            <a:r>
              <a:rPr lang="ko-KR" altLang="en-US" sz="2000" dirty="0"/>
              <a:t>코딩 순서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데이터베이스 연결 소스 코드 완성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sz="1500" b="1" dirty="0">
                <a:solidFill>
                  <a:srgbClr val="008000"/>
                </a:solidFill>
              </a:rPr>
              <a:t>[</a:t>
            </a:r>
            <a:r>
              <a:rPr lang="ko-KR" altLang="en-US" sz="1500" b="1" dirty="0">
                <a:solidFill>
                  <a:srgbClr val="008000"/>
                </a:solidFill>
              </a:rPr>
              <a:t>소스 </a:t>
            </a:r>
            <a:r>
              <a:rPr lang="en-US" altLang="ko-KR" sz="1500" b="1" dirty="0">
                <a:solidFill>
                  <a:srgbClr val="008000"/>
                </a:solidFill>
              </a:rPr>
              <a:t>13-1] </a:t>
            </a:r>
            <a:r>
              <a:rPr lang="ko-KR" altLang="en-US" sz="1500" b="1" dirty="0">
                <a:solidFill>
                  <a:srgbClr val="008000"/>
                </a:solidFill>
              </a:rPr>
              <a:t>데이터베이스 연결</a:t>
            </a:r>
            <a:r>
              <a:rPr lang="en-US" altLang="ko-KR" sz="1500" b="1" dirty="0">
                <a:solidFill>
                  <a:srgbClr val="008000"/>
                </a:solidFill>
              </a:rPr>
              <a:t>, </a:t>
            </a:r>
            <a:r>
              <a:rPr lang="ko-KR" altLang="en-US" sz="1500" b="1" dirty="0">
                <a:solidFill>
                  <a:srgbClr val="008000"/>
                </a:solidFill>
              </a:rPr>
              <a:t>테이블 생성</a:t>
            </a:r>
            <a:r>
              <a:rPr lang="en-US" altLang="ko-KR" sz="1500" b="1" dirty="0">
                <a:solidFill>
                  <a:srgbClr val="008000"/>
                </a:solidFill>
              </a:rPr>
              <a:t>, </a:t>
            </a:r>
            <a:r>
              <a:rPr lang="ko-KR" altLang="en-US" sz="1500" b="1" dirty="0">
                <a:solidFill>
                  <a:srgbClr val="008000"/>
                </a:solidFill>
              </a:rPr>
              <a:t>데이터 입력 예 </a:t>
            </a:r>
            <a:r>
              <a:rPr lang="en-US" altLang="ko-KR" sz="1500" b="1" dirty="0">
                <a:solidFill>
                  <a:srgbClr val="008000"/>
                </a:solidFill>
              </a:rPr>
              <a:t>(</a:t>
            </a:r>
            <a:r>
              <a:rPr lang="ko-KR" altLang="en-US" sz="1500" b="1" dirty="0">
                <a:solidFill>
                  <a:srgbClr val="008000"/>
                </a:solidFill>
              </a:rPr>
              <a:t>프로젝트명 </a:t>
            </a:r>
            <a:r>
              <a:rPr lang="en-US" altLang="ko-KR" sz="1500" b="1" dirty="0">
                <a:solidFill>
                  <a:srgbClr val="008000"/>
                </a:solidFill>
              </a:rPr>
              <a:t>: Proejct13_1)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31672-DB31-4675-AACA-9283A1B0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641824"/>
            <a:ext cx="7056784" cy="29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30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데이터 입력 프로그램 작성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13-2] </a:t>
            </a:r>
            <a:r>
              <a:rPr lang="ko-KR" altLang="en-US" b="1" dirty="0">
                <a:solidFill>
                  <a:srgbClr val="008000"/>
                </a:solidFill>
              </a:rPr>
              <a:t>사용자가 키보드로 데이터 입력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Proejct13_2) 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3DB94-9906-442E-B475-7BD64E32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33972"/>
            <a:ext cx="72675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77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데이터 입력 프로그램 작성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13-2] </a:t>
            </a:r>
            <a:r>
              <a:rPr lang="ko-KR" altLang="en-US" b="1" dirty="0">
                <a:solidFill>
                  <a:srgbClr val="008000"/>
                </a:solidFill>
              </a:rPr>
              <a:t>사용자가 키보드로 데이터 입력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Proejct13_2) 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082A2-14CC-4125-8AD2-9FF95261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286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81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데이터 입력 프로그램 작성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13-2] </a:t>
            </a:r>
            <a:r>
              <a:rPr lang="ko-KR" altLang="en-US" b="1" dirty="0">
                <a:solidFill>
                  <a:srgbClr val="008000"/>
                </a:solidFill>
              </a:rPr>
              <a:t>사용자가 키보드로 데이터 입력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Proejct13_2) 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160074-5E4C-46DB-B23D-17F81FE6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7362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16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데이터 입력 프로그램 작성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148E61-22E2-4E9F-955B-4E04BE77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29" y="1988840"/>
            <a:ext cx="73723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10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000" dirty="0"/>
              <a:t>SQL Server </a:t>
            </a:r>
            <a:r>
              <a:rPr lang="ko-KR" altLang="en-US" sz="2000" dirty="0"/>
              <a:t>데이터 조회를 위한 </a:t>
            </a:r>
            <a:r>
              <a:rPr lang="en-US" altLang="ko-KR" sz="2000" dirty="0"/>
              <a:t>C# </a:t>
            </a:r>
            <a:r>
              <a:rPr lang="ko-KR" altLang="en-US" sz="2000" dirty="0"/>
              <a:t>코딩 순서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6B0F36-20B0-4E2F-99D7-E1CE631D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58988"/>
            <a:ext cx="6552728" cy="47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96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데이터 조회 프로그램 작성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13-3] </a:t>
            </a:r>
            <a:r>
              <a:rPr lang="ko-KR" altLang="en-US" b="1" dirty="0">
                <a:solidFill>
                  <a:srgbClr val="008000"/>
                </a:solidFill>
              </a:rPr>
              <a:t>데이터 조회 프로그램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Proejct13_3)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45239C-532D-4A12-8310-ECBB475E1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5901"/>
            <a:ext cx="6696744" cy="43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00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데이터 조회 프로그램 작성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13-3] </a:t>
            </a:r>
            <a:r>
              <a:rPr lang="ko-KR" altLang="en-US" b="1" dirty="0">
                <a:solidFill>
                  <a:srgbClr val="008000"/>
                </a:solidFill>
              </a:rPr>
              <a:t>데이터 조회 프로그램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Proejct13_3)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0B62BA-5720-4C2F-BF92-FA7163629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82"/>
          <a:stretch/>
        </p:blipFill>
        <p:spPr>
          <a:xfrm>
            <a:off x="1043608" y="2189060"/>
            <a:ext cx="6552728" cy="27521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4A0B3E-2E1E-450C-9D93-EF5C00730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" t="3231" r="485" b="4097"/>
          <a:stretch/>
        </p:blipFill>
        <p:spPr>
          <a:xfrm>
            <a:off x="1835696" y="4797152"/>
            <a:ext cx="6624736" cy="16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89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데이터 조회 프로그램 작성</a:t>
            </a:r>
            <a:endParaRPr lang="en-US" altLang="ko-KR" sz="2000" dirty="0"/>
          </a:p>
          <a:p>
            <a:pPr lvl="3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837DCE-EED6-4E6F-9009-1AF8C7EAC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4009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0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는 </a:t>
            </a:r>
            <a:r>
              <a:rPr lang="en-US" altLang="ko-KR" dirty="0"/>
              <a:t>GUI </a:t>
            </a:r>
            <a:r>
              <a:rPr lang="ko-KR" altLang="en-US" dirty="0"/>
              <a:t>화면에서 데이터를 입력하거나 수정하는 프로그램이다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r>
              <a:rPr lang="en-US" altLang="ko-KR" b="1" dirty="0">
                <a:solidFill>
                  <a:schemeClr val="accent1"/>
                </a:solidFill>
              </a:rPr>
              <a:t>Project13_4 </a:t>
            </a:r>
            <a:r>
              <a:rPr lang="ko-KR" altLang="en-US" dirty="0"/>
              <a:t>이름으로 </a:t>
            </a:r>
            <a:r>
              <a:rPr lang="en-US" altLang="ko-KR" dirty="0"/>
              <a:t>[Windows Forms </a:t>
            </a:r>
            <a:r>
              <a:rPr lang="ko-KR" altLang="en-US" dirty="0"/>
              <a:t>앱 </a:t>
            </a:r>
            <a:r>
              <a:rPr lang="en-US" altLang="ko-KR" dirty="0"/>
              <a:t>(</a:t>
            </a:r>
            <a:r>
              <a:rPr lang="en-US" altLang="ko-KR" dirty="0" err="1"/>
              <a:t>.Net</a:t>
            </a:r>
            <a:r>
              <a:rPr lang="en-US" altLang="ko-KR" dirty="0"/>
              <a:t> Framework)] </a:t>
            </a:r>
            <a:r>
              <a:rPr lang="ko-KR" altLang="en-US" dirty="0"/>
              <a:t>형식의 프로젝트를 생성하고 화면을 다음과 같이 디자인하자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2DB8D9-FDC0-4398-AE76-FC93BB5CE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068960"/>
            <a:ext cx="5760640" cy="34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</a:rPr>
              <a:t>이 장에서 만들 프로그램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 </a:t>
            </a:r>
            <a:r>
              <a:rPr lang="ko-KR" altLang="en-US" sz="2000" dirty="0"/>
              <a:t>데이터 조회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두 번째로 만들 프로그램은 </a:t>
            </a:r>
            <a:r>
              <a:rPr lang="en-US" altLang="ko-KR" dirty="0"/>
              <a:t>C#</a:t>
            </a:r>
            <a:r>
              <a:rPr lang="ko-KR" altLang="en-US" dirty="0"/>
              <a:t>에서 데이터베이스를 입력 및 조회하는 프로그램이다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F66660-E086-48CA-95D4-E7944AAE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27387"/>
            <a:ext cx="37433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03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[Form1] </a:t>
            </a:r>
            <a:r>
              <a:rPr lang="ko-KR" altLang="en-US" dirty="0"/>
              <a:t>창을 선택하고 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] </a:t>
            </a:r>
            <a:r>
              <a:rPr lang="ko-KR" altLang="en-US" dirty="0"/>
              <a:t>창의 </a:t>
            </a:r>
            <a:r>
              <a:rPr lang="en-US" altLang="ko-KR" dirty="0"/>
              <a:t>[</a:t>
            </a:r>
            <a:r>
              <a:rPr lang="ko-KR" altLang="en-US" dirty="0"/>
              <a:t>이벤트</a:t>
            </a:r>
            <a:r>
              <a:rPr lang="en-US" altLang="ko-KR" dirty="0"/>
              <a:t>]                                                                       </a:t>
            </a:r>
            <a:r>
              <a:rPr lang="ko-KR" altLang="en-US" dirty="0"/>
              <a:t>중 </a:t>
            </a:r>
            <a:r>
              <a:rPr lang="en-US" altLang="ko-KR" dirty="0" err="1"/>
              <a:t>FormClosed</a:t>
            </a:r>
            <a:r>
              <a:rPr lang="ko-KR" altLang="en-US" dirty="0"/>
              <a:t>와 </a:t>
            </a:r>
            <a:r>
              <a:rPr lang="en-US" altLang="ko-KR" dirty="0"/>
              <a:t>Load </a:t>
            </a:r>
            <a:r>
              <a:rPr lang="ko-KR" altLang="en-US" dirty="0"/>
              <a:t>이벤트의 메서드를                                                                         추가한다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&lt;</a:t>
            </a:r>
            <a:r>
              <a:rPr lang="ko-KR" altLang="en-US" dirty="0"/>
              <a:t>입력</a:t>
            </a:r>
            <a:r>
              <a:rPr lang="en-US" altLang="ko-KR" dirty="0"/>
              <a:t>&gt;, &lt;</a:t>
            </a:r>
            <a:r>
              <a:rPr lang="ko-KR" altLang="en-US" dirty="0"/>
              <a:t>조회</a:t>
            </a:r>
            <a:r>
              <a:rPr lang="en-US" altLang="ko-KR" dirty="0"/>
              <a:t>&gt; </a:t>
            </a:r>
            <a:r>
              <a:rPr lang="ko-KR" altLang="en-US" dirty="0"/>
              <a:t>버튼을 </a:t>
            </a:r>
            <a:r>
              <a:rPr lang="ko-KR" altLang="en-US" dirty="0" err="1"/>
              <a:t>더블클릭해서</a:t>
            </a:r>
            <a:r>
              <a:rPr lang="ko-KR" altLang="en-US" dirty="0"/>
              <a:t> 클릭                                                                           이벤트 메서드를 추가한 후</a:t>
            </a:r>
            <a:r>
              <a:rPr lang="en-US" altLang="ko-KR" dirty="0"/>
              <a:t>, </a:t>
            </a:r>
            <a:r>
              <a:rPr lang="ko-KR" altLang="en-US" dirty="0"/>
              <a:t>다음과 같이                                                                      소스 코드를 작성한다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E9EBE0-D352-422B-91E0-DA15CE3FE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91" y="1772816"/>
            <a:ext cx="286585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13-4] GUI </a:t>
            </a:r>
            <a:r>
              <a:rPr lang="ko-KR" altLang="en-US" b="1" dirty="0">
                <a:solidFill>
                  <a:srgbClr val="008000"/>
                </a:solidFill>
              </a:rPr>
              <a:t>화면에서 데이터 입력 및 수정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Proejct13_4)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40C7DEE-3BD0-46D4-8572-9E97A9D8AFFE}"/>
              </a:ext>
            </a:extLst>
          </p:cNvPr>
          <p:cNvGrpSpPr/>
          <p:nvPr/>
        </p:nvGrpSpPr>
        <p:grpSpPr>
          <a:xfrm>
            <a:off x="1043608" y="2204864"/>
            <a:ext cx="7200800" cy="4464496"/>
            <a:chOff x="1043608" y="2204864"/>
            <a:chExt cx="7296150" cy="45160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7725A41-200A-4F7D-956D-0BEAD571A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61" b="-1249"/>
            <a:stretch/>
          </p:blipFill>
          <p:spPr>
            <a:xfrm>
              <a:off x="1043608" y="2204864"/>
              <a:ext cx="7296150" cy="108012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930E15A-505E-4D2A-8C80-CE6BBA386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3196648"/>
              <a:ext cx="7296150" cy="352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574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13-4] GUI </a:t>
            </a:r>
            <a:r>
              <a:rPr lang="ko-KR" altLang="en-US" b="1" dirty="0">
                <a:solidFill>
                  <a:srgbClr val="008000"/>
                </a:solidFill>
              </a:rPr>
              <a:t>화면에서 데이터 입력 및 수정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Proejct13_4)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D0604D-ECF1-4DD4-A4CF-5E25C747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75097"/>
            <a:ext cx="6696744" cy="43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38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13-4] GUI </a:t>
            </a:r>
            <a:r>
              <a:rPr lang="ko-KR" altLang="en-US" b="1" dirty="0">
                <a:solidFill>
                  <a:srgbClr val="008000"/>
                </a:solidFill>
              </a:rPr>
              <a:t>화면에서 데이터 입력 및 수정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Proejct13_4)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BA47A27-EF3E-464A-9065-4480B444A3C3}"/>
              </a:ext>
            </a:extLst>
          </p:cNvPr>
          <p:cNvGrpSpPr/>
          <p:nvPr/>
        </p:nvGrpSpPr>
        <p:grpSpPr>
          <a:xfrm>
            <a:off x="1059632" y="2207468"/>
            <a:ext cx="6824736" cy="4173860"/>
            <a:chOff x="1059632" y="2132856"/>
            <a:chExt cx="7222976" cy="45339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F6B175C-5B3C-48BD-94E3-E875C6403A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"/>
            <a:stretch/>
          </p:blipFill>
          <p:spPr>
            <a:xfrm>
              <a:off x="1059632" y="2132856"/>
              <a:ext cx="7222976" cy="30003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1AA125C-A94D-4DFE-ADE3-38B922AFF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4"/>
            <a:stretch/>
          </p:blipFill>
          <p:spPr>
            <a:xfrm>
              <a:off x="1059632" y="5133231"/>
              <a:ext cx="7222976" cy="1533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9650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13-4] GUI </a:t>
            </a:r>
            <a:r>
              <a:rPr lang="ko-KR" altLang="en-US" b="1" dirty="0">
                <a:solidFill>
                  <a:srgbClr val="008000"/>
                </a:solidFill>
              </a:rPr>
              <a:t>화면에서 데이터 입력 및 수정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Proejct13_4)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6254A6-CA7F-498C-855E-2854BD75B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44486"/>
            <a:ext cx="6912768" cy="44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18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13-4] GUI </a:t>
            </a:r>
            <a:r>
              <a:rPr lang="ko-KR" altLang="en-US" b="1" dirty="0">
                <a:solidFill>
                  <a:srgbClr val="008000"/>
                </a:solidFill>
              </a:rPr>
              <a:t>화면에서 데이터 입력 및 수정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Proejct13_4)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099C98-94EB-4C64-AF05-1FAE3B8A9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3437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81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2E84E-1B00-42C4-B1AA-11A8A8AF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4485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24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C#</a:t>
            </a:r>
            <a:r>
              <a:rPr lang="ko-KR" altLang="en-US" dirty="0">
                <a:solidFill>
                  <a:srgbClr val="008000"/>
                </a:solidFill>
              </a:rPr>
              <a:t>에서 </a:t>
            </a:r>
            <a:r>
              <a:rPr lang="en-US" altLang="ko-KR" dirty="0">
                <a:solidFill>
                  <a:srgbClr val="008000"/>
                </a:solidFill>
              </a:rPr>
              <a:t>SQL Server </a:t>
            </a:r>
            <a:r>
              <a:rPr lang="ko-KR" altLang="en-US" dirty="0">
                <a:solidFill>
                  <a:srgbClr val="008000"/>
                </a:solidFill>
              </a:rPr>
              <a:t>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217EBB-9692-418E-8B27-D26A36A2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362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18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데이터베이스 개념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3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데이터베이스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데이터베이스 정의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 smtClean="0"/>
              <a:t>데이터베이</a:t>
            </a:r>
            <a:r>
              <a:rPr lang="ko-KR" altLang="en-US" b="1" dirty="0" smtClean="0"/>
              <a:t>스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ko-KR" altLang="en-US" dirty="0"/>
              <a:t>대량의 데이터를 체계적으로 저장해 놓은 것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 smtClean="0"/>
              <a:t>데이터베이스 </a:t>
            </a:r>
            <a:r>
              <a:rPr lang="ko-KR" altLang="en-US" b="1" dirty="0"/>
              <a:t>관리 시스템</a:t>
            </a:r>
            <a:r>
              <a:rPr lang="en-US" altLang="ko-KR" b="1" dirty="0"/>
              <a:t>(DBMS, </a:t>
            </a:r>
            <a:r>
              <a:rPr lang="en-US" altLang="ko-KR" b="1" dirty="0" err="1"/>
              <a:t>DataBase</a:t>
            </a:r>
            <a:r>
              <a:rPr lang="en-US" altLang="ko-KR" b="1" dirty="0"/>
              <a:t> Management System</a:t>
            </a:r>
            <a:r>
              <a:rPr lang="en-US" altLang="ko-KR" b="1" dirty="0" smtClean="0"/>
              <a:t>)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이러한 데이터베이스를 관리해주는 시스템 또 는 소프트웨어를 말한다</a:t>
            </a:r>
            <a:r>
              <a:rPr lang="en-US" altLang="ko-KR" dirty="0"/>
              <a:t>. 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78982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데이터베이스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관계형 데이터베이스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 smtClean="0"/>
              <a:t>DBMS</a:t>
            </a:r>
            <a:r>
              <a:rPr lang="ko-KR" altLang="en-US" dirty="0" smtClean="0"/>
              <a:t>의 유형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계층형</a:t>
            </a:r>
            <a:r>
              <a:rPr lang="en-US" altLang="ko-KR" dirty="0"/>
              <a:t>(Hierarchical) </a:t>
            </a:r>
            <a:r>
              <a:rPr lang="en-US" altLang="ko-KR" dirty="0" smtClean="0"/>
              <a:t>DBMS</a:t>
            </a:r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망형</a:t>
            </a:r>
            <a:r>
              <a:rPr lang="en-US" altLang="ko-KR" dirty="0"/>
              <a:t>(Network) </a:t>
            </a:r>
            <a:r>
              <a:rPr lang="en-US" altLang="ko-KR" dirty="0" smtClean="0"/>
              <a:t>DBMS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관계형</a:t>
            </a:r>
            <a:r>
              <a:rPr lang="en-US" altLang="ko-KR" dirty="0"/>
              <a:t>(Relational) </a:t>
            </a:r>
            <a:r>
              <a:rPr lang="en-US" altLang="ko-KR" dirty="0" smtClean="0"/>
              <a:t>DBMS</a:t>
            </a:r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객체지향형</a:t>
            </a:r>
            <a:r>
              <a:rPr lang="en-US" altLang="ko-KR" dirty="0"/>
              <a:t>(Object-Oriented) </a:t>
            </a:r>
            <a:r>
              <a:rPr lang="en-US" altLang="ko-KR" dirty="0" smtClean="0"/>
              <a:t>DBMS</a:t>
            </a:r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객체관계형</a:t>
            </a:r>
            <a:r>
              <a:rPr lang="en-US" altLang="ko-KR" dirty="0"/>
              <a:t>(Object-Relational) </a:t>
            </a:r>
            <a:r>
              <a:rPr lang="en-US" altLang="ko-KR" dirty="0" smtClean="0"/>
              <a:t>DBMS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04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데이터베이스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데이터베이스 관련 용어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건물을 지으려면 건축설계도부터 그려야 하듯이</a:t>
            </a:r>
            <a:r>
              <a:rPr lang="en-US" altLang="ko-KR" dirty="0"/>
              <a:t>, </a:t>
            </a:r>
            <a:r>
              <a:rPr lang="ko-KR" altLang="en-US" dirty="0"/>
              <a:t>데이터베이스를 구축하려면 데이터베이스 모델 링을 먼저 수행해야 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/>
              <a:t>데이터베이스 </a:t>
            </a:r>
            <a:r>
              <a:rPr lang="ko-KR" altLang="en-US" b="1" dirty="0" smtClean="0"/>
              <a:t>모델링 </a:t>
            </a:r>
            <a:r>
              <a:rPr lang="en-US" altLang="ko-KR" b="1" dirty="0" smtClean="0"/>
              <a:t>: </a:t>
            </a:r>
            <a:r>
              <a:rPr lang="ko-KR" altLang="en-US" dirty="0"/>
              <a:t>현실 세계에서 사용되는 데이터를 </a:t>
            </a:r>
            <a:r>
              <a:rPr lang="en-US" altLang="ko-KR" dirty="0"/>
              <a:t>DBMS </a:t>
            </a:r>
            <a:r>
              <a:rPr lang="ko-KR" altLang="en-US" dirty="0"/>
              <a:t>안에 어떻게 옮길지를 결정하는 과정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773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42524</TotalTime>
  <Words>1859</Words>
  <Application>Microsoft Office PowerPoint</Application>
  <PresentationFormat>화면 슬라이드 쇼(4:3)</PresentationFormat>
  <Paragraphs>246</Paragraphs>
  <Slides>58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13. 데이터베이스</vt:lpstr>
      <vt:lpstr>PowerPoint 프레젠테이션</vt:lpstr>
      <vt:lpstr>PowerPoint 프레젠테이션</vt:lpstr>
      <vt:lpstr>01. 이 장에서 만들 프로그램</vt:lpstr>
      <vt:lpstr>01. 이 장에서 만들 프로그램</vt:lpstr>
      <vt:lpstr>PowerPoint 프레젠테이션</vt:lpstr>
      <vt:lpstr>02. 데이터베이스 개념</vt:lpstr>
      <vt:lpstr>02. 데이터베이스 개념</vt:lpstr>
      <vt:lpstr>02. 데이터베이스 개념</vt:lpstr>
      <vt:lpstr>02. 데이터베이스 개념</vt:lpstr>
      <vt:lpstr>02. 데이터베이스 개념</vt:lpstr>
      <vt:lpstr>02. 데이터베이스 개념</vt:lpstr>
      <vt:lpstr>PowerPoint 프레젠테이션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03. SQL Server에서 데이터베이스 구축</vt:lpstr>
      <vt:lpstr>PowerPoint 프레젠테이션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04. C#에서 SQL Server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오세종;신현석</dc:creator>
  <cp:lastModifiedBy>김성무</cp:lastModifiedBy>
  <cp:revision>1318</cp:revision>
  <dcterms:created xsi:type="dcterms:W3CDTF">2012-07-11T10:23:22Z</dcterms:created>
  <dcterms:modified xsi:type="dcterms:W3CDTF">2022-10-31T06:13:42Z</dcterms:modified>
</cp:coreProperties>
</file>