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notesMasterIdLst>
    <p:notesMasterId r:id="rId17"/>
  </p:notesMasterIdLst>
  <p:sldIdLst>
    <p:sldId id="256" r:id="rId2"/>
    <p:sldId id="456" r:id="rId3"/>
    <p:sldId id="452" r:id="rId4"/>
    <p:sldId id="454" r:id="rId5"/>
    <p:sldId id="455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53" r:id="rId15"/>
    <p:sldId id="451" r:id="rId16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960A-40C0-4E7F-AB23-E6E84D7B7360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E8F60-B05A-454C-923F-CD74F2D59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.ros.org/docs/overview/license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ss.docs.eprosima.com/" TargetMode="External"/><Relationship Id="rId2" Type="http://schemas.openxmlformats.org/officeDocument/2006/relationships/hyperlink" Target="https://www.omg.org/spec/DDS-XType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iware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ros.org/docs/tutorials/programming_rcl_rclc/pub_sub/#subscription" TargetMode="External"/><Relationship Id="rId2" Type="http://schemas.openxmlformats.org/officeDocument/2006/relationships/hyperlink" Target="https://github.com/freshmea/micro-ROS-demos/tree/ir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buntu.com/blog/getting-started-with-micro-ros-on-raspberry-pi-pic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Micro-</a:t>
            </a:r>
            <a:r>
              <a:rPr lang="en-US" altLang="ko-KR" dirty="0" err="1"/>
              <a:t>ros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터트봇</a:t>
            </a:r>
            <a:r>
              <a:rPr lang="en-US" altLang="ko-KR" dirty="0"/>
              <a:t>3 </a:t>
            </a:r>
            <a:r>
              <a:rPr lang="ko-KR" altLang="en-US" dirty="0"/>
              <a:t>제어 실습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E1996-8EC4-468F-3A1E-78479AFD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일반 빌드 시스템을 통한 다중 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RTOS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지원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4E08B-BC2C-A39F-C330-88762F67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200"/>
              </a:spcAft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는 세 가지 인기 있는 오픈 소스 실시간 운영 체제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(RTOS)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인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FreeRTOS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Zephyr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및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NuttX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를 지원합니다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POSIX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인터페이스와 함께 제공되는 모든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RTOS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에 이식할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pPr algn="l">
              <a:spcAft>
                <a:spcPts val="200"/>
              </a:spcAft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RTOS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관련 빌드 시스템은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2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패키지로 제공되는 몇 가지 일반 설정 스크립트에 통합되어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따라서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개발자는 일반적인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명령줄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도구를 사용할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또한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RTOS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특정 도구 체인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예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: ESP-IDF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및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Zephyr)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과의 선택된 통합을 제공합니다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33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E1996-8EC4-468F-3A1E-78479AFD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허가 라이센스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4E08B-BC2C-A39F-C330-88762F67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200"/>
              </a:spcAft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Apache License 2.0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인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2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와 동일한 허용 라이센스를 따릅니다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이는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클라이언트 라이브러리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미들웨어 계층 및 도구에 적용됩니다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pPr algn="l">
              <a:spcAft>
                <a:spcPts val="200"/>
              </a:spcAft>
            </a:pPr>
            <a:r>
              <a:rPr lang="ko-KR" altLang="en-US" b="0" i="0" u="none" strike="noStrike" dirty="0">
                <a:solidFill>
                  <a:srgbClr val="337AB7"/>
                </a:solidFill>
                <a:effectLst/>
                <a:highlight>
                  <a:srgbClr val="FFFFFF"/>
                </a:highlight>
                <a:latin typeface="Helvetica Neue"/>
                <a:hlinkClick r:id="rId2"/>
              </a:rPr>
              <a:t>기본 </a:t>
            </a:r>
            <a:r>
              <a:rPr lang="en-US" altLang="ko-KR" b="0" i="0" u="none" strike="noStrike" dirty="0">
                <a:solidFill>
                  <a:srgbClr val="337AB7"/>
                </a:solidFill>
                <a:effectLst/>
                <a:highlight>
                  <a:srgbClr val="FFFFFF"/>
                </a:highlight>
                <a:latin typeface="Helvetica Neue"/>
                <a:hlinkClick r:id="rId2"/>
              </a:rPr>
              <a:t>RTOS</a:t>
            </a:r>
            <a:r>
              <a:rPr lang="ko-KR" altLang="en-US" b="0" i="0" u="none" strike="noStrike" dirty="0">
                <a:solidFill>
                  <a:srgbClr val="337AB7"/>
                </a:solidFill>
                <a:effectLst/>
                <a:highlight>
                  <a:srgbClr val="FFFFFF"/>
                </a:highlight>
                <a:latin typeface="Helvetica Neue"/>
                <a:hlinkClick r:id="rId2"/>
              </a:rPr>
              <a:t>를 사용하여 프로젝트를 생성할 때 라이선스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페이지 에 자세히 설명된 대로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RTOS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프로젝트 또는 공급업체의 라이선스를 고려하세요 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94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E1996-8EC4-468F-3A1E-78479AFD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활발한 커뮤니티와 생태계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4E08B-BC2C-A39F-C330-88762F67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200"/>
              </a:spcAft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는 공식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2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워킹 그룹인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Embedded Working Group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의 지원을 받아 지속적으로 성장하고 자체 조직된 커뮤니티에 의해 개발되었습니다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커뮤니티에서는 초급 튜토리얼을 공유하고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Slack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및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GitHub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를 통해 지원을 제공하며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공개 실무 그룹 화상 통화를 통해 매월 모입니다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물론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eProsima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 XRCE-DDS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에 대한 상업적 지원을 제공합니다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pPr algn="l">
              <a:spcAft>
                <a:spcPts val="200"/>
              </a:spcAft>
            </a:pP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이 커뮤니티는 또한 마이크로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에 관한 도구를 만듭니다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예를 들어 마이크로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기반 애플리케이션을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MCU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하드웨어에 최적화하기 위해 특정 벤치마킹 도구가 개발되었습니다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이를 통해 메모리 사용량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CPU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시간 소비 및 일반 성능을 확인할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52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E1996-8EC4-468F-3A1E-78479AFD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7.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장기적인 유지 관리 및 상호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운용성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4E08B-BC2C-A39F-C330-88762F67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200"/>
              </a:spcAft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는 유명한 오픈 소스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RTOS,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표준화된 미들웨어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표준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2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클라이언트 지원 라이브러리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rcl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등 잘 확립된 구성 요소로 구성됩니다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이러한 방식으로 장기적인 유지 관리를 위해 마이크로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관련 코드의 양이 최소화되었습니다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동시에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micro-ROS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스택은 표준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2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스택의 모듈성을 유지합니다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Micro-ROS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는 맞춤형 미들웨어 레이어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따라서 표준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또는 맞춤형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클라이언트 라이브러리와 함께 사용할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pPr algn="l">
              <a:spcAft>
                <a:spcPts val="200"/>
              </a:spcAft>
            </a:pP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또한 빠르고 가벼운 </a:t>
            </a:r>
            <a:r>
              <a:rPr lang="en-US" altLang="ko-KR" b="0" i="0" u="none" strike="noStrike" dirty="0">
                <a:solidFill>
                  <a:srgbClr val="337AB7"/>
                </a:solidFill>
                <a:effectLst/>
                <a:highlight>
                  <a:srgbClr val="FFFFFF"/>
                </a:highlight>
                <a:latin typeface="Helvetica Neue"/>
                <a:hlinkClick r:id="rId2"/>
              </a:rPr>
              <a:t>OMG DDS-XTYPES </a:t>
            </a:r>
            <a:r>
              <a:rPr lang="ko-KR" altLang="en-US" b="0" i="0" u="none" strike="noStrike" dirty="0">
                <a:solidFill>
                  <a:srgbClr val="337AB7"/>
                </a:solidFill>
                <a:effectLst/>
                <a:highlight>
                  <a:srgbClr val="FFFFFF"/>
                </a:highlight>
                <a:latin typeface="Helvetica Neue"/>
                <a:hlinkClick r:id="rId2"/>
              </a:rPr>
              <a:t>표준 통합 도구인 </a:t>
            </a:r>
            <a:r>
              <a:rPr lang="en-US" altLang="ko-KR" b="0" i="0" u="none" strike="noStrike" dirty="0">
                <a:solidFill>
                  <a:srgbClr val="337AB7"/>
                </a:solidFill>
                <a:effectLst/>
                <a:highlight>
                  <a:srgbClr val="FFFFFF"/>
                </a:highlight>
                <a:latin typeface="Helvetica Neue"/>
                <a:hlinkClick r:id="rId2"/>
              </a:rPr>
              <a:t>SOSS( </a:t>
            </a:r>
            <a:r>
              <a:rPr lang="en-US" altLang="ko-KR" b="0" i="0" u="none" strike="noStrike" dirty="0">
                <a:solidFill>
                  <a:srgbClr val="337AB7"/>
                </a:solidFill>
                <a:effectLst/>
                <a:highlight>
                  <a:srgbClr val="FFFFFF"/>
                </a:highlight>
                <a:latin typeface="Helvetica Neue"/>
                <a:hlinkClick r:id="rId3"/>
              </a:rPr>
              <a:t>System-Of-Systems Synthesizer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를 통해 추가 미들웨어 프로토콜을 연결할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예를 들어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우리는 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SOSS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코어의 통합 기능을 활용하여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NGSIv2(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차세대 서비스 인터페이스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표준에 따라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2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및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를 </a:t>
            </a:r>
            <a:r>
              <a:rPr lang="en-US" altLang="ko-KR" b="0" i="0" u="none" strike="noStrike" dirty="0">
                <a:solidFill>
                  <a:srgbClr val="337AB7"/>
                </a:solidFill>
                <a:effectLst/>
                <a:highlight>
                  <a:srgbClr val="FFFFFF"/>
                </a:highlight>
                <a:latin typeface="Helvetica Neue"/>
                <a:hlinkClick r:id="rId4"/>
              </a:rPr>
              <a:t>FIWARE </a:t>
            </a:r>
            <a:r>
              <a:rPr lang="ko-KR" altLang="en-US" b="0" i="0" u="none" strike="noStrike" dirty="0">
                <a:solidFill>
                  <a:srgbClr val="337AB7"/>
                </a:solidFill>
                <a:effectLst/>
                <a:highlight>
                  <a:srgbClr val="FFFFFF"/>
                </a:highlight>
                <a:latin typeface="Helvetica Neue"/>
                <a:hlinkClick r:id="rId4"/>
              </a:rPr>
              <a:t>컨텍스트 브로커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와 연결하는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SOSS-FIWARE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및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SOSS-ROS2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시스템 핸들을 개발했습니다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25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https://github.com/freshmea/micro-ROS-demos/tree/iron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https://micro.ros.org/docs/tutorials/programming_rcl_rclc/pub_sub/#subscription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https://ubuntu.com/blog/getting-started-with-micro-ros-on-raspberry-pi-pico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실습</a:t>
            </a:r>
            <a:r>
              <a:rPr lang="en-US" altLang="ko-KR" b="1" dirty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가제보로</a:t>
            </a:r>
            <a:r>
              <a:rPr lang="ko-KR" altLang="en-US" dirty="0"/>
              <a:t> </a:t>
            </a:r>
            <a:r>
              <a:rPr lang="ko-KR" altLang="en-US" dirty="0" err="1"/>
              <a:t>터틀봇</a:t>
            </a:r>
            <a:r>
              <a:rPr lang="en-US" altLang="ko-KR" dirty="0"/>
              <a:t>3 </a:t>
            </a:r>
            <a:r>
              <a:rPr lang="ko-KR" altLang="en-US" dirty="0"/>
              <a:t>월드에 </a:t>
            </a:r>
            <a:r>
              <a:rPr lang="ko-KR" altLang="en-US" dirty="0" err="1"/>
              <a:t>터틀봇을</a:t>
            </a:r>
            <a:r>
              <a:rPr lang="ko-KR" altLang="en-US" dirty="0"/>
              <a:t> 불러오고 </a:t>
            </a:r>
            <a:r>
              <a:rPr lang="en-US" altLang="ko-KR" dirty="0"/>
              <a:t>SLAM</a:t>
            </a:r>
            <a:r>
              <a:rPr lang="ko-KR" altLang="en-US" dirty="0"/>
              <a:t>을 실행해서 지도를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 </a:t>
            </a:r>
            <a:r>
              <a:rPr lang="ko-KR" altLang="en-US" dirty="0" err="1"/>
              <a:t>가제보로</a:t>
            </a:r>
            <a:r>
              <a:rPr lang="ko-KR" altLang="en-US" dirty="0"/>
              <a:t> </a:t>
            </a:r>
            <a:r>
              <a:rPr lang="ko-KR" altLang="en-US" dirty="0" err="1"/>
              <a:t>터틀봇</a:t>
            </a:r>
            <a:r>
              <a:rPr lang="en-US" altLang="ko-KR" dirty="0"/>
              <a:t>3</a:t>
            </a:r>
            <a:r>
              <a:rPr lang="ko-KR" altLang="en-US" dirty="0"/>
              <a:t>월드를 불러오고 </a:t>
            </a:r>
            <a:r>
              <a:rPr lang="en-US" altLang="ko-KR" dirty="0"/>
              <a:t>1</a:t>
            </a:r>
            <a:r>
              <a:rPr lang="ko-KR" altLang="en-US" dirty="0"/>
              <a:t>에서 만든 지도로 네비게이션을 해 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endParaRPr lang="ko-KR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네비게이션 노드를 작성해서 </a:t>
            </a:r>
            <a:r>
              <a:rPr lang="ko-KR" altLang="en-US" dirty="0" err="1"/>
              <a:t>가제보의</a:t>
            </a:r>
            <a:r>
              <a:rPr lang="ko-KR" altLang="en-US" dirty="0"/>
              <a:t> </a:t>
            </a:r>
            <a:r>
              <a:rPr lang="ko-KR" altLang="en-US" dirty="0" err="1"/>
              <a:t>터틀봇을</a:t>
            </a:r>
            <a:r>
              <a:rPr lang="ko-KR" altLang="en-US" dirty="0"/>
              <a:t> </a:t>
            </a:r>
            <a:r>
              <a:rPr lang="ko-KR" altLang="en-US" dirty="0" err="1"/>
              <a:t>코드대로</a:t>
            </a:r>
            <a:r>
              <a:rPr lang="ko-KR" altLang="en-US" dirty="0"/>
              <a:t> 움직이게 해 본다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 (</a:t>
            </a:r>
            <a:r>
              <a:rPr lang="en-US" altLang="ko-KR" dirty="0" err="1"/>
              <a:t>Followwaypoints</a:t>
            </a:r>
            <a:r>
              <a:rPr lang="en-US" altLang="ko-KR" dirty="0"/>
              <a:t> action</a:t>
            </a:r>
            <a:r>
              <a:rPr lang="ko-KR" altLang="en-US" dirty="0"/>
              <a:t>을 이용한다</a:t>
            </a:r>
            <a:r>
              <a:rPr lang="en-US" altLang="ko-KR" dirty="0"/>
              <a:t>. 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</a:t>
            </a:r>
            <a:r>
              <a:rPr lang="ko-KR" altLang="en-US" dirty="0"/>
              <a:t> </a:t>
            </a:r>
            <a:r>
              <a:rPr lang="en-US" altLang="ko-KR" dirty="0"/>
              <a:t>ROS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9EB08A-3EE7-CCE2-82ED-0D5E5C995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95145"/>
            <a:ext cx="8229600" cy="3929448"/>
          </a:xfrm>
        </p:spPr>
      </p:pic>
    </p:spTree>
    <p:extLst>
      <p:ext uri="{BB962C8B-B14F-4D97-AF65-F5344CB8AC3E}">
        <p14:creationId xmlns:p14="http://schemas.microsoft.com/office/powerpoint/2010/main" val="210581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 </a:t>
            </a:r>
            <a:r>
              <a:rPr lang="en-US" altLang="ko-KR" dirty="0" err="1"/>
              <a:t>ros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33736"/>
            <a:ext cx="8229600" cy="40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5350"/>
            <a:ext cx="6258991" cy="34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8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51888"/>
            <a:ext cx="8229600" cy="3615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5725"/>
            <a:ext cx="8212667" cy="41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4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B85C5-EFAE-F5C5-EF90-7FF4E7B9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F1ADB-9BB2-01F6-39CD-0D8C8C40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는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마이크로컨트롤러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기반 로봇 프로젝트에 사용할 수 있도록 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7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가지 주요 기능을 제공합니다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lvl="1">
              <a:spcBef>
                <a:spcPts val="800"/>
              </a:spcBef>
              <a:spcAft>
                <a:spcPts val="200"/>
              </a:spcAft>
            </a:pP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✔ 모든 주요 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개념을 지원하는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마이크로컨트롤러에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최적화된 클라이언트 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API</a:t>
            </a:r>
            <a:endParaRPr lang="ko-KR" altLang="en-US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lvl="1">
              <a:spcBef>
                <a:spcPts val="800"/>
              </a:spcBef>
              <a:spcAft>
                <a:spcPts val="200"/>
              </a:spcAft>
            </a:pP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✔ 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2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와의 원활한 통합 </a:t>
            </a:r>
          </a:p>
          <a:p>
            <a:pPr lvl="1">
              <a:spcBef>
                <a:spcPts val="800"/>
              </a:spcBef>
              <a:spcAft>
                <a:spcPts val="200"/>
              </a:spcAft>
            </a:pP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✔ 리소스가 극도로 제한되어 있지만 유연한 미들웨어 </a:t>
            </a:r>
          </a:p>
          <a:p>
            <a:pPr lvl="1">
              <a:spcBef>
                <a:spcPts val="800"/>
              </a:spcBef>
              <a:spcAft>
                <a:spcPts val="200"/>
              </a:spcAft>
            </a:pP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✔ 일반 빌드 시스템을 통한 다중 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RTOS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지원 </a:t>
            </a:r>
          </a:p>
          <a:p>
            <a:pPr lvl="1">
              <a:spcBef>
                <a:spcPts val="800"/>
              </a:spcBef>
              <a:spcAft>
                <a:spcPts val="200"/>
              </a:spcAft>
            </a:pP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✔ 허가 라이센스</a:t>
            </a:r>
          </a:p>
          <a:p>
            <a:pPr lvl="1">
              <a:spcBef>
                <a:spcPts val="800"/>
              </a:spcBef>
              <a:spcAft>
                <a:spcPts val="200"/>
              </a:spcAft>
            </a:pP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✔ 활발한 커뮤니티와 생태계</a:t>
            </a:r>
          </a:p>
          <a:p>
            <a:pPr lvl="1">
              <a:spcBef>
                <a:spcPts val="800"/>
              </a:spcBef>
              <a:spcAft>
                <a:spcPts val="200"/>
              </a:spcAft>
            </a:pP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✔ 장기적인 유지 관리 및 상호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운용성</a:t>
            </a:r>
            <a:endParaRPr lang="ko-KR" altLang="en-US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10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3D0C1-FD0B-6E6C-DB20-60F01C17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1.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모든 주요 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개념을 지원하는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마이크로컨트롤러에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최적화된 클라이언트 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BBB8A-0B64-37F3-C053-D851C6F8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200"/>
              </a:spcAft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는 노드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게시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/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구독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클라이언트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/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서비스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노드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라이프사이클 등과 같은 모든 주요 핵심 개념을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마이크로컨트롤러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(MCU)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에 가져옵니다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micro-ROS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의 클라이언트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API(C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프로그래밍 언어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는 표준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2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클라이언트 지원 라이브러리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rcl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와 일련의 확장 및 편의 기능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rclc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을 기반으로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pPr algn="l">
              <a:spcAft>
                <a:spcPts val="200"/>
              </a:spcAft>
            </a:pP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rcl+rclc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조합은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MCU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에 최적화되어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초기화 단계 후에는 동적 메모리 할당 없이 사용할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rclc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패키지는 임베디드 시스템 엔지니어링에서 잘 입증된 스케줄링 패턴을 구현할 수 있는 고급 실행 메커니즘을 제공합니다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67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4CC4E-0CBC-7892-960B-971260C3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2. ROS 2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와의 원활한 통합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1A1D4-0906-63FD-2F73-8705A4E7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에이전트는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MCU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노드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즉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구성 요소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를 표준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2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시스템과 원활하게 연결합니다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이를 통해 일반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노드와 마찬가지로 알려진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2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도구 및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API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를 사용하여 마이크로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노드에 액세스할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42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FC4C5-2C5D-F832-377B-EE8B1758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리소스가 극도로 제한되어 있지만 유연한 미들웨어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C4321-356F-4561-A1AD-CAAA7490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200"/>
              </a:spcAft>
            </a:pP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eProsima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 XRCE-DDS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는 심층 임베디드 시스템용 미들웨어에 대한 모든 요구 사항을 충족합니다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이것이 바로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micro-ROS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XRCE(Extremely Resource Constrained Environments)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표준을 위한 새로운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DDS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구현을 위한 애플리케이션 중 하나인 이유입니다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micro-ROS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스택의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ROS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미들웨어 인터페이스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rmw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와의 통합을 위해 런타임 시 동적 메모리 할당을 방지하기 위해 정적 메모리 풀이 도입되었습니다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pPr algn="l">
              <a:spcAft>
                <a:spcPts val="200"/>
              </a:spcAft>
            </a:pP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미들웨어에는 직렬 전송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이더넷을 통한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UDP, Wi-Fi, 6LoWPAN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및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Bluetooth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에 대한 지원이 내장되어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또한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Micro XRCE-DDS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소스 코드는 추가 전송 지원을 구현하기 위한 템플릿을 제공합니다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488011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</TotalTime>
  <Words>795</Words>
  <Application>Microsoft Office PowerPoint</Application>
  <PresentationFormat>화면 슬라이드 쇼(16:9)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Helvetica Neue</vt:lpstr>
      <vt:lpstr>HY견고딕</vt:lpstr>
      <vt:lpstr>맑은 고딕</vt:lpstr>
      <vt:lpstr>Arial</vt:lpstr>
      <vt:lpstr>Wingdings</vt:lpstr>
      <vt:lpstr>바인드소프트</vt:lpstr>
      <vt:lpstr>터트봇3 제어 실습</vt:lpstr>
      <vt:lpstr>Micro ROS</vt:lpstr>
      <vt:lpstr>micro ros</vt:lpstr>
      <vt:lpstr>PowerPoint 프레젠테이션</vt:lpstr>
      <vt:lpstr>PowerPoint 프레젠테이션</vt:lpstr>
      <vt:lpstr>PowerPoint 프레젠테이션</vt:lpstr>
      <vt:lpstr>1. 모든 주요 ROS 개념을 지원하는 마이크로컨트롤러에 최적화된 클라이언트 API</vt:lpstr>
      <vt:lpstr>2. ROS 2와의 원활한 통합</vt:lpstr>
      <vt:lpstr>3. 리소스가 극도로 제한되어 있지만 유연한 미들웨어</vt:lpstr>
      <vt:lpstr>4. 일반 빌드 시스템을 통한 다중 RTOS 지원</vt:lpstr>
      <vt:lpstr>5. 허가 라이센스</vt:lpstr>
      <vt:lpstr>6. 활발한 커뮤니티와 생태계</vt:lpstr>
      <vt:lpstr>7. 장기적인 유지 관리 및 상호 운용성</vt:lpstr>
      <vt:lpstr>레퍼런스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47</cp:revision>
  <dcterms:created xsi:type="dcterms:W3CDTF">2023-01-17T00:02:46Z</dcterms:created>
  <dcterms:modified xsi:type="dcterms:W3CDTF">2024-04-25T07:28:20Z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