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907" r:id="rId1"/>
  </p:sldMasterIdLst>
  <p:sldIdLst>
    <p:sldId id="256" r:id="rId2"/>
    <p:sldId id="452" r:id="rId3"/>
    <p:sldId id="453" r:id="rId4"/>
    <p:sldId id="443" r:id="rId5"/>
    <p:sldId id="445" r:id="rId6"/>
    <p:sldId id="446" r:id="rId7"/>
    <p:sldId id="447" r:id="rId8"/>
    <p:sldId id="448" r:id="rId9"/>
    <p:sldId id="449" r:id="rId10"/>
    <p:sldId id="450" r:id="rId11"/>
    <p:sldId id="451" r:id="rId12"/>
  </p:sldIdLst>
  <p:sldSz cx="9144000" cy="5143500" type="screen16x9"/>
  <p:notesSz cx="9144000" cy="51435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5" d="100"/>
          <a:sy n="125" d="100"/>
        </p:scale>
        <p:origin x="660" y="8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50052" cy="22851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395536" y="3219822"/>
            <a:ext cx="8352928" cy="63775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350" u="none" baseline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소단원 및 부제목</a:t>
            </a:r>
            <a:endParaRPr lang="en-US" altLang="ko-KR" smtClean="0"/>
          </a:p>
        </p:txBody>
      </p:sp>
      <p:sp>
        <p:nvSpPr>
          <p:cNvPr id="36" name="제목 1"/>
          <p:cNvSpPr txBox="1">
            <a:spLocks/>
          </p:cNvSpPr>
          <p:nvPr/>
        </p:nvSpPr>
        <p:spPr>
          <a:xfrm>
            <a:off x="-6052" y="1"/>
            <a:ext cx="9150052" cy="2285132"/>
          </a:xfrm>
          <a:prstGeom prst="rect">
            <a:avLst/>
          </a:prstGeom>
          <a:gradFill>
            <a:gsLst>
              <a:gs pos="100000">
                <a:schemeClr val="bg1"/>
              </a:gs>
              <a:gs pos="0">
                <a:schemeClr val="bg1">
                  <a:alpha val="0"/>
                </a:schemeClr>
              </a:gs>
            </a:gsLst>
            <a:lin ang="5400000" scaled="0"/>
          </a:gradFill>
        </p:spPr>
        <p:txBody>
          <a:bodyPr vert="horz" lIns="68580" tIns="34290" rIns="68580" bIns="3429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3600" b="1" kern="1200" cap="all" spc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HY견고딕" pitchFamily="18" charset="-127"/>
                <a:ea typeface="HY견고딕" pitchFamily="18" charset="-127"/>
                <a:cs typeface="+mj-cs"/>
              </a:defRPr>
            </a:lvl1pPr>
          </a:lstStyle>
          <a:p>
            <a:endParaRPr lang="ko-KR" altLang="en-US" sz="2700" dirty="0"/>
          </a:p>
        </p:txBody>
      </p:sp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-11906" y="730389"/>
            <a:ext cx="9144000" cy="2268252"/>
          </a:xfrm>
          <a:gradFill>
            <a:gsLst>
              <a:gs pos="100000">
                <a:schemeClr val="bg1">
                  <a:alpha val="79000"/>
                </a:schemeClr>
              </a:gs>
              <a:gs pos="0">
                <a:schemeClr val="bg1">
                  <a:alpha val="0"/>
                </a:schemeClr>
              </a:gs>
            </a:gsLst>
            <a:lin ang="5400000" scaled="0"/>
          </a:gradFill>
        </p:spPr>
        <p:txBody>
          <a:bodyPr wrap="none"/>
          <a:lstStyle>
            <a:lvl1pPr marL="0" marR="0" indent="0" algn="ctr" defTabSz="6858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cap="all" spc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defRPr>
            </a:lvl1pPr>
          </a:lstStyle>
          <a:p>
            <a:r>
              <a:rPr lang="en-US" altLang="ko-KR" smtClean="0"/>
              <a:t> </a:t>
            </a:r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99976" y="4221528"/>
            <a:ext cx="8280920" cy="540060"/>
          </a:xfrm>
          <a:prstGeom prst="rect">
            <a:avLst/>
          </a:prstGeom>
          <a:gradFill>
            <a:gsLst>
              <a:gs pos="100000">
                <a:schemeClr val="bg1"/>
              </a:gs>
              <a:gs pos="0">
                <a:schemeClr val="bg1">
                  <a:alpha val="0"/>
                </a:schemeClr>
              </a:gs>
            </a:gsLst>
            <a:lin ang="5400000" scaled="0"/>
          </a:gradFill>
        </p:spPr>
        <p:txBody>
          <a:bodyPr vert="horz" wrap="none" lIns="68580" tIns="34290" rIns="68580" bIns="34290" rtlCol="0" anchor="ctr">
            <a:noAutofit/>
          </a:bodyPr>
          <a:lstStyle/>
          <a:p>
            <a:pPr algn="ctr"/>
            <a:r>
              <a:rPr lang="ko-KR" altLang="en-US" sz="1050" u="sng" dirty="0" smtClean="0">
                <a:solidFill>
                  <a:schemeClr val="bg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㈜</a:t>
            </a:r>
            <a:r>
              <a:rPr lang="ko-KR" altLang="en-US" sz="1050" u="sng" dirty="0" err="1" smtClean="0">
                <a:solidFill>
                  <a:schemeClr val="bg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바인드소프트</a:t>
            </a:r>
            <a:endParaRPr lang="ko-KR" altLang="en-US" sz="1050" u="sng" dirty="0" smtClean="0">
              <a:solidFill>
                <a:schemeClr val="bg1">
                  <a:lumMod val="50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360" y="-175594"/>
            <a:ext cx="1224136" cy="905982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4137924"/>
            <a:ext cx="648072" cy="479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4499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29"/>
          <p:cNvGrpSpPr/>
          <p:nvPr/>
        </p:nvGrpSpPr>
        <p:grpSpPr>
          <a:xfrm>
            <a:off x="357158" y="3268270"/>
            <a:ext cx="8072494" cy="53579"/>
            <a:chOff x="357158" y="4357694"/>
            <a:chExt cx="8072494" cy="71438"/>
          </a:xfrm>
        </p:grpSpPr>
        <p:pic>
          <p:nvPicPr>
            <p:cNvPr id="10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r="7467" b="3225"/>
            <a:stretch>
              <a:fillRect/>
            </a:stretch>
          </p:blipFill>
          <p:spPr bwMode="auto">
            <a:xfrm>
              <a:off x="357158" y="4357694"/>
              <a:ext cx="1301694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2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24351" r="7467" b="3225"/>
            <a:stretch>
              <a:fillRect/>
            </a:stretch>
          </p:blipFill>
          <p:spPr bwMode="auto">
            <a:xfrm>
              <a:off x="1658852" y="4357694"/>
              <a:ext cx="959143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3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24351" r="7467" b="3225"/>
            <a:stretch>
              <a:fillRect/>
            </a:stretch>
          </p:blipFill>
          <p:spPr bwMode="auto">
            <a:xfrm>
              <a:off x="2617995" y="4357694"/>
              <a:ext cx="959143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4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24351" r="7467" b="3225"/>
            <a:stretch>
              <a:fillRect/>
            </a:stretch>
          </p:blipFill>
          <p:spPr bwMode="auto">
            <a:xfrm>
              <a:off x="3577138" y="4357694"/>
              <a:ext cx="959143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5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24351" r="7467" b="3225"/>
            <a:stretch>
              <a:fillRect/>
            </a:stretch>
          </p:blipFill>
          <p:spPr bwMode="auto">
            <a:xfrm>
              <a:off x="4536281" y="4357694"/>
              <a:ext cx="959143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6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24351" r="7467" b="3225"/>
            <a:stretch>
              <a:fillRect/>
            </a:stretch>
          </p:blipFill>
          <p:spPr bwMode="auto">
            <a:xfrm>
              <a:off x="5495424" y="4357694"/>
              <a:ext cx="959143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7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24351" r="7467" b="3225"/>
            <a:stretch>
              <a:fillRect/>
            </a:stretch>
          </p:blipFill>
          <p:spPr bwMode="auto">
            <a:xfrm>
              <a:off x="6454567" y="4357694"/>
              <a:ext cx="1975085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0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42085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3560"/>
            <a:ext cx="8229600" cy="436946"/>
          </a:xfrm>
        </p:spPr>
        <p:txBody>
          <a:bodyPr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4822048"/>
            <a:ext cx="2895600" cy="219059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4822048"/>
            <a:ext cx="2133600" cy="219059"/>
          </a:xfrm>
        </p:spPr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696502"/>
            <a:ext cx="8229600" cy="412554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467544" y="465516"/>
            <a:ext cx="8208912" cy="0"/>
          </a:xfrm>
          <a:prstGeom prst="line">
            <a:avLst/>
          </a:prstGeom>
          <a:ln w="19050">
            <a:gradFill flip="none" rotWithShape="1">
              <a:gsLst>
                <a:gs pos="0">
                  <a:srgbClr val="FFFFFF"/>
                </a:gs>
                <a:gs pos="7001">
                  <a:srgbClr val="E6E6E6"/>
                </a:gs>
                <a:gs pos="32001">
                  <a:srgbClr val="7D8496"/>
                </a:gs>
                <a:gs pos="47000">
                  <a:srgbClr val="E6E6E6"/>
                </a:gs>
                <a:gs pos="85001">
                  <a:srgbClr val="7D8496"/>
                </a:gs>
                <a:gs pos="100000">
                  <a:srgbClr val="E6E6E6"/>
                </a:gs>
              </a:gsLst>
              <a:lin ang="0" scaled="1"/>
              <a:tileRect/>
            </a:gra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83674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eg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0" name="Picture 16" descr="F:\images\design\2016.09.12 엣지아이랩 ppt 템플릿\line_yellow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41"/>
            <a:ext cx="9144000" cy="204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15" descr="F:\images\design\2016.09.12 엣지아이랩 ppt 템플릿\line_blue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959297"/>
            <a:ext cx="9144000" cy="184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465516"/>
            <a:ext cx="8229600" cy="41957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109104"/>
            <a:ext cx="8229600" cy="3024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8424" y="-110139"/>
            <a:ext cx="738064" cy="546241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4590160"/>
            <a:ext cx="738064" cy="546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984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8" r:id="rId1"/>
    <p:sldLayoutId id="2147483909" r:id="rId2"/>
    <p:sldLayoutId id="2147483910" r:id="rId3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1" hangingPunct="1">
        <a:spcBef>
          <a:spcPct val="0"/>
        </a:spcBef>
        <a:buNone/>
        <a:defRPr sz="1500" b="0" kern="1200">
          <a:solidFill>
            <a:schemeClr val="tx1"/>
          </a:solidFill>
          <a:latin typeface="HY견고딕" pitchFamily="18" charset="-127"/>
          <a:ea typeface="HY견고딕" pitchFamily="18" charset="-127"/>
          <a:cs typeface="+mj-cs"/>
        </a:defRPr>
      </a:lvl1pPr>
    </p:titleStyle>
    <p:bodyStyle>
      <a:lvl1pPr marL="257175" indent="-257175" algn="l" defTabSz="685800" rtl="0" eaLnBrk="1" latinLnBrk="1" hangingPunct="1">
        <a:spcBef>
          <a:spcPct val="20000"/>
        </a:spcBef>
        <a:buClr>
          <a:schemeClr val="accent6">
            <a:lumMod val="75000"/>
          </a:schemeClr>
        </a:buClr>
        <a:buFont typeface="Wingdings" pitchFamily="2" charset="2"/>
        <a:buChar char="l"/>
        <a:defRPr sz="1200" kern="1200">
          <a:solidFill>
            <a:schemeClr val="tx1"/>
          </a:solidFill>
          <a:latin typeface="+mn-ea"/>
          <a:ea typeface="+mn-ea"/>
          <a:cs typeface="+mn-cs"/>
        </a:defRPr>
      </a:lvl1pPr>
      <a:lvl2pPr marL="557213" indent="-214313" algn="l" defTabSz="685800" rtl="0" eaLnBrk="1" latinLnBrk="1" hangingPunct="1">
        <a:spcBef>
          <a:spcPct val="20000"/>
        </a:spcBef>
        <a:buClr>
          <a:srgbClr val="3399FF"/>
        </a:buClr>
        <a:buFont typeface="Arial" pitchFamily="34" charset="0"/>
        <a:buChar char="–"/>
        <a:defRPr sz="1200" kern="1200">
          <a:solidFill>
            <a:schemeClr val="tx1"/>
          </a:solidFill>
          <a:latin typeface="+mn-ea"/>
          <a:ea typeface="+mn-ea"/>
          <a:cs typeface="+mn-cs"/>
        </a:defRPr>
      </a:lvl2pPr>
      <a:lvl3pPr marL="857250" indent="-171450" algn="l" defTabSz="685800" rtl="0" eaLnBrk="1" latinLnBrk="1" hangingPunct="1">
        <a:spcBef>
          <a:spcPct val="20000"/>
        </a:spcBef>
        <a:buClr>
          <a:srgbClr val="FF9933"/>
        </a:buClr>
        <a:buFont typeface="Wingdings" pitchFamily="2" charset="2"/>
        <a:buChar char="§"/>
        <a:defRPr sz="1200" kern="1200">
          <a:solidFill>
            <a:schemeClr val="tx1"/>
          </a:solidFill>
          <a:latin typeface="+mn-ea"/>
          <a:ea typeface="+mn-ea"/>
          <a:cs typeface="+mn-cs"/>
        </a:defRPr>
      </a:lvl3pPr>
      <a:lvl4pPr marL="1200150" indent="-171450" algn="l" defTabSz="685800" rtl="0" eaLnBrk="1" latinLnBrk="1" hangingPunct="1">
        <a:spcBef>
          <a:spcPct val="20000"/>
        </a:spcBef>
        <a:buClr>
          <a:srgbClr val="3399FF"/>
        </a:buClr>
        <a:buFont typeface="Arial" pitchFamily="34" charset="0"/>
        <a:buChar char="–"/>
        <a:defRPr sz="1200" kern="1200">
          <a:solidFill>
            <a:schemeClr val="tx1"/>
          </a:solidFill>
          <a:latin typeface="+mn-ea"/>
          <a:ea typeface="+mn-ea"/>
          <a:cs typeface="+mn-cs"/>
        </a:defRPr>
      </a:lvl4pPr>
      <a:lvl5pPr marL="1543050" indent="-171450" algn="l" defTabSz="685800" rtl="0" eaLnBrk="1" latinLnBrk="1" hangingPunct="1">
        <a:spcBef>
          <a:spcPct val="20000"/>
        </a:spcBef>
        <a:buClr>
          <a:srgbClr val="FF9933"/>
        </a:buClr>
        <a:buFont typeface="Arial" pitchFamily="34" charset="0"/>
        <a:buChar char="•"/>
        <a:defRPr sz="1200" kern="1200">
          <a:solidFill>
            <a:schemeClr val="tx1"/>
          </a:solidFill>
          <a:latin typeface="+mn-ea"/>
          <a:ea typeface="+mn-ea"/>
          <a:cs typeface="+mn-cs"/>
        </a:defRPr>
      </a:lvl5pPr>
      <a:lvl6pPr marL="18859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oogle-cartographer-ros.readthedocs.io/en/latest/algo_walkthrough.html" TargetMode="Externa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슬램 네비게이션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 smtClean="0"/>
              <a:t>터트봇</a:t>
            </a:r>
            <a:r>
              <a:rPr lang="en-US" altLang="ko-KR" dirty="0" smtClean="0"/>
              <a:t>3 </a:t>
            </a:r>
            <a:r>
              <a:rPr lang="ko-KR" altLang="en-US" dirty="0" smtClean="0"/>
              <a:t>제어 실습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>
                <a:latin typeface="+mn-ea"/>
                <a:ea typeface="+mn-ea"/>
              </a:rPr>
              <a:t>Simulation – gazebo </a:t>
            </a:r>
            <a:r>
              <a:rPr lang="ko-KR" altLang="en-US" b="1" dirty="0" smtClean="0">
                <a:latin typeface="+mn-ea"/>
                <a:ea typeface="+mn-ea"/>
              </a:rPr>
              <a:t>실행하기</a:t>
            </a: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ko-KR" dirty="0"/>
              <a:t>시뮬레이션 패키지를 설치한다</a:t>
            </a:r>
            <a:r>
              <a:rPr lang="en-US" altLang="ko-KR" dirty="0"/>
              <a:t>. </a:t>
            </a:r>
            <a:r>
              <a:rPr lang="ko-KR" altLang="ko-KR" dirty="0" err="1"/>
              <a:t>터틀봇의</a:t>
            </a:r>
            <a:r>
              <a:rPr lang="ko-KR" altLang="ko-KR" dirty="0"/>
              <a:t> 시뮬레이션은</a:t>
            </a:r>
            <a:r>
              <a:rPr lang="en-US" altLang="ko-KR" dirty="0"/>
              <a:t> turtletbot3 </a:t>
            </a:r>
            <a:r>
              <a:rPr lang="ko-KR" altLang="ko-KR" dirty="0"/>
              <a:t>와 </a:t>
            </a:r>
            <a:r>
              <a:rPr lang="en-US" altLang="ko-KR" dirty="0"/>
              <a:t>turtletbo3_msgs </a:t>
            </a:r>
            <a:r>
              <a:rPr lang="ko-KR" altLang="ko-KR" dirty="0"/>
              <a:t>패키지가 반드시 필요하다</a:t>
            </a:r>
            <a:r>
              <a:rPr lang="en-US" altLang="ko-KR" dirty="0"/>
              <a:t>. </a:t>
            </a:r>
            <a:endParaRPr lang="ko-KR" altLang="ko-KR" dirty="0"/>
          </a:p>
          <a:p>
            <a:endParaRPr lang="en-US" altLang="ko-KR" dirty="0" smtClean="0"/>
          </a:p>
          <a:p>
            <a:endParaRPr lang="ko-KR" altLang="ko-KR" dirty="0"/>
          </a:p>
        </p:txBody>
      </p:sp>
      <p:pic>
        <p:nvPicPr>
          <p:cNvPr id="4" name="그림 3" descr="https://emanual.robotis.com/assets/images/platform/turtlebot3/simulation/turtlebot3_empty_world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1809749"/>
            <a:ext cx="5181600" cy="259207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16947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>
                <a:latin typeface="+mn-ea"/>
                <a:ea typeface="+mn-ea"/>
              </a:rPr>
              <a:t>[</a:t>
            </a:r>
            <a:r>
              <a:rPr lang="ko-KR" altLang="en-US" b="1" dirty="0" smtClean="0">
                <a:latin typeface="+mn-ea"/>
                <a:ea typeface="+mn-ea"/>
              </a:rPr>
              <a:t>실습</a:t>
            </a:r>
            <a:r>
              <a:rPr lang="en-US" altLang="ko-KR" b="1" dirty="0" smtClean="0">
                <a:latin typeface="+mn-ea"/>
                <a:ea typeface="+mn-ea"/>
              </a:rPr>
              <a:t>]</a:t>
            </a: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1. </a:t>
            </a:r>
            <a:r>
              <a:rPr lang="ko-KR" altLang="en-US" dirty="0" err="1" smtClean="0"/>
              <a:t>가제보로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터틀봇</a:t>
            </a:r>
            <a:r>
              <a:rPr lang="en-US" altLang="ko-KR" dirty="0" smtClean="0"/>
              <a:t>3 </a:t>
            </a:r>
            <a:r>
              <a:rPr lang="ko-KR" altLang="en-US" dirty="0" smtClean="0"/>
              <a:t>월드에 </a:t>
            </a:r>
            <a:r>
              <a:rPr lang="ko-KR" altLang="en-US" dirty="0" err="1" smtClean="0"/>
              <a:t>터틀봇을</a:t>
            </a:r>
            <a:r>
              <a:rPr lang="ko-KR" altLang="en-US" dirty="0" smtClean="0"/>
              <a:t> 불러오고 </a:t>
            </a:r>
            <a:r>
              <a:rPr lang="en-US" altLang="ko-KR" dirty="0" smtClean="0"/>
              <a:t>SLAM</a:t>
            </a:r>
            <a:r>
              <a:rPr lang="ko-KR" altLang="en-US" dirty="0" smtClean="0"/>
              <a:t>을 실행해서 지도를 만든다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/>
              <a:t> </a:t>
            </a:r>
            <a:endParaRPr lang="ko-KR" altLang="ko-KR" dirty="0"/>
          </a:p>
          <a:p>
            <a:r>
              <a:rPr lang="en-US" altLang="ko-KR" dirty="0"/>
              <a:t>2. </a:t>
            </a:r>
            <a:r>
              <a:rPr lang="en-US" altLang="ko-KR" dirty="0" smtClean="0"/>
              <a:t> </a:t>
            </a:r>
            <a:r>
              <a:rPr lang="ko-KR" altLang="en-US" dirty="0" err="1"/>
              <a:t>가</a:t>
            </a:r>
            <a:r>
              <a:rPr lang="ko-KR" altLang="en-US" dirty="0" err="1" smtClean="0"/>
              <a:t>제보로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터틀봇</a:t>
            </a:r>
            <a:r>
              <a:rPr lang="en-US" altLang="ko-KR" dirty="0" smtClean="0"/>
              <a:t>3</a:t>
            </a:r>
            <a:r>
              <a:rPr lang="ko-KR" altLang="en-US" dirty="0" smtClean="0"/>
              <a:t>월드를 불러오고 </a:t>
            </a:r>
            <a:r>
              <a:rPr lang="en-US" altLang="ko-KR" dirty="0" smtClean="0"/>
              <a:t>1</a:t>
            </a:r>
            <a:r>
              <a:rPr lang="ko-KR" altLang="en-US" dirty="0" smtClean="0"/>
              <a:t>에서 만든 지도로 네비게이션을 해 본다</a:t>
            </a:r>
            <a:r>
              <a:rPr lang="en-US" altLang="ko-KR" dirty="0" smtClean="0"/>
              <a:t>.</a:t>
            </a:r>
          </a:p>
          <a:p>
            <a:r>
              <a:rPr lang="en-US" altLang="ko-KR" dirty="0"/>
              <a:t> </a:t>
            </a:r>
            <a:endParaRPr lang="en-US" altLang="ko-KR" dirty="0" smtClean="0"/>
          </a:p>
          <a:p>
            <a:endParaRPr lang="ko-KR" altLang="ko-KR" dirty="0"/>
          </a:p>
          <a:p>
            <a:r>
              <a:rPr lang="en-US" altLang="ko-KR" dirty="0" smtClean="0"/>
              <a:t>3. </a:t>
            </a:r>
            <a:r>
              <a:rPr lang="ko-KR" altLang="en-US" dirty="0" smtClean="0"/>
              <a:t>네비게이션 노드를 작성해서 </a:t>
            </a:r>
            <a:r>
              <a:rPr lang="ko-KR" altLang="en-US" dirty="0" err="1" smtClean="0"/>
              <a:t>가제보의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터틀봇을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코드대로</a:t>
            </a:r>
            <a:r>
              <a:rPr lang="ko-KR" altLang="en-US" dirty="0" smtClean="0"/>
              <a:t> 움직이게 해 본다</a:t>
            </a:r>
            <a:r>
              <a:rPr lang="en-US" altLang="ko-KR" dirty="0" smtClean="0"/>
              <a:t>. </a:t>
            </a:r>
            <a:endParaRPr lang="ko-KR" altLang="ko-KR" dirty="0"/>
          </a:p>
          <a:p>
            <a:r>
              <a:rPr lang="en-US" altLang="ko-KR" dirty="0"/>
              <a:t> 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Followwaypoints</a:t>
            </a:r>
            <a:r>
              <a:rPr lang="en-US" altLang="ko-KR" dirty="0" smtClean="0"/>
              <a:t> action</a:t>
            </a:r>
            <a:r>
              <a:rPr lang="ko-KR" altLang="en-US" dirty="0" smtClean="0"/>
              <a:t>을 이용한다</a:t>
            </a:r>
            <a:r>
              <a:rPr lang="en-US" altLang="ko-KR" dirty="0" smtClean="0"/>
              <a:t>. )</a:t>
            </a:r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592448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슬램</a:t>
            </a:r>
            <a:r>
              <a:rPr lang="en-US" altLang="ko-KR" dirty="0" smtClean="0"/>
              <a:t>( SLAM )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292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Cartograhper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altLang="ko-KR" dirty="0"/>
              <a:t>Cartographer(</a:t>
            </a:r>
            <a:r>
              <a:rPr lang="ko-KR" altLang="en-US" dirty="0" err="1"/>
              <a:t>카르토그래퍼</a:t>
            </a:r>
            <a:r>
              <a:rPr lang="en-US" altLang="ko-KR" dirty="0"/>
              <a:t>)</a:t>
            </a:r>
            <a:r>
              <a:rPr lang="ko-KR" altLang="en-US" dirty="0"/>
              <a:t>는 구글에서 개발한 </a:t>
            </a:r>
            <a:r>
              <a:rPr lang="en-US" altLang="ko-KR" dirty="0"/>
              <a:t>SLAM </a:t>
            </a:r>
            <a:r>
              <a:rPr lang="ko-KR" altLang="en-US" dirty="0" smtClean="0"/>
              <a:t>라이브러리</a:t>
            </a:r>
            <a:endParaRPr lang="en-US" altLang="ko-KR" dirty="0"/>
          </a:p>
          <a:p>
            <a:pPr fontAlgn="base"/>
            <a:r>
              <a:rPr lang="ko-KR" altLang="en-US" dirty="0" err="1"/>
              <a:t>카르토그래퍼는</a:t>
            </a:r>
            <a:r>
              <a:rPr lang="ko-KR" altLang="en-US" dirty="0"/>
              <a:t> 다양한 플랫폼과 센서</a:t>
            </a:r>
            <a:r>
              <a:rPr lang="en-US" altLang="ko-KR" dirty="0"/>
              <a:t>(</a:t>
            </a:r>
            <a:r>
              <a:rPr lang="ko-KR" altLang="en-US" dirty="0" err="1"/>
              <a:t>라이다이든</a:t>
            </a:r>
            <a:r>
              <a:rPr lang="ko-KR" altLang="en-US" dirty="0"/>
              <a:t> 카메라 </a:t>
            </a:r>
            <a:r>
              <a:rPr lang="ko-KR" altLang="en-US" dirty="0" err="1"/>
              <a:t>비젼이든</a:t>
            </a:r>
            <a:r>
              <a:rPr lang="en-US" altLang="ko-KR" dirty="0"/>
              <a:t>)</a:t>
            </a:r>
            <a:r>
              <a:rPr lang="ko-KR" altLang="en-US" dirty="0"/>
              <a:t>구성에서 </a:t>
            </a:r>
            <a:r>
              <a:rPr lang="en-US" altLang="ko-KR" dirty="0"/>
              <a:t>2D </a:t>
            </a:r>
            <a:r>
              <a:rPr lang="ko-KR" altLang="en-US" dirty="0"/>
              <a:t>및 </a:t>
            </a:r>
            <a:r>
              <a:rPr lang="en-US" altLang="ko-KR" dirty="0"/>
              <a:t>3D </a:t>
            </a:r>
            <a:r>
              <a:rPr lang="ko-KR" altLang="en-US" dirty="0"/>
              <a:t>환경의 </a:t>
            </a:r>
            <a:r>
              <a:rPr lang="en-US" altLang="ko-KR" dirty="0"/>
              <a:t>SLAM</a:t>
            </a:r>
            <a:r>
              <a:rPr lang="ko-KR" altLang="en-US" dirty="0"/>
              <a:t>을 “</a:t>
            </a:r>
            <a:r>
              <a:rPr lang="ko-KR" altLang="en-US" b="1" dirty="0" err="1"/>
              <a:t>실시간</a:t>
            </a:r>
            <a:r>
              <a:rPr lang="ko-KR" altLang="en-US" dirty="0" err="1"/>
              <a:t>“으로</a:t>
            </a:r>
            <a:r>
              <a:rPr lang="ko-KR" altLang="en-US" dirty="0"/>
              <a:t> </a:t>
            </a:r>
            <a:r>
              <a:rPr lang="ko-KR" altLang="en-US" dirty="0" smtClean="0"/>
              <a:t>제공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1026" name="Picture 2" descr="https://omorobot.com/wp-content/uploads/2021/11/high_level_system_overvie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469247"/>
            <a:ext cx="4470400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2819400" y="4661432"/>
            <a:ext cx="6324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https://google-cartographer-ros.readthedocs.io/en/latest/</a:t>
            </a:r>
          </a:p>
        </p:txBody>
      </p:sp>
    </p:spTree>
    <p:extLst>
      <p:ext uri="{BB962C8B-B14F-4D97-AF65-F5344CB8AC3E}">
        <p14:creationId xmlns:p14="http://schemas.microsoft.com/office/powerpoint/2010/main" val="546367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>
                <a:latin typeface="+mn-ea"/>
                <a:ea typeface="+mn-ea"/>
              </a:rPr>
              <a:t>SLAM- Navigation </a:t>
            </a:r>
            <a:r>
              <a:rPr lang="ko-KR" altLang="en-US" b="1" dirty="0" smtClean="0">
                <a:latin typeface="+mn-ea"/>
                <a:ea typeface="+mn-ea"/>
              </a:rPr>
              <a:t>실행하기</a:t>
            </a: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err="1" smtClean="0"/>
              <a:t>터틀봇을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브링업을</a:t>
            </a:r>
            <a:r>
              <a:rPr lang="ko-KR" altLang="en-US" dirty="0" smtClean="0"/>
              <a:t> 시킨다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슬램의 한 종류인 </a:t>
            </a:r>
            <a:r>
              <a:rPr lang="ko-KR" altLang="en-US" dirty="0" err="1" smtClean="0"/>
              <a:t>카토그래퍼를</a:t>
            </a:r>
            <a:r>
              <a:rPr lang="ko-KR" altLang="en-US" dirty="0" smtClean="0"/>
              <a:t> 실행한다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/>
              <a:t>3. </a:t>
            </a:r>
            <a:r>
              <a:rPr lang="ko-KR" altLang="ko-KR" dirty="0"/>
              <a:t>텔레오퍼레이션 노드를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ko-KR" dirty="0" smtClean="0"/>
              <a:t>실행 </a:t>
            </a:r>
            <a:r>
              <a:rPr lang="ko-KR" altLang="ko-KR" dirty="0"/>
              <a:t>한다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4</a:t>
            </a:r>
            <a:r>
              <a:rPr lang="en-US" altLang="ko-KR" dirty="0"/>
              <a:t>. </a:t>
            </a:r>
            <a:r>
              <a:rPr lang="ko-KR" altLang="ko-KR" dirty="0" err="1"/>
              <a:t>터틀봇을</a:t>
            </a:r>
            <a:r>
              <a:rPr lang="ko-KR" altLang="ko-KR" dirty="0"/>
              <a:t> 움직이면서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ko-KR" dirty="0" smtClean="0"/>
              <a:t>지도를 </a:t>
            </a:r>
            <a:r>
              <a:rPr lang="ko-KR" altLang="ko-KR" dirty="0"/>
              <a:t>그린다</a:t>
            </a:r>
            <a:r>
              <a:rPr lang="en-US" altLang="ko-KR" dirty="0"/>
              <a:t>. </a:t>
            </a:r>
            <a:endParaRPr lang="ko-KR" altLang="ko-KR" dirty="0"/>
          </a:p>
          <a:p>
            <a:endParaRPr lang="ko-KR" altLang="ko-KR" dirty="0"/>
          </a:p>
        </p:txBody>
      </p:sp>
      <p:pic>
        <p:nvPicPr>
          <p:cNvPr id="4" name="그림 3" descr="https://emanual.robotis.com/assets/images/platform/turtlebot3/slam/slam_running_for_mapping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2419350"/>
            <a:ext cx="5238750" cy="23374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57769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>
                <a:latin typeface="+mn-ea"/>
                <a:ea typeface="+mn-ea"/>
              </a:rPr>
              <a:t>SLAM- Navigation Cartographer</a:t>
            </a:r>
            <a:r>
              <a:rPr lang="ko-KR" altLang="en-US" b="1" dirty="0" smtClean="0">
                <a:latin typeface="+mn-ea"/>
                <a:ea typeface="+mn-ea"/>
              </a:rPr>
              <a:t>튜닝하기</a:t>
            </a: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turtlebot3_cartographer/</a:t>
            </a:r>
            <a:r>
              <a:rPr lang="en-US" altLang="ko-KR" dirty="0" err="1" smtClean="0"/>
              <a:t>config</a:t>
            </a:r>
            <a:r>
              <a:rPr lang="en-US" altLang="ko-KR" dirty="0" smtClean="0"/>
              <a:t>/turtlebot3_lds_2d.lua  </a:t>
            </a:r>
            <a:r>
              <a:rPr lang="ko-KR" altLang="en-US" dirty="0" smtClean="0"/>
              <a:t>파일을 연다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u="sng" dirty="0">
                <a:hlinkClick r:id="rId2"/>
              </a:rPr>
              <a:t>https://google-cartographer-ros.readthedocs.io/en/latest/algo_walkthrough.html</a:t>
            </a:r>
            <a:endParaRPr lang="ko-KR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다음 페이지를 참고 하여 변수 값을 조절한다</a:t>
            </a:r>
            <a:r>
              <a:rPr lang="en-US" altLang="ko-KR" dirty="0" smtClean="0"/>
              <a:t>. </a:t>
            </a:r>
          </a:p>
          <a:p>
            <a:endParaRPr lang="en-US" altLang="ko-KR" dirty="0" smtClean="0"/>
          </a:p>
          <a:p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3707723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+mn-ea"/>
              </a:rPr>
              <a:t>SLAM- Navigation </a:t>
            </a:r>
            <a:r>
              <a:rPr lang="ko-KR" altLang="en-US" b="1" dirty="0" smtClean="0">
                <a:latin typeface="+mn-ea"/>
                <a:ea typeface="+mn-ea"/>
              </a:rPr>
              <a:t>지도 저장</a:t>
            </a: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Nav2_map_server </a:t>
            </a:r>
            <a:r>
              <a:rPr lang="ko-KR" altLang="ko-KR" dirty="0"/>
              <a:t>패키지에 있는</a:t>
            </a:r>
            <a:r>
              <a:rPr lang="en-US" altLang="ko-KR" dirty="0"/>
              <a:t> </a:t>
            </a:r>
            <a:r>
              <a:rPr lang="en-US" altLang="ko-KR" dirty="0" err="1"/>
              <a:t>map_saver_cli</a:t>
            </a:r>
            <a:r>
              <a:rPr lang="en-US" altLang="ko-KR" dirty="0"/>
              <a:t> </a:t>
            </a:r>
            <a:r>
              <a:rPr lang="ko-KR" altLang="ko-KR" dirty="0"/>
              <a:t>노드를 실행하면 지도 파일이 만들어지게 된다</a:t>
            </a:r>
            <a:r>
              <a:rPr lang="en-US" altLang="ko-KR" dirty="0"/>
              <a:t>. </a:t>
            </a:r>
            <a:r>
              <a:rPr lang="ko-KR" altLang="ko-KR" dirty="0"/>
              <a:t>기본적으로 </a:t>
            </a:r>
            <a:r>
              <a:rPr lang="en-US" altLang="ko-KR" dirty="0" err="1"/>
              <a:t>map.pgm</a:t>
            </a:r>
            <a:r>
              <a:rPr lang="en-US" altLang="ko-KR" dirty="0"/>
              <a:t> </a:t>
            </a:r>
            <a:r>
              <a:rPr lang="ko-KR" altLang="ko-KR" dirty="0"/>
              <a:t>과 </a:t>
            </a:r>
            <a:r>
              <a:rPr lang="en-US" altLang="ko-KR" dirty="0" err="1"/>
              <a:t>map.yaml</a:t>
            </a:r>
            <a:r>
              <a:rPr lang="en-US" altLang="ko-KR" dirty="0"/>
              <a:t> </a:t>
            </a:r>
            <a:r>
              <a:rPr lang="ko-KR" altLang="ko-KR" dirty="0"/>
              <a:t>파일이 만들어지게 되며 옵션을 주어서 이름을 변경 할 수 있다</a:t>
            </a:r>
            <a:r>
              <a:rPr lang="en-US" altLang="ko-KR" dirty="0"/>
              <a:t>.  </a:t>
            </a:r>
            <a:endParaRPr lang="ko-KR" altLang="ko-KR" dirty="0"/>
          </a:p>
          <a:p>
            <a:r>
              <a:rPr lang="en-US" altLang="ko-KR" dirty="0"/>
              <a:t>$ ros2 run nav2_map_server </a:t>
            </a:r>
            <a:r>
              <a:rPr lang="en-US" altLang="ko-KR" dirty="0" err="1"/>
              <a:t>map_saver_cli</a:t>
            </a:r>
            <a:r>
              <a:rPr lang="en-US" altLang="ko-KR" dirty="0"/>
              <a:t> -f ~/map</a:t>
            </a:r>
            <a:endParaRPr lang="ko-KR" altLang="ko-KR" dirty="0"/>
          </a:p>
          <a:p>
            <a:endParaRPr lang="en-US" altLang="ko-KR" dirty="0" smtClean="0"/>
          </a:p>
          <a:p>
            <a:endParaRPr lang="ko-KR" altLang="ko-KR" dirty="0"/>
          </a:p>
        </p:txBody>
      </p:sp>
      <p:pic>
        <p:nvPicPr>
          <p:cNvPr id="4" name="그림 3" descr="https://emanual.robotis.com/assets/images/platform/turtlebot3/slam/map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1962150"/>
            <a:ext cx="1892300" cy="21443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50293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+mn-ea"/>
              </a:rPr>
              <a:t>SLAM- </a:t>
            </a:r>
            <a:r>
              <a:rPr lang="en-US" altLang="ko-KR" b="1" dirty="0" smtClean="0">
                <a:latin typeface="+mn-ea"/>
              </a:rPr>
              <a:t>Navigation- </a:t>
            </a:r>
            <a:r>
              <a:rPr lang="ko-KR" altLang="en-US" b="1" dirty="0" err="1" smtClean="0">
                <a:latin typeface="+mn-ea"/>
              </a:rPr>
              <a:t>네비</a:t>
            </a:r>
            <a:r>
              <a:rPr lang="ko-KR" altLang="en-US" b="1" dirty="0" smtClean="0">
                <a:latin typeface="+mn-ea"/>
              </a:rPr>
              <a:t> </a:t>
            </a:r>
            <a:r>
              <a:rPr lang="ko-KR" altLang="en-US" b="1" dirty="0" smtClean="0">
                <a:latin typeface="+mn-ea"/>
                <a:ea typeface="+mn-ea"/>
              </a:rPr>
              <a:t>초기화</a:t>
            </a: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1. </a:t>
            </a:r>
            <a:r>
              <a:rPr lang="ko-KR" altLang="ko-KR" dirty="0" err="1"/>
              <a:t>터틀봇을</a:t>
            </a:r>
            <a:r>
              <a:rPr lang="ko-KR" altLang="ko-KR" dirty="0"/>
              <a:t> </a:t>
            </a:r>
            <a:r>
              <a:rPr lang="ko-KR" altLang="ko-KR" dirty="0" err="1"/>
              <a:t>브링업</a:t>
            </a:r>
            <a:r>
              <a:rPr lang="ko-KR" altLang="ko-KR" dirty="0"/>
              <a:t> 시킨다</a:t>
            </a:r>
            <a:r>
              <a:rPr lang="en-US" altLang="ko-KR" dirty="0"/>
              <a:t>. (SBC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/>
              <a:t>$ ros2 launch turtlebot3_bringup </a:t>
            </a:r>
            <a:r>
              <a:rPr lang="en-US" altLang="ko-KR" dirty="0" smtClean="0"/>
              <a:t>robot.launch.py</a:t>
            </a:r>
          </a:p>
          <a:p>
            <a:r>
              <a:rPr lang="en-US" altLang="ko-KR" dirty="0"/>
              <a:t>2. PC</a:t>
            </a:r>
            <a:r>
              <a:rPr lang="ko-KR" altLang="ko-KR" dirty="0"/>
              <a:t>에서 만들어진 </a:t>
            </a:r>
            <a:r>
              <a:rPr lang="ko-KR" altLang="ko-KR" dirty="0" err="1"/>
              <a:t>맵을</a:t>
            </a:r>
            <a:r>
              <a:rPr lang="ko-KR" altLang="ko-KR" dirty="0"/>
              <a:t> 이용해서 네비게이션을 실행 시킨다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lvl="1"/>
            <a:r>
              <a:rPr lang="en-US" altLang="ko-KR" dirty="0"/>
              <a:t>$ ros2 launch turtlebot3_navigation2 </a:t>
            </a:r>
            <a:r>
              <a:rPr lang="en-US" altLang="ko-KR" dirty="0" smtClean="0"/>
              <a:t>navigation2.launch.py </a:t>
            </a:r>
            <a:r>
              <a:rPr lang="en-US" altLang="ko-KR" dirty="0"/>
              <a:t>map:=$HOME/</a:t>
            </a:r>
            <a:r>
              <a:rPr lang="en-US" altLang="ko-KR" dirty="0" err="1"/>
              <a:t>map.yaml</a:t>
            </a:r>
            <a:r>
              <a:rPr lang="en-US" altLang="ko-KR" b="1" dirty="0"/>
              <a:t> </a:t>
            </a:r>
            <a:endParaRPr lang="en-US" altLang="ko-KR" b="1" dirty="0" smtClean="0"/>
          </a:p>
          <a:p>
            <a:r>
              <a:rPr lang="en-US" altLang="ko-KR" dirty="0" smtClean="0"/>
              <a:t>3. </a:t>
            </a:r>
            <a:r>
              <a:rPr lang="en-US" altLang="ko-KR" dirty="0"/>
              <a:t>RViz2 </a:t>
            </a:r>
            <a:r>
              <a:rPr lang="ko-KR" altLang="ko-KR" dirty="0"/>
              <a:t>메뉴에서 </a:t>
            </a:r>
            <a:r>
              <a:rPr lang="en-US" altLang="ko-KR" dirty="0"/>
              <a:t>2D Pose Estimate 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</a:t>
            </a:r>
            <a:r>
              <a:rPr lang="ko-KR" altLang="ko-KR" dirty="0" smtClean="0"/>
              <a:t>버튼을 </a:t>
            </a:r>
            <a:r>
              <a:rPr lang="ko-KR" altLang="ko-KR" dirty="0"/>
              <a:t>누른다</a:t>
            </a:r>
            <a:r>
              <a:rPr lang="en-US" altLang="ko-KR" dirty="0"/>
              <a:t>.</a:t>
            </a:r>
            <a:endParaRPr lang="ko-KR" altLang="ko-KR" dirty="0"/>
          </a:p>
          <a:p>
            <a:pPr lvl="1"/>
            <a:r>
              <a:rPr lang="ko-KR" altLang="ko-KR" dirty="0"/>
              <a:t>지도에서 로봇의 위치에 클릭을 </a:t>
            </a:r>
            <a:endParaRPr lang="en-US" altLang="ko-KR" dirty="0" smtClean="0"/>
          </a:p>
          <a:p>
            <a:pPr marL="150876" lvl="1" indent="0">
              <a:buNone/>
            </a:pPr>
            <a:r>
              <a:rPr lang="ko-KR" altLang="ko-KR" dirty="0" smtClean="0"/>
              <a:t>하고 </a:t>
            </a:r>
            <a:r>
              <a:rPr lang="ko-KR" altLang="ko-KR" dirty="0"/>
              <a:t>로봇이 향한 방향으로 드래그를 한다</a:t>
            </a:r>
            <a:r>
              <a:rPr lang="en-US" altLang="ko-KR" dirty="0"/>
              <a:t>. </a:t>
            </a:r>
            <a:endParaRPr lang="ko-KR" altLang="ko-KR" dirty="0"/>
          </a:p>
          <a:p>
            <a:endParaRPr lang="ko-KR" altLang="ko-KR" dirty="0"/>
          </a:p>
          <a:p>
            <a:endParaRPr lang="ko-KR" altLang="ko-KR" dirty="0"/>
          </a:p>
        </p:txBody>
      </p:sp>
      <p:pic>
        <p:nvPicPr>
          <p:cNvPr id="4" name="그림 3" descr="https://emanual.robotis.com/assets/images/platform/turtlebot3/ros2/tb3_navigation2_rviz_01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2437766"/>
            <a:ext cx="4022725" cy="19640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30921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>
                <a:latin typeface="+mn-ea"/>
                <a:ea typeface="+mn-ea"/>
              </a:rPr>
              <a:t>SLAM- Navigation </a:t>
            </a:r>
            <a:r>
              <a:rPr lang="ko-KR" altLang="en-US" b="1" dirty="0" smtClean="0">
                <a:latin typeface="+mn-ea"/>
                <a:ea typeface="+mn-ea"/>
              </a:rPr>
              <a:t>실행</a:t>
            </a: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RViz2 </a:t>
            </a:r>
            <a:r>
              <a:rPr lang="ko-KR" altLang="ko-KR" dirty="0"/>
              <a:t>메뉴에서 </a:t>
            </a:r>
            <a:r>
              <a:rPr lang="en-US" altLang="ko-KR" dirty="0"/>
              <a:t>Navigation2 Goal </a:t>
            </a:r>
            <a:r>
              <a:rPr lang="ko-KR" altLang="ko-KR" dirty="0"/>
              <a:t>버튼을 클릭한다</a:t>
            </a:r>
            <a:r>
              <a:rPr lang="en-US" altLang="ko-KR" dirty="0"/>
              <a:t>.</a:t>
            </a:r>
            <a:endParaRPr lang="ko-KR" altLang="ko-KR" dirty="0"/>
          </a:p>
          <a:p>
            <a:r>
              <a:rPr lang="ko-KR" altLang="ko-KR" dirty="0"/>
              <a:t>지도에서 로봇을 이동하고 </a:t>
            </a:r>
            <a:r>
              <a:rPr lang="ko-KR" altLang="ko-KR" dirty="0" err="1"/>
              <a:t>싶은곳의</a:t>
            </a:r>
            <a:r>
              <a:rPr lang="ko-KR" altLang="ko-KR" dirty="0"/>
              <a:t> 위치에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ko-KR" dirty="0" smtClean="0"/>
              <a:t>클릭을 </a:t>
            </a:r>
            <a:r>
              <a:rPr lang="ko-KR" altLang="ko-KR" dirty="0"/>
              <a:t>하고 방향을 로봇이 향하는 방향도 설정한다</a:t>
            </a:r>
            <a:r>
              <a:rPr lang="en-US" altLang="ko-KR" dirty="0"/>
              <a:t>.</a:t>
            </a:r>
            <a:endParaRPr lang="ko-KR" altLang="ko-KR" dirty="0"/>
          </a:p>
        </p:txBody>
      </p:sp>
      <p:pic>
        <p:nvPicPr>
          <p:cNvPr id="4" name="그림 3" descr="https://emanual.robotis.com/assets/images/platform/turtlebot3/ros2/tb3_navigation2_rviz_02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2266950"/>
            <a:ext cx="5920740" cy="19221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59515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>
                <a:latin typeface="+mn-ea"/>
                <a:ea typeface="+mn-ea"/>
              </a:rPr>
              <a:t>SLAM- Navigation Nav2 </a:t>
            </a:r>
            <a:r>
              <a:rPr lang="ko-KR" altLang="en-US" b="1" dirty="0" smtClean="0">
                <a:latin typeface="+mn-ea"/>
                <a:ea typeface="+mn-ea"/>
              </a:rPr>
              <a:t>튜닝하기</a:t>
            </a: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/opt/</a:t>
            </a:r>
            <a:r>
              <a:rPr lang="en-US" altLang="ko-KR" dirty="0" err="1"/>
              <a:t>ros</a:t>
            </a:r>
            <a:r>
              <a:rPr lang="en-US" altLang="ko-KR" dirty="0"/>
              <a:t>/foxy/share/nav2_bringup/</a:t>
            </a:r>
            <a:r>
              <a:rPr lang="en-US" altLang="ko-KR" dirty="0" err="1"/>
              <a:t>params</a:t>
            </a:r>
            <a:r>
              <a:rPr lang="en-US" altLang="ko-KR" dirty="0"/>
              <a:t>/nav2_params.yaml </a:t>
            </a:r>
            <a:r>
              <a:rPr lang="ko-KR" altLang="ko-KR" dirty="0"/>
              <a:t>이곳의 파일의 변수를 적절히 변화 시키면서 실행해 보고 </a:t>
            </a:r>
            <a:r>
              <a:rPr lang="en-US" altLang="ko-KR" dirty="0"/>
              <a:t>local </a:t>
            </a:r>
            <a:r>
              <a:rPr lang="ko-KR" altLang="ko-KR" dirty="0"/>
              <a:t>과 </a:t>
            </a:r>
            <a:r>
              <a:rPr lang="en-US" altLang="ko-KR" dirty="0"/>
              <a:t>global </a:t>
            </a:r>
            <a:r>
              <a:rPr lang="ko-KR" altLang="ko-KR" dirty="0"/>
              <a:t>각각의 변수를</a:t>
            </a:r>
            <a:r>
              <a:rPr lang="en-US" altLang="ko-KR" dirty="0"/>
              <a:t> </a:t>
            </a:r>
            <a:r>
              <a:rPr lang="en-US" altLang="ko-KR" dirty="0" err="1"/>
              <a:t>robot_rdius</a:t>
            </a:r>
            <a:r>
              <a:rPr lang="en-US" altLang="ko-KR" dirty="0"/>
              <a:t> </a:t>
            </a:r>
            <a:r>
              <a:rPr lang="ko-KR" altLang="ko-KR" dirty="0"/>
              <a:t>는 </a:t>
            </a:r>
            <a:r>
              <a:rPr lang="en-US" altLang="ko-KR" dirty="0"/>
              <a:t>0.11 </a:t>
            </a:r>
            <a:r>
              <a:rPr lang="ko-KR" altLang="ko-KR" dirty="0"/>
              <a:t>로</a:t>
            </a:r>
            <a:r>
              <a:rPr lang="en-US" altLang="ko-KR" dirty="0"/>
              <a:t> </a:t>
            </a:r>
            <a:r>
              <a:rPr lang="en-US" altLang="ko-KR" dirty="0" err="1"/>
              <a:t>cost_scaling_factor</a:t>
            </a:r>
            <a:r>
              <a:rPr lang="en-US" altLang="ko-KR" dirty="0"/>
              <a:t> </a:t>
            </a:r>
            <a:r>
              <a:rPr lang="ko-KR" altLang="ko-KR" dirty="0"/>
              <a:t>는 </a:t>
            </a:r>
            <a:r>
              <a:rPr lang="en-US" altLang="ko-KR" dirty="0"/>
              <a:t>0.3 </a:t>
            </a:r>
            <a:r>
              <a:rPr lang="ko-KR" altLang="ko-KR" dirty="0"/>
              <a:t>으로</a:t>
            </a:r>
            <a:r>
              <a:rPr lang="en-US" altLang="ko-KR" dirty="0"/>
              <a:t>, </a:t>
            </a:r>
            <a:r>
              <a:rPr lang="en-US" altLang="ko-KR" dirty="0" err="1"/>
              <a:t>inflation_radius</a:t>
            </a:r>
            <a:r>
              <a:rPr lang="en-US" altLang="ko-KR" dirty="0"/>
              <a:t> </a:t>
            </a:r>
            <a:r>
              <a:rPr lang="ko-KR" altLang="ko-KR" dirty="0"/>
              <a:t>는 </a:t>
            </a:r>
            <a:r>
              <a:rPr lang="en-US" altLang="ko-KR" dirty="0"/>
              <a:t>0.055 </a:t>
            </a:r>
            <a:r>
              <a:rPr lang="ko-KR" altLang="ko-KR" dirty="0"/>
              <a:t>로 변경 하는 것을 추천한다</a:t>
            </a:r>
            <a:r>
              <a:rPr lang="en-US" altLang="ko-KR" dirty="0"/>
              <a:t>. </a:t>
            </a:r>
            <a:endParaRPr lang="ko-KR" altLang="ko-KR" dirty="0"/>
          </a:p>
        </p:txBody>
      </p:sp>
      <p:pic>
        <p:nvPicPr>
          <p:cNvPr id="4" name="그림 3" descr="https://emanual.robotis.com/assets/images/platform/turtlebot3/navigation/tuning_inflation_radius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190750"/>
            <a:ext cx="3741420" cy="207073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그림 4" descr="https://emanual.robotis.com/assets/images/platform/turtlebot3/navigation/tuning_cost_scaling_factor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4380" y="2153920"/>
            <a:ext cx="3825875" cy="21291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1074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바인드소프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9050">
          <a:solidFill>
            <a:schemeClr val="tx1"/>
          </a:solidFill>
          <a:prstDash val="solid"/>
        </a:ln>
        <a:effectLst/>
      </a:spPr>
      <a:bodyPr wrap="square" rtlCol="0" anchor="ctr" anchorCtr="0">
        <a:noAutofit/>
      </a:bodyPr>
      <a:lstStyle>
        <a:defPPr marL="742950" indent="-742950" algn="ctr">
          <a:defRPr dirty="0" smtClean="0">
            <a:latin typeface="HY동녘B" pitchFamily="18" charset="-127"/>
            <a:ea typeface="HY동녘B" pitchFamily="18" charset="-127"/>
          </a:defRPr>
        </a:defPPr>
      </a:lstStyle>
    </a:spDef>
    <a:lnDef>
      <a:spPr>
        <a:ln w="19050">
          <a:solidFill>
            <a:schemeClr val="tx1"/>
          </a:solidFill>
          <a:headEnd type="none"/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gradFill>
          <a:gsLst>
            <a:gs pos="100000">
              <a:schemeClr val="bg1"/>
            </a:gs>
            <a:gs pos="0">
              <a:schemeClr val="bg1">
                <a:alpha val="0"/>
              </a:schemeClr>
            </a:gs>
          </a:gsLst>
          <a:lin ang="5400000" scaled="0"/>
        </a:gradFill>
      </a:spPr>
      <a:bodyPr vert="horz" lIns="91440" tIns="45720" rIns="91440" bIns="45720" rtlCol="0" anchor="ctr">
        <a:noAutofit/>
      </a:bodyPr>
      <a:lstStyle>
        <a:defPPr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바인드소프트" id="{9F29D461-A87A-4152-BAD6-53B5FC0ADF71}" vid="{A468E1C3-A913-41F0-BB80-6BEB0CCAC86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679</TotalTime>
  <Words>330</Words>
  <Application>Microsoft Office PowerPoint</Application>
  <PresentationFormat>화면 슬라이드 쇼(16:9)</PresentationFormat>
  <Paragraphs>48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HY견고딕</vt:lpstr>
      <vt:lpstr>맑은 고딕</vt:lpstr>
      <vt:lpstr>Arial</vt:lpstr>
      <vt:lpstr>Wingdings</vt:lpstr>
      <vt:lpstr>바인드소프트</vt:lpstr>
      <vt:lpstr>터트봇3 제어 실습</vt:lpstr>
      <vt:lpstr>슬램( SLAM )</vt:lpstr>
      <vt:lpstr>Cartograhper</vt:lpstr>
      <vt:lpstr>SLAM- Navigation 실행하기</vt:lpstr>
      <vt:lpstr>SLAM- Navigation Cartographer튜닝하기</vt:lpstr>
      <vt:lpstr>SLAM- Navigation 지도 저장</vt:lpstr>
      <vt:lpstr>SLAM- Navigation- 네비 초기화</vt:lpstr>
      <vt:lpstr>SLAM- Navigation 실행</vt:lpstr>
      <vt:lpstr>SLAM- Navigation Nav2 튜닝하기</vt:lpstr>
      <vt:lpstr>Simulation – gazebo 실행하기</vt:lpstr>
      <vt:lpstr>[실습]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Administrator</dc:creator>
  <cp:lastModifiedBy>Sugil</cp:lastModifiedBy>
  <cp:revision>30</cp:revision>
  <dcterms:created xsi:type="dcterms:W3CDTF">2023-01-17T00:02:46Z</dcterms:created>
  <dcterms:modified xsi:type="dcterms:W3CDTF">2023-11-20T02:51:11Z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