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907" r:id="rId1"/>
  </p:sldMasterIdLst>
  <p:sldIdLst>
    <p:sldId id="256" r:id="rId2"/>
    <p:sldId id="424" r:id="rId3"/>
    <p:sldId id="337" r:id="rId4"/>
    <p:sldId id="440" r:id="rId5"/>
    <p:sldId id="338" r:id="rId6"/>
    <p:sldId id="333" r:id="rId7"/>
    <p:sldId id="334" r:id="rId8"/>
    <p:sldId id="340" r:id="rId9"/>
    <p:sldId id="341" r:id="rId10"/>
    <p:sldId id="342" r:id="rId11"/>
    <p:sldId id="343" r:id="rId12"/>
    <p:sldId id="344" r:id="rId13"/>
    <p:sldId id="345" r:id="rId14"/>
    <p:sldId id="346" r:id="rId15"/>
    <p:sldId id="347" r:id="rId16"/>
    <p:sldId id="348" r:id="rId17"/>
    <p:sldId id="349" r:id="rId18"/>
    <p:sldId id="437" r:id="rId19"/>
    <p:sldId id="439" r:id="rId20"/>
    <p:sldId id="438" r:id="rId21"/>
    <p:sldId id="425" r:id="rId22"/>
    <p:sldId id="441" r:id="rId23"/>
  </p:sldIdLst>
  <p:sldSz cx="9144000" cy="5143500" type="screen16x9"/>
  <p:notesSz cx="9144000" cy="51435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38" d="100"/>
          <a:sy n="138" d="100"/>
        </p:scale>
        <p:origin x="834" y="18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50052" cy="22851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395536" y="3219822"/>
            <a:ext cx="8352928" cy="63775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350" u="none" baseline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소단원 및 부제목</a:t>
            </a:r>
            <a:endParaRPr lang="en-US" altLang="ko-KR"/>
          </a:p>
        </p:txBody>
      </p:sp>
      <p:sp>
        <p:nvSpPr>
          <p:cNvPr id="36" name="제목 1"/>
          <p:cNvSpPr txBox="1">
            <a:spLocks/>
          </p:cNvSpPr>
          <p:nvPr/>
        </p:nvSpPr>
        <p:spPr>
          <a:xfrm>
            <a:off x="-6052" y="1"/>
            <a:ext cx="9150052" cy="2285132"/>
          </a:xfrm>
          <a:prstGeom prst="rect">
            <a:avLst/>
          </a:prstGeom>
          <a:gradFill>
            <a:gsLst>
              <a:gs pos="100000">
                <a:schemeClr val="bg1"/>
              </a:gs>
              <a:gs pos="0">
                <a:schemeClr val="bg1">
                  <a:alpha val="0"/>
                </a:schemeClr>
              </a:gs>
            </a:gsLst>
            <a:lin ang="5400000" scaled="0"/>
          </a:gradFill>
        </p:spPr>
        <p:txBody>
          <a:bodyPr vert="horz" lIns="68580" tIns="34290" rIns="68580" bIns="3429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3600" b="1" kern="1200" cap="all" spc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HY견고딕" pitchFamily="18" charset="-127"/>
                <a:ea typeface="HY견고딕" pitchFamily="18" charset="-127"/>
                <a:cs typeface="+mj-cs"/>
              </a:defRPr>
            </a:lvl1pPr>
          </a:lstStyle>
          <a:p>
            <a:endParaRPr lang="ko-KR" altLang="en-US" sz="2700" dirty="0"/>
          </a:p>
        </p:txBody>
      </p:sp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-11906" y="730389"/>
            <a:ext cx="9144000" cy="2268252"/>
          </a:xfrm>
          <a:gradFill>
            <a:gsLst>
              <a:gs pos="100000">
                <a:schemeClr val="bg1">
                  <a:alpha val="79000"/>
                </a:schemeClr>
              </a:gs>
              <a:gs pos="0">
                <a:schemeClr val="bg1">
                  <a:alpha val="0"/>
                </a:schemeClr>
              </a:gs>
            </a:gsLst>
            <a:lin ang="5400000" scaled="0"/>
          </a:gradFill>
        </p:spPr>
        <p:txBody>
          <a:bodyPr wrap="none"/>
          <a:lstStyle>
            <a:lvl1pPr marL="0" marR="0" indent="0" algn="ctr" defTabSz="6858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cap="all" spc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defRPr>
            </a:lvl1pPr>
          </a:lstStyle>
          <a:p>
            <a:r>
              <a:rPr lang="en-US" altLang="ko-KR"/>
              <a:t> </a:t>
            </a:r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99976" y="4221528"/>
            <a:ext cx="8280920" cy="540060"/>
          </a:xfrm>
          <a:prstGeom prst="rect">
            <a:avLst/>
          </a:prstGeom>
          <a:gradFill>
            <a:gsLst>
              <a:gs pos="100000">
                <a:schemeClr val="bg1"/>
              </a:gs>
              <a:gs pos="0">
                <a:schemeClr val="bg1">
                  <a:alpha val="0"/>
                </a:schemeClr>
              </a:gs>
            </a:gsLst>
            <a:lin ang="5400000" scaled="0"/>
          </a:gradFill>
        </p:spPr>
        <p:txBody>
          <a:bodyPr vert="horz" wrap="none" lIns="68580" tIns="34290" rIns="68580" bIns="34290" rtlCol="0" anchor="ctr">
            <a:noAutofit/>
          </a:bodyPr>
          <a:lstStyle/>
          <a:p>
            <a:pPr algn="ctr"/>
            <a:r>
              <a:rPr lang="ko-KR" altLang="en-US" sz="1050" u="sng" dirty="0">
                <a:solidFill>
                  <a:schemeClr val="bg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㈜</a:t>
            </a:r>
            <a:r>
              <a:rPr lang="ko-KR" altLang="en-US" sz="1050" u="sng" dirty="0" err="1">
                <a:solidFill>
                  <a:schemeClr val="bg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바인드소프트</a:t>
            </a:r>
            <a:endParaRPr lang="ko-KR" altLang="en-US" sz="1050" u="sng" dirty="0">
              <a:solidFill>
                <a:schemeClr val="bg1">
                  <a:lumMod val="50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360" y="-175594"/>
            <a:ext cx="1224136" cy="905982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4137924"/>
            <a:ext cx="648072" cy="479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449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29"/>
          <p:cNvGrpSpPr/>
          <p:nvPr/>
        </p:nvGrpSpPr>
        <p:grpSpPr>
          <a:xfrm>
            <a:off x="357158" y="3268270"/>
            <a:ext cx="8072494" cy="53579"/>
            <a:chOff x="357158" y="4357694"/>
            <a:chExt cx="8072494" cy="71438"/>
          </a:xfrm>
        </p:grpSpPr>
        <p:pic>
          <p:nvPicPr>
            <p:cNvPr id="10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r="7467" b="3225"/>
            <a:stretch>
              <a:fillRect/>
            </a:stretch>
          </p:blipFill>
          <p:spPr bwMode="auto">
            <a:xfrm>
              <a:off x="357158" y="4357694"/>
              <a:ext cx="1301694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2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24351" r="7467" b="3225"/>
            <a:stretch>
              <a:fillRect/>
            </a:stretch>
          </p:blipFill>
          <p:spPr bwMode="auto">
            <a:xfrm>
              <a:off x="1658852" y="4357694"/>
              <a:ext cx="959143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3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24351" r="7467" b="3225"/>
            <a:stretch>
              <a:fillRect/>
            </a:stretch>
          </p:blipFill>
          <p:spPr bwMode="auto">
            <a:xfrm>
              <a:off x="2617995" y="4357694"/>
              <a:ext cx="959143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4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24351" r="7467" b="3225"/>
            <a:stretch>
              <a:fillRect/>
            </a:stretch>
          </p:blipFill>
          <p:spPr bwMode="auto">
            <a:xfrm>
              <a:off x="3577138" y="4357694"/>
              <a:ext cx="959143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5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24351" r="7467" b="3225"/>
            <a:stretch>
              <a:fillRect/>
            </a:stretch>
          </p:blipFill>
          <p:spPr bwMode="auto">
            <a:xfrm>
              <a:off x="4536281" y="4357694"/>
              <a:ext cx="959143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6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24351" r="7467" b="3225"/>
            <a:stretch>
              <a:fillRect/>
            </a:stretch>
          </p:blipFill>
          <p:spPr bwMode="auto">
            <a:xfrm>
              <a:off x="5495424" y="4357694"/>
              <a:ext cx="959143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7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24351" r="7467" b="3225"/>
            <a:stretch>
              <a:fillRect/>
            </a:stretch>
          </p:blipFill>
          <p:spPr bwMode="auto">
            <a:xfrm>
              <a:off x="6454567" y="4357694"/>
              <a:ext cx="1975085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0" cap="all"/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4208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3560"/>
            <a:ext cx="8229600" cy="436946"/>
          </a:xfrm>
        </p:spPr>
        <p:txBody>
          <a:bodyPr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4822048"/>
            <a:ext cx="2895600" cy="219059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4822048"/>
            <a:ext cx="2133600" cy="219059"/>
          </a:xfrm>
        </p:spPr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696502"/>
            <a:ext cx="8229600" cy="412554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467544" y="465516"/>
            <a:ext cx="8208912" cy="0"/>
          </a:xfrm>
          <a:prstGeom prst="line">
            <a:avLst/>
          </a:prstGeom>
          <a:ln w="19050">
            <a:gradFill flip="none" rotWithShape="1">
              <a:gsLst>
                <a:gs pos="0">
                  <a:srgbClr val="FFFFFF"/>
                </a:gs>
                <a:gs pos="7001">
                  <a:srgbClr val="E6E6E6"/>
                </a:gs>
                <a:gs pos="32001">
                  <a:srgbClr val="7D8496"/>
                </a:gs>
                <a:gs pos="47000">
                  <a:srgbClr val="E6E6E6"/>
                </a:gs>
                <a:gs pos="85001">
                  <a:srgbClr val="7D8496"/>
                </a:gs>
                <a:gs pos="100000">
                  <a:srgbClr val="E6E6E6"/>
                </a:gs>
              </a:gsLst>
              <a:lin ang="0" scaled="1"/>
              <a:tileRect/>
            </a:gra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8367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eg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0" name="Picture 16" descr="F:\images\design\2016.09.12 엣지아이랩 ppt 템플릿\line_yellow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41"/>
            <a:ext cx="9144000" cy="204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15" descr="F:\images\design\2016.09.12 엣지아이랩 ppt 템플릿\line_blue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959297"/>
            <a:ext cx="9144000" cy="184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465516"/>
            <a:ext cx="8229600" cy="41957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109104"/>
            <a:ext cx="8229600" cy="3024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8424" y="-110139"/>
            <a:ext cx="738064" cy="546241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4590160"/>
            <a:ext cx="738064" cy="546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984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8" r:id="rId1"/>
    <p:sldLayoutId id="2147483909" r:id="rId2"/>
    <p:sldLayoutId id="2147483910" r:id="rId3"/>
  </p:sldLayoutIdLst>
  <p:txStyles>
    <p:titleStyle>
      <a:lvl1pPr algn="l" defTabSz="685800" rtl="0" eaLnBrk="1" latinLnBrk="1" hangingPunct="1">
        <a:spcBef>
          <a:spcPct val="0"/>
        </a:spcBef>
        <a:buNone/>
        <a:defRPr sz="1500" b="0" kern="1200">
          <a:solidFill>
            <a:schemeClr val="tx1"/>
          </a:solidFill>
          <a:latin typeface="HY견고딕" pitchFamily="18" charset="-127"/>
          <a:ea typeface="HY견고딕" pitchFamily="18" charset="-127"/>
          <a:cs typeface="+mj-cs"/>
        </a:defRPr>
      </a:lvl1pPr>
    </p:titleStyle>
    <p:bodyStyle>
      <a:lvl1pPr marL="257175" indent="-257175" algn="l" defTabSz="685800" rtl="0" eaLnBrk="1" latinLnBrk="1" hangingPunct="1">
        <a:spcBef>
          <a:spcPct val="20000"/>
        </a:spcBef>
        <a:buClr>
          <a:schemeClr val="accent6">
            <a:lumMod val="75000"/>
          </a:schemeClr>
        </a:buClr>
        <a:buFont typeface="Wingdings" pitchFamily="2" charset="2"/>
        <a:buChar char="l"/>
        <a:defRPr sz="1200" kern="1200">
          <a:solidFill>
            <a:schemeClr val="tx1"/>
          </a:solidFill>
          <a:latin typeface="+mn-ea"/>
          <a:ea typeface="+mn-ea"/>
          <a:cs typeface="+mn-cs"/>
        </a:defRPr>
      </a:lvl1pPr>
      <a:lvl2pPr marL="557213" indent="-214313" algn="l" defTabSz="685800" rtl="0" eaLnBrk="1" latinLnBrk="1" hangingPunct="1">
        <a:spcBef>
          <a:spcPct val="20000"/>
        </a:spcBef>
        <a:buClr>
          <a:srgbClr val="3399FF"/>
        </a:buClr>
        <a:buFont typeface="Arial" pitchFamily="34" charset="0"/>
        <a:buChar char="–"/>
        <a:defRPr sz="1200" kern="1200">
          <a:solidFill>
            <a:schemeClr val="tx1"/>
          </a:solidFill>
          <a:latin typeface="+mn-ea"/>
          <a:ea typeface="+mn-ea"/>
          <a:cs typeface="+mn-cs"/>
        </a:defRPr>
      </a:lvl2pPr>
      <a:lvl3pPr marL="857250" indent="-171450" algn="l" defTabSz="685800" rtl="0" eaLnBrk="1" latinLnBrk="1" hangingPunct="1">
        <a:spcBef>
          <a:spcPct val="20000"/>
        </a:spcBef>
        <a:buClr>
          <a:srgbClr val="FF9933"/>
        </a:buClr>
        <a:buFont typeface="Wingdings" pitchFamily="2" charset="2"/>
        <a:buChar char="§"/>
        <a:defRPr sz="1200" kern="1200">
          <a:solidFill>
            <a:schemeClr val="tx1"/>
          </a:solidFill>
          <a:latin typeface="+mn-ea"/>
          <a:ea typeface="+mn-ea"/>
          <a:cs typeface="+mn-cs"/>
        </a:defRPr>
      </a:lvl3pPr>
      <a:lvl4pPr marL="1200150" indent="-171450" algn="l" defTabSz="685800" rtl="0" eaLnBrk="1" latinLnBrk="1" hangingPunct="1">
        <a:spcBef>
          <a:spcPct val="20000"/>
        </a:spcBef>
        <a:buClr>
          <a:srgbClr val="3399FF"/>
        </a:buClr>
        <a:buFont typeface="Arial" pitchFamily="34" charset="0"/>
        <a:buChar char="–"/>
        <a:defRPr sz="1200" kern="1200">
          <a:solidFill>
            <a:schemeClr val="tx1"/>
          </a:solidFill>
          <a:latin typeface="+mn-ea"/>
          <a:ea typeface="+mn-ea"/>
          <a:cs typeface="+mn-cs"/>
        </a:defRPr>
      </a:lvl4pPr>
      <a:lvl5pPr marL="1543050" indent="-171450" algn="l" defTabSz="685800" rtl="0" eaLnBrk="1" latinLnBrk="1" hangingPunct="1">
        <a:spcBef>
          <a:spcPct val="20000"/>
        </a:spcBef>
        <a:buClr>
          <a:srgbClr val="FF9933"/>
        </a:buClr>
        <a:buFont typeface="Arial" pitchFamily="34" charset="0"/>
        <a:buChar char="•"/>
        <a:defRPr sz="1200" kern="1200">
          <a:solidFill>
            <a:schemeClr val="tx1"/>
          </a:solidFill>
          <a:latin typeface="+mn-ea"/>
          <a:ea typeface="+mn-ea"/>
          <a:cs typeface="+mn-cs"/>
        </a:defRPr>
      </a:lvl5pPr>
      <a:lvl6pPr marL="18859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0.jpg"/><Relationship Id="rId4" Type="http://schemas.openxmlformats.org/officeDocument/2006/relationships/image" Target="../media/image29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3.jpg"/><Relationship Id="rId4" Type="http://schemas.openxmlformats.org/officeDocument/2006/relationships/image" Target="../media/image32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5.jpg"/><Relationship Id="rId4" Type="http://schemas.openxmlformats.org/officeDocument/2006/relationships/image" Target="../media/image34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7.jpg"/><Relationship Id="rId4" Type="http://schemas.openxmlformats.org/officeDocument/2006/relationships/image" Target="../media/image36.jp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design.ros2.org/articles/ros_command_line_arguments.html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cli</a:t>
            </a: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터트봇</a:t>
            </a:r>
            <a:r>
              <a:rPr lang="en-US" altLang="ko-KR" dirty="0"/>
              <a:t>3 </a:t>
            </a:r>
            <a:r>
              <a:rPr lang="ko-KR" altLang="en-US" dirty="0"/>
              <a:t>제어 실습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1428750"/>
            <a:ext cx="593247" cy="192137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92944" y="1687014"/>
            <a:ext cx="971401" cy="15240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2065594" y="2017645"/>
            <a:ext cx="5066665" cy="44259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79375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625"/>
              </a:spcBef>
            </a:pPr>
            <a:r>
              <a:rPr sz="1200" dirty="0">
                <a:solidFill>
                  <a:srgbClr val="ECEEF1"/>
                </a:solidFill>
                <a:latin typeface="Courier New"/>
                <a:cs typeface="Courier New"/>
              </a:rPr>
              <a:t>$</a:t>
            </a:r>
            <a:r>
              <a:rPr sz="1200" spc="-5" dirty="0">
                <a:solidFill>
                  <a:srgbClr val="ECEEF1"/>
                </a:solidFill>
                <a:latin typeface="Courier New"/>
                <a:cs typeface="Courier New"/>
              </a:rPr>
              <a:t> </a:t>
            </a:r>
            <a:r>
              <a:rPr sz="1200" spc="-25" dirty="0">
                <a:solidFill>
                  <a:srgbClr val="ECEEF1"/>
                </a:solidFill>
                <a:latin typeface="Courier New"/>
                <a:cs typeface="Courier New"/>
              </a:rPr>
              <a:t>rqt</a:t>
            </a:r>
            <a:endParaRPr sz="1200">
              <a:latin typeface="Courier New"/>
              <a:cs typeface="Courier New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00657" y="2603597"/>
            <a:ext cx="6319343" cy="2025554"/>
          </a:xfrm>
          <a:prstGeom prst="rect">
            <a:avLst/>
          </a:prstGeom>
        </p:spPr>
      </p:pic>
      <p:sp>
        <p:nvSpPr>
          <p:cNvPr id="9" name="제목 1"/>
          <p:cNvSpPr txBox="1">
            <a:spLocks/>
          </p:cNvSpPr>
          <p:nvPr/>
        </p:nvSpPr>
        <p:spPr>
          <a:xfrm>
            <a:off x="838200" y="540053"/>
            <a:ext cx="7543800" cy="108806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6858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360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5400" dirty="0"/>
              <a:t>ROS2 </a:t>
            </a:r>
            <a:r>
              <a:rPr lang="ko-KR" altLang="en-US" sz="5400" dirty="0"/>
              <a:t>사용방법 </a:t>
            </a:r>
            <a:r>
              <a:rPr lang="en-US" altLang="ko-KR" sz="5400" dirty="0"/>
              <a:t>- </a:t>
            </a:r>
            <a:r>
              <a:rPr lang="ko-KR" altLang="en-US" sz="5400" dirty="0"/>
              <a:t>토픽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8200" y="1428750"/>
            <a:ext cx="593247" cy="192137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16744" y="1687014"/>
            <a:ext cx="971401" cy="15240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989394" y="2017645"/>
            <a:ext cx="5066665" cy="44259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79375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625"/>
              </a:spcBef>
            </a:pPr>
            <a:r>
              <a:rPr sz="1200" dirty="0">
                <a:solidFill>
                  <a:srgbClr val="ECEEF1"/>
                </a:solidFill>
                <a:latin typeface="Courier New"/>
                <a:cs typeface="Courier New"/>
              </a:rPr>
              <a:t>$</a:t>
            </a:r>
            <a:r>
              <a:rPr sz="1200" spc="-5" dirty="0">
                <a:solidFill>
                  <a:srgbClr val="ECEEF1"/>
                </a:solidFill>
                <a:latin typeface="Courier New"/>
                <a:cs typeface="Courier New"/>
              </a:rPr>
              <a:t> </a:t>
            </a:r>
            <a:r>
              <a:rPr sz="1200" spc="-25" dirty="0">
                <a:solidFill>
                  <a:srgbClr val="ECEEF1"/>
                </a:solidFill>
                <a:latin typeface="Courier New"/>
                <a:cs typeface="Courier New"/>
              </a:rPr>
              <a:t>rqt</a:t>
            </a:r>
            <a:endParaRPr sz="1200">
              <a:latin typeface="Courier New"/>
              <a:cs typeface="Courier New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24457" y="2611971"/>
            <a:ext cx="6624143" cy="2017180"/>
          </a:xfrm>
          <a:prstGeom prst="rect">
            <a:avLst/>
          </a:prstGeom>
        </p:spPr>
      </p:pic>
      <p:sp>
        <p:nvSpPr>
          <p:cNvPr id="9" name="제목 1"/>
          <p:cNvSpPr txBox="1">
            <a:spLocks/>
          </p:cNvSpPr>
          <p:nvPr/>
        </p:nvSpPr>
        <p:spPr>
          <a:xfrm>
            <a:off x="838200" y="540053"/>
            <a:ext cx="7543800" cy="108806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6858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360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5400" dirty="0"/>
              <a:t>ROS2 </a:t>
            </a:r>
            <a:r>
              <a:rPr lang="ko-KR" altLang="en-US" sz="5400" dirty="0"/>
              <a:t>사용방법 </a:t>
            </a:r>
            <a:r>
              <a:rPr lang="en-US" altLang="ko-KR" sz="5400" dirty="0"/>
              <a:t>- </a:t>
            </a:r>
            <a:r>
              <a:rPr lang="ko-KR" altLang="en-US" sz="5400" dirty="0"/>
              <a:t>토픽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214" y="1365994"/>
            <a:ext cx="593247" cy="19213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33400" y="1276350"/>
            <a:ext cx="405130" cy="517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●</a:t>
            </a:r>
            <a:endParaRPr sz="18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30"/>
              </a:spcBef>
            </a:pPr>
            <a:r>
              <a:rPr sz="1400" dirty="0">
                <a:latin typeface="Arial"/>
                <a:cs typeface="Arial"/>
              </a:rPr>
              <a:t>○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92857" y="1632295"/>
            <a:ext cx="368629" cy="114448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805443" y="3440557"/>
            <a:ext cx="13335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○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92758" y="3510209"/>
            <a:ext cx="754831" cy="122485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1162445" y="1935857"/>
            <a:ext cx="7555865" cy="913712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11430" rIns="0" bIns="0" rtlCol="0">
            <a:spAutoFit/>
          </a:bodyPr>
          <a:lstStyle/>
          <a:p>
            <a:pPr marL="85725" marR="4993005">
              <a:lnSpc>
                <a:spcPts val="1300"/>
              </a:lnSpc>
              <a:spcBef>
                <a:spcPts val="90"/>
              </a:spcBef>
            </a:pPr>
            <a:r>
              <a:rPr sz="1200" dirty="0">
                <a:solidFill>
                  <a:srgbClr val="ECEEF1"/>
                </a:solidFill>
                <a:latin typeface="Courier New"/>
                <a:cs typeface="Courier New"/>
              </a:rPr>
              <a:t>ros2</a:t>
            </a:r>
            <a:r>
              <a:rPr sz="1200" spc="-20" dirty="0">
                <a:solidFill>
                  <a:srgbClr val="ECEEF1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ECEEF1"/>
                </a:solidFill>
                <a:latin typeface="Courier New"/>
                <a:cs typeface="Courier New"/>
              </a:rPr>
              <a:t>topic</a:t>
            </a:r>
            <a:r>
              <a:rPr sz="1200" spc="-20" dirty="0">
                <a:solidFill>
                  <a:srgbClr val="ECEEF1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ECEEF1"/>
                </a:solidFill>
                <a:latin typeface="Courier New"/>
                <a:cs typeface="Courier New"/>
              </a:rPr>
              <a:t>hz</a:t>
            </a:r>
            <a:r>
              <a:rPr sz="1200" spc="-15" dirty="0">
                <a:solidFill>
                  <a:srgbClr val="ECEEF1"/>
                </a:solidFill>
                <a:latin typeface="Courier New"/>
                <a:cs typeface="Courier New"/>
              </a:rPr>
              <a:t> </a:t>
            </a:r>
            <a:r>
              <a:rPr sz="1200" spc="-10" dirty="0">
                <a:solidFill>
                  <a:srgbClr val="ECEEF1"/>
                </a:solidFill>
                <a:latin typeface="Courier New"/>
                <a:cs typeface="Courier New"/>
              </a:rPr>
              <a:t>/turtle1/pose </a:t>
            </a:r>
            <a:r>
              <a:rPr sz="1200" dirty="0">
                <a:solidFill>
                  <a:srgbClr val="ECEEF1"/>
                </a:solidFill>
                <a:latin typeface="Courier New"/>
                <a:cs typeface="Courier New"/>
              </a:rPr>
              <a:t>average</a:t>
            </a:r>
            <a:r>
              <a:rPr sz="1200" spc="-30" dirty="0">
                <a:solidFill>
                  <a:srgbClr val="ECEEF1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ECEEF1"/>
                </a:solidFill>
                <a:latin typeface="Courier New"/>
                <a:cs typeface="Courier New"/>
              </a:rPr>
              <a:t>rate:</a:t>
            </a:r>
            <a:r>
              <a:rPr sz="1200" spc="-25" dirty="0">
                <a:solidFill>
                  <a:srgbClr val="ECEEF1"/>
                </a:solidFill>
                <a:latin typeface="Courier New"/>
                <a:cs typeface="Courier New"/>
              </a:rPr>
              <a:t> </a:t>
            </a:r>
            <a:r>
              <a:rPr sz="1200" spc="-10" dirty="0">
                <a:solidFill>
                  <a:srgbClr val="FAC02D"/>
                </a:solidFill>
                <a:latin typeface="Courier New"/>
                <a:cs typeface="Courier New"/>
              </a:rPr>
              <a:t>62.775</a:t>
            </a:r>
            <a:endParaRPr sz="1200" dirty="0">
              <a:latin typeface="Courier New"/>
              <a:cs typeface="Courier New"/>
            </a:endParaRPr>
          </a:p>
          <a:p>
            <a:pPr marL="85725" marR="2340610" indent="365760">
              <a:lnSpc>
                <a:spcPts val="1300"/>
              </a:lnSpc>
            </a:pPr>
            <a:r>
              <a:rPr sz="1200" dirty="0">
                <a:solidFill>
                  <a:srgbClr val="ECEEF1"/>
                </a:solidFill>
                <a:latin typeface="Courier New"/>
                <a:cs typeface="Courier New"/>
              </a:rPr>
              <a:t>min:</a:t>
            </a:r>
            <a:r>
              <a:rPr sz="1200" spc="-25" dirty="0">
                <a:solidFill>
                  <a:srgbClr val="ECEEF1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FAC02D"/>
                </a:solidFill>
                <a:latin typeface="Courier New"/>
                <a:cs typeface="Courier New"/>
              </a:rPr>
              <a:t>0.011s</a:t>
            </a:r>
            <a:r>
              <a:rPr sz="1200" spc="-20" dirty="0">
                <a:solidFill>
                  <a:srgbClr val="FAC02D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ECEEF1"/>
                </a:solidFill>
                <a:latin typeface="Courier New"/>
                <a:cs typeface="Courier New"/>
              </a:rPr>
              <a:t>max:</a:t>
            </a:r>
            <a:r>
              <a:rPr sz="1200" spc="-20" dirty="0">
                <a:solidFill>
                  <a:srgbClr val="ECEEF1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FAC02D"/>
                </a:solidFill>
                <a:latin typeface="Courier New"/>
                <a:cs typeface="Courier New"/>
              </a:rPr>
              <a:t>0.016s</a:t>
            </a:r>
            <a:r>
              <a:rPr sz="1200" spc="-25" dirty="0">
                <a:solidFill>
                  <a:srgbClr val="FAC02D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ECEEF1"/>
                </a:solidFill>
                <a:latin typeface="Courier New"/>
                <a:cs typeface="Courier New"/>
              </a:rPr>
              <a:t>std</a:t>
            </a:r>
            <a:r>
              <a:rPr sz="1200" spc="-25" dirty="0">
                <a:solidFill>
                  <a:srgbClr val="ECEEF1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ECEEF1"/>
                </a:solidFill>
                <a:latin typeface="Courier New"/>
                <a:cs typeface="Courier New"/>
              </a:rPr>
              <a:t>dev:</a:t>
            </a:r>
            <a:r>
              <a:rPr sz="1200" spc="-20" dirty="0">
                <a:solidFill>
                  <a:srgbClr val="ECEEF1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FAC02D"/>
                </a:solidFill>
                <a:latin typeface="Courier New"/>
                <a:cs typeface="Courier New"/>
              </a:rPr>
              <a:t>0.00067s</a:t>
            </a:r>
            <a:r>
              <a:rPr sz="1200" spc="-20" dirty="0">
                <a:solidFill>
                  <a:srgbClr val="FAC02D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ECEEF1"/>
                </a:solidFill>
                <a:latin typeface="Courier New"/>
                <a:cs typeface="Courier New"/>
              </a:rPr>
              <a:t>window:</a:t>
            </a:r>
            <a:r>
              <a:rPr sz="1200" spc="-20" dirty="0">
                <a:solidFill>
                  <a:srgbClr val="ECEEF1"/>
                </a:solidFill>
                <a:latin typeface="Courier New"/>
                <a:cs typeface="Courier New"/>
              </a:rPr>
              <a:t> </a:t>
            </a:r>
            <a:r>
              <a:rPr sz="1200" spc="-25" dirty="0">
                <a:solidFill>
                  <a:srgbClr val="FAC02D"/>
                </a:solidFill>
                <a:latin typeface="Courier New"/>
                <a:cs typeface="Courier New"/>
              </a:rPr>
              <a:t>64 </a:t>
            </a:r>
            <a:r>
              <a:rPr sz="1200" dirty="0">
                <a:solidFill>
                  <a:srgbClr val="ECEEF1"/>
                </a:solidFill>
                <a:latin typeface="Courier New"/>
                <a:cs typeface="Courier New"/>
              </a:rPr>
              <a:t>average</a:t>
            </a:r>
            <a:r>
              <a:rPr sz="1200" spc="-30" dirty="0">
                <a:solidFill>
                  <a:srgbClr val="ECEEF1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ECEEF1"/>
                </a:solidFill>
                <a:latin typeface="Courier New"/>
                <a:cs typeface="Courier New"/>
              </a:rPr>
              <a:t>rate:</a:t>
            </a:r>
            <a:r>
              <a:rPr sz="1200" spc="-25" dirty="0">
                <a:solidFill>
                  <a:srgbClr val="ECEEF1"/>
                </a:solidFill>
                <a:latin typeface="Courier New"/>
                <a:cs typeface="Courier New"/>
              </a:rPr>
              <a:t> </a:t>
            </a:r>
            <a:r>
              <a:rPr sz="1200" spc="-10" dirty="0">
                <a:solidFill>
                  <a:srgbClr val="FAC02D"/>
                </a:solidFill>
                <a:latin typeface="Courier New"/>
                <a:cs typeface="Courier New"/>
              </a:rPr>
              <a:t>62.618</a:t>
            </a:r>
            <a:endParaRPr sz="1200" dirty="0">
              <a:latin typeface="Courier New"/>
              <a:cs typeface="Courier New"/>
            </a:endParaRPr>
          </a:p>
          <a:p>
            <a:pPr marL="451484">
              <a:lnSpc>
                <a:spcPts val="1300"/>
              </a:lnSpc>
              <a:spcBef>
                <a:spcPts val="535"/>
              </a:spcBef>
            </a:pPr>
            <a:r>
              <a:rPr sz="1200" dirty="0">
                <a:solidFill>
                  <a:srgbClr val="ECEEF1"/>
                </a:solidFill>
                <a:latin typeface="Courier New"/>
                <a:cs typeface="Courier New"/>
              </a:rPr>
              <a:t>min:</a:t>
            </a:r>
            <a:r>
              <a:rPr sz="1200" spc="-35" dirty="0">
                <a:solidFill>
                  <a:srgbClr val="ECEEF1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FAC02D"/>
                </a:solidFill>
                <a:latin typeface="Courier New"/>
                <a:cs typeface="Courier New"/>
              </a:rPr>
              <a:t>0.011s</a:t>
            </a:r>
            <a:r>
              <a:rPr sz="1200" spc="-20" dirty="0">
                <a:solidFill>
                  <a:srgbClr val="FAC02D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ECEEF1"/>
                </a:solidFill>
                <a:latin typeface="Courier New"/>
                <a:cs typeface="Courier New"/>
              </a:rPr>
              <a:t>max:</a:t>
            </a:r>
            <a:r>
              <a:rPr sz="1200" spc="-20" dirty="0">
                <a:solidFill>
                  <a:srgbClr val="ECEEF1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FAC02D"/>
                </a:solidFill>
                <a:latin typeface="Courier New"/>
                <a:cs typeface="Courier New"/>
              </a:rPr>
              <a:t>0.016s</a:t>
            </a:r>
            <a:r>
              <a:rPr sz="1200" spc="-25" dirty="0">
                <a:solidFill>
                  <a:srgbClr val="FAC02D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ECEEF1"/>
                </a:solidFill>
                <a:latin typeface="Courier New"/>
                <a:cs typeface="Courier New"/>
              </a:rPr>
              <a:t>std</a:t>
            </a:r>
            <a:r>
              <a:rPr sz="1200" spc="-25" dirty="0">
                <a:solidFill>
                  <a:srgbClr val="ECEEF1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ECEEF1"/>
                </a:solidFill>
                <a:latin typeface="Courier New"/>
                <a:cs typeface="Courier New"/>
              </a:rPr>
              <a:t>dev:</a:t>
            </a:r>
            <a:r>
              <a:rPr sz="1200" spc="-20" dirty="0">
                <a:solidFill>
                  <a:srgbClr val="ECEEF1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FAC02D"/>
                </a:solidFill>
                <a:latin typeface="Courier New"/>
                <a:cs typeface="Courier New"/>
              </a:rPr>
              <a:t>0.00054s</a:t>
            </a:r>
            <a:r>
              <a:rPr sz="1200" spc="-20" dirty="0">
                <a:solidFill>
                  <a:srgbClr val="FAC02D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ECEEF1"/>
                </a:solidFill>
                <a:latin typeface="Courier New"/>
                <a:cs typeface="Courier New"/>
              </a:rPr>
              <a:t>window:</a:t>
            </a:r>
            <a:r>
              <a:rPr sz="1200" spc="-20" dirty="0">
                <a:solidFill>
                  <a:srgbClr val="ECEEF1"/>
                </a:solidFill>
                <a:latin typeface="Courier New"/>
                <a:cs typeface="Courier New"/>
              </a:rPr>
              <a:t> </a:t>
            </a:r>
            <a:r>
              <a:rPr sz="1200" spc="-25" dirty="0">
                <a:solidFill>
                  <a:srgbClr val="FAC02D"/>
                </a:solidFill>
                <a:latin typeface="Courier New"/>
                <a:cs typeface="Courier New"/>
              </a:rPr>
              <a:t>127</a:t>
            </a:r>
            <a:endParaRPr sz="1200" dirty="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62445" y="3847463"/>
            <a:ext cx="7555865" cy="745717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10160" rIns="0" bIns="0" rtlCol="0">
            <a:spAutoFit/>
          </a:bodyPr>
          <a:lstStyle/>
          <a:p>
            <a:pPr marL="85725" marR="4809490" algn="just">
              <a:lnSpc>
                <a:spcPts val="1300"/>
              </a:lnSpc>
              <a:spcBef>
                <a:spcPts val="80"/>
              </a:spcBef>
            </a:pPr>
            <a:r>
              <a:rPr sz="1200" dirty="0">
                <a:solidFill>
                  <a:srgbClr val="ECEEF1"/>
                </a:solidFill>
                <a:latin typeface="Courier New"/>
                <a:cs typeface="Courier New"/>
              </a:rPr>
              <a:t>$</a:t>
            </a:r>
            <a:r>
              <a:rPr sz="1200" spc="-15" dirty="0">
                <a:solidFill>
                  <a:srgbClr val="ECEEF1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ECEEF1"/>
                </a:solidFill>
                <a:latin typeface="Courier New"/>
                <a:cs typeface="Courier New"/>
              </a:rPr>
              <a:t>ros2</a:t>
            </a:r>
            <a:r>
              <a:rPr sz="1200" spc="-15" dirty="0">
                <a:solidFill>
                  <a:srgbClr val="ECEEF1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ECEEF1"/>
                </a:solidFill>
                <a:latin typeface="Courier New"/>
                <a:cs typeface="Courier New"/>
              </a:rPr>
              <a:t>topic</a:t>
            </a:r>
            <a:r>
              <a:rPr sz="1200" spc="-15" dirty="0">
                <a:solidFill>
                  <a:srgbClr val="ECEEF1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ECEEF1"/>
                </a:solidFill>
                <a:latin typeface="Courier New"/>
                <a:cs typeface="Courier New"/>
              </a:rPr>
              <a:t>bw</a:t>
            </a:r>
            <a:r>
              <a:rPr sz="1200" spc="-15" dirty="0">
                <a:solidFill>
                  <a:srgbClr val="ECEEF1"/>
                </a:solidFill>
                <a:latin typeface="Courier New"/>
                <a:cs typeface="Courier New"/>
              </a:rPr>
              <a:t> </a:t>
            </a:r>
            <a:r>
              <a:rPr sz="1200" spc="-10" dirty="0">
                <a:solidFill>
                  <a:srgbClr val="ECEEF1"/>
                </a:solidFill>
                <a:latin typeface="Courier New"/>
                <a:cs typeface="Courier New"/>
              </a:rPr>
              <a:t>/turtle1/pose </a:t>
            </a:r>
            <a:r>
              <a:rPr sz="1200" dirty="0">
                <a:solidFill>
                  <a:srgbClr val="CE93D8"/>
                </a:solidFill>
                <a:latin typeface="Courier New"/>
                <a:cs typeface="Courier New"/>
              </a:rPr>
              <a:t>Subscribed</a:t>
            </a:r>
            <a:r>
              <a:rPr sz="1200" spc="-30" dirty="0">
                <a:solidFill>
                  <a:srgbClr val="CE93D8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ECEEF1"/>
                </a:solidFill>
                <a:latin typeface="Courier New"/>
                <a:cs typeface="Courier New"/>
              </a:rPr>
              <a:t>to</a:t>
            </a:r>
            <a:r>
              <a:rPr sz="1200" spc="-25" dirty="0">
                <a:solidFill>
                  <a:srgbClr val="ECEEF1"/>
                </a:solidFill>
                <a:latin typeface="Courier New"/>
                <a:cs typeface="Courier New"/>
              </a:rPr>
              <a:t> </a:t>
            </a:r>
            <a:r>
              <a:rPr sz="1200" spc="-10" dirty="0">
                <a:solidFill>
                  <a:srgbClr val="ECEEF1"/>
                </a:solidFill>
                <a:latin typeface="Courier New"/>
                <a:cs typeface="Courier New"/>
              </a:rPr>
              <a:t>[</a:t>
            </a:r>
            <a:r>
              <a:rPr sz="1200" spc="-10" dirty="0">
                <a:solidFill>
                  <a:srgbClr val="9BCC65"/>
                </a:solidFill>
                <a:latin typeface="Courier New"/>
                <a:cs typeface="Courier New"/>
              </a:rPr>
              <a:t>/turtle1/</a:t>
            </a:r>
            <a:r>
              <a:rPr sz="1200" spc="-10" dirty="0">
                <a:solidFill>
                  <a:srgbClr val="ECEEF1"/>
                </a:solidFill>
                <a:latin typeface="Courier New"/>
                <a:cs typeface="Courier New"/>
              </a:rPr>
              <a:t>pose] </a:t>
            </a:r>
            <a:r>
              <a:rPr sz="1200" dirty="0">
                <a:solidFill>
                  <a:srgbClr val="ECEEF1"/>
                </a:solidFill>
                <a:latin typeface="Courier New"/>
                <a:cs typeface="Courier New"/>
              </a:rPr>
              <a:t>average:</a:t>
            </a:r>
            <a:r>
              <a:rPr sz="1200" spc="-35" dirty="0">
                <a:solidFill>
                  <a:srgbClr val="ECEEF1"/>
                </a:solidFill>
                <a:latin typeface="Courier New"/>
                <a:cs typeface="Courier New"/>
              </a:rPr>
              <a:t> </a:t>
            </a:r>
            <a:r>
              <a:rPr sz="1200" spc="-10" dirty="0">
                <a:solidFill>
                  <a:srgbClr val="FAC02D"/>
                </a:solidFill>
                <a:latin typeface="Courier New"/>
                <a:cs typeface="Courier New"/>
              </a:rPr>
              <a:t>1.51KB</a:t>
            </a:r>
            <a:r>
              <a:rPr sz="1200" spc="-10" dirty="0">
                <a:solidFill>
                  <a:srgbClr val="ECEEF1"/>
                </a:solidFill>
                <a:latin typeface="Courier New"/>
                <a:cs typeface="Courier New"/>
              </a:rPr>
              <a:t>/s</a:t>
            </a:r>
            <a:endParaRPr sz="1200" dirty="0">
              <a:latin typeface="Courier New"/>
              <a:cs typeface="Courier New"/>
            </a:endParaRPr>
          </a:p>
          <a:p>
            <a:pPr marL="451484" algn="just">
              <a:lnSpc>
                <a:spcPts val="1300"/>
              </a:lnSpc>
              <a:spcBef>
                <a:spcPts val="530"/>
              </a:spcBef>
            </a:pPr>
            <a:r>
              <a:rPr sz="1200" dirty="0">
                <a:solidFill>
                  <a:srgbClr val="ECEEF1"/>
                </a:solidFill>
                <a:latin typeface="Courier New"/>
                <a:cs typeface="Courier New"/>
              </a:rPr>
              <a:t>mean:</a:t>
            </a:r>
            <a:r>
              <a:rPr sz="1200" spc="-35" dirty="0">
                <a:solidFill>
                  <a:srgbClr val="ECEEF1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FAC02D"/>
                </a:solidFill>
                <a:latin typeface="Courier New"/>
                <a:cs typeface="Courier New"/>
              </a:rPr>
              <a:t>0.02KB</a:t>
            </a:r>
            <a:r>
              <a:rPr sz="1200" spc="-20" dirty="0">
                <a:solidFill>
                  <a:srgbClr val="FAC02D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ECEEF1"/>
                </a:solidFill>
                <a:latin typeface="Courier New"/>
                <a:cs typeface="Courier New"/>
              </a:rPr>
              <a:t>min:</a:t>
            </a:r>
            <a:r>
              <a:rPr sz="1200" spc="-25" dirty="0">
                <a:solidFill>
                  <a:srgbClr val="ECEEF1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FAC02D"/>
                </a:solidFill>
                <a:latin typeface="Courier New"/>
                <a:cs typeface="Courier New"/>
              </a:rPr>
              <a:t>0.02KB</a:t>
            </a:r>
            <a:r>
              <a:rPr sz="1200" spc="-20" dirty="0">
                <a:solidFill>
                  <a:srgbClr val="FAC02D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ECEEF1"/>
                </a:solidFill>
                <a:latin typeface="Courier New"/>
                <a:cs typeface="Courier New"/>
              </a:rPr>
              <a:t>max:</a:t>
            </a:r>
            <a:r>
              <a:rPr sz="1200" spc="-25" dirty="0">
                <a:solidFill>
                  <a:srgbClr val="ECEEF1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FAC02D"/>
                </a:solidFill>
                <a:latin typeface="Courier New"/>
                <a:cs typeface="Courier New"/>
              </a:rPr>
              <a:t>0.02KB</a:t>
            </a:r>
            <a:r>
              <a:rPr sz="1200" spc="-20" dirty="0">
                <a:solidFill>
                  <a:srgbClr val="FAC02D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ECEEF1"/>
                </a:solidFill>
                <a:latin typeface="Courier New"/>
                <a:cs typeface="Courier New"/>
              </a:rPr>
              <a:t>window:</a:t>
            </a:r>
            <a:r>
              <a:rPr sz="1200" spc="-20" dirty="0">
                <a:solidFill>
                  <a:srgbClr val="ECEEF1"/>
                </a:solidFill>
                <a:latin typeface="Courier New"/>
                <a:cs typeface="Courier New"/>
              </a:rPr>
              <a:t> </a:t>
            </a:r>
            <a:r>
              <a:rPr sz="1200" spc="-25" dirty="0">
                <a:solidFill>
                  <a:srgbClr val="FAC02D"/>
                </a:solidFill>
                <a:latin typeface="Courier New"/>
                <a:cs typeface="Courier New"/>
              </a:rPr>
              <a:t>62</a:t>
            </a:r>
            <a:endParaRPr sz="1200" dirty="0">
              <a:latin typeface="Courier New"/>
              <a:cs typeface="Courier New"/>
            </a:endParaRPr>
          </a:p>
        </p:txBody>
      </p:sp>
      <p:sp>
        <p:nvSpPr>
          <p:cNvPr id="12" name="제목 1"/>
          <p:cNvSpPr txBox="1">
            <a:spLocks/>
          </p:cNvSpPr>
          <p:nvPr/>
        </p:nvSpPr>
        <p:spPr>
          <a:xfrm>
            <a:off x="838200" y="540053"/>
            <a:ext cx="7543800" cy="108806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6858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360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5400" dirty="0"/>
              <a:t>ROS2 </a:t>
            </a:r>
            <a:r>
              <a:rPr lang="ko-KR" altLang="en-US" sz="5400" dirty="0"/>
              <a:t>사용방법 </a:t>
            </a:r>
            <a:r>
              <a:rPr lang="en-US" altLang="ko-KR" sz="5400" dirty="0"/>
              <a:t>- </a:t>
            </a:r>
            <a:r>
              <a:rPr lang="ko-KR" altLang="en-US" sz="5400" dirty="0"/>
              <a:t>토픽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9770" y="1365994"/>
            <a:ext cx="756574" cy="15418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33400" y="1276350"/>
            <a:ext cx="405130" cy="517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●</a:t>
            </a:r>
            <a:endParaRPr sz="18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30"/>
              </a:spcBef>
            </a:pPr>
            <a:r>
              <a:rPr sz="1400" dirty="0">
                <a:latin typeface="Arial"/>
                <a:cs typeface="Arial"/>
              </a:rPr>
              <a:t>○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92758" y="1629914"/>
            <a:ext cx="223982" cy="116830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066800" y="1885950"/>
            <a:ext cx="7555865" cy="255967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79375" rIns="0" bIns="0" rtlCol="0">
            <a:spAutoFit/>
          </a:bodyPr>
          <a:lstStyle/>
          <a:p>
            <a:pPr>
              <a:lnSpc>
                <a:spcPts val="1300"/>
              </a:lnSpc>
              <a:spcBef>
                <a:spcPts val="625"/>
              </a:spcBef>
            </a:pPr>
            <a:r>
              <a:rPr sz="1200" dirty="0">
                <a:solidFill>
                  <a:srgbClr val="ECEEF1"/>
                </a:solidFill>
                <a:latin typeface="Courier New"/>
                <a:cs typeface="Courier New"/>
              </a:rPr>
              <a:t>$</a:t>
            </a:r>
            <a:r>
              <a:rPr sz="1200" spc="-20" dirty="0">
                <a:solidFill>
                  <a:srgbClr val="ECEEF1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ECEEF1"/>
                </a:solidFill>
                <a:latin typeface="Courier New"/>
                <a:cs typeface="Courier New"/>
              </a:rPr>
              <a:t>ros2</a:t>
            </a:r>
            <a:r>
              <a:rPr sz="1200" spc="-20" dirty="0">
                <a:solidFill>
                  <a:srgbClr val="ECEEF1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ECEEF1"/>
                </a:solidFill>
                <a:latin typeface="Courier New"/>
                <a:cs typeface="Courier New"/>
              </a:rPr>
              <a:t>service</a:t>
            </a:r>
            <a:r>
              <a:rPr sz="1200" spc="-20" dirty="0">
                <a:solidFill>
                  <a:srgbClr val="ECEEF1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ECEEF1"/>
                </a:solidFill>
                <a:latin typeface="Courier New"/>
                <a:cs typeface="Courier New"/>
              </a:rPr>
              <a:t>list</a:t>
            </a:r>
            <a:r>
              <a:rPr sz="1200" spc="-15" dirty="0">
                <a:solidFill>
                  <a:srgbClr val="ECEEF1"/>
                </a:solidFill>
                <a:latin typeface="Courier New"/>
                <a:cs typeface="Courier New"/>
              </a:rPr>
              <a:t> </a:t>
            </a:r>
            <a:r>
              <a:rPr sz="1200" spc="-10" dirty="0">
                <a:solidFill>
                  <a:srgbClr val="ECEEF1"/>
                </a:solidFill>
                <a:latin typeface="Courier New"/>
                <a:cs typeface="Courier New"/>
              </a:rPr>
              <a:t>-</a:t>
            </a:r>
            <a:r>
              <a:rPr sz="1200" spc="-50" dirty="0">
                <a:solidFill>
                  <a:srgbClr val="ECEEF1"/>
                </a:solidFill>
                <a:latin typeface="Courier New"/>
                <a:cs typeface="Courier New"/>
              </a:rPr>
              <a:t>t</a:t>
            </a:r>
            <a:endParaRPr sz="1200" dirty="0">
              <a:latin typeface="Courier New"/>
              <a:cs typeface="Courier New"/>
            </a:endParaRPr>
          </a:p>
          <a:p>
            <a:pPr>
              <a:lnSpc>
                <a:spcPts val="1300"/>
              </a:lnSpc>
              <a:spcBef>
                <a:spcPts val="735"/>
              </a:spcBef>
            </a:pPr>
            <a:r>
              <a:rPr sz="1200" dirty="0">
                <a:solidFill>
                  <a:srgbClr val="ECEEF1"/>
                </a:solidFill>
                <a:latin typeface="Courier New"/>
                <a:cs typeface="Courier New"/>
              </a:rPr>
              <a:t>/clear</a:t>
            </a:r>
            <a:r>
              <a:rPr sz="1200" spc="-30" dirty="0">
                <a:solidFill>
                  <a:srgbClr val="ECEEF1"/>
                </a:solidFill>
                <a:latin typeface="Courier New"/>
                <a:cs typeface="Courier New"/>
              </a:rPr>
              <a:t> </a:t>
            </a:r>
            <a:r>
              <a:rPr sz="1200" spc="-10" dirty="0">
                <a:solidFill>
                  <a:srgbClr val="ECEEF1"/>
                </a:solidFill>
                <a:latin typeface="Courier New"/>
                <a:cs typeface="Courier New"/>
              </a:rPr>
              <a:t>[std_srvs/srv/</a:t>
            </a:r>
            <a:r>
              <a:rPr sz="1200" spc="-10" dirty="0">
                <a:solidFill>
                  <a:srgbClr val="CE93D8"/>
                </a:solidFill>
                <a:latin typeface="Courier New"/>
                <a:cs typeface="Courier New"/>
              </a:rPr>
              <a:t>Empty</a:t>
            </a:r>
            <a:r>
              <a:rPr sz="1200" spc="-10" dirty="0">
                <a:solidFill>
                  <a:srgbClr val="ECEEF1"/>
                </a:solidFill>
                <a:latin typeface="Courier New"/>
                <a:cs typeface="Courier New"/>
              </a:rPr>
              <a:t>]</a:t>
            </a:r>
            <a:endParaRPr sz="1200" dirty="0">
              <a:latin typeface="Courier New"/>
              <a:cs typeface="Courier New"/>
            </a:endParaRPr>
          </a:p>
          <a:p>
            <a:pPr>
              <a:lnSpc>
                <a:spcPts val="1300"/>
              </a:lnSpc>
              <a:spcBef>
                <a:spcPts val="735"/>
              </a:spcBef>
            </a:pPr>
            <a:r>
              <a:rPr sz="1200" dirty="0">
                <a:solidFill>
                  <a:srgbClr val="ECEEF1"/>
                </a:solidFill>
                <a:latin typeface="Courier New"/>
                <a:cs typeface="Courier New"/>
              </a:rPr>
              <a:t>/kill</a:t>
            </a:r>
            <a:r>
              <a:rPr sz="1200" spc="-25" dirty="0">
                <a:solidFill>
                  <a:srgbClr val="ECEEF1"/>
                </a:solidFill>
                <a:latin typeface="Courier New"/>
                <a:cs typeface="Courier New"/>
              </a:rPr>
              <a:t> </a:t>
            </a:r>
            <a:r>
              <a:rPr sz="1200" spc="-10" dirty="0">
                <a:solidFill>
                  <a:srgbClr val="ECEEF1"/>
                </a:solidFill>
                <a:latin typeface="Courier New"/>
                <a:cs typeface="Courier New"/>
              </a:rPr>
              <a:t>[turtlesim/srv/</a:t>
            </a:r>
            <a:r>
              <a:rPr sz="1200" spc="-10" dirty="0">
                <a:solidFill>
                  <a:srgbClr val="CE93D8"/>
                </a:solidFill>
                <a:latin typeface="Courier New"/>
                <a:cs typeface="Courier New"/>
              </a:rPr>
              <a:t>Kill</a:t>
            </a:r>
            <a:r>
              <a:rPr sz="1200" spc="-10" dirty="0">
                <a:solidFill>
                  <a:srgbClr val="ECEEF1"/>
                </a:solidFill>
                <a:latin typeface="Courier New"/>
                <a:cs typeface="Courier New"/>
              </a:rPr>
              <a:t>]</a:t>
            </a:r>
            <a:endParaRPr sz="1200" dirty="0">
              <a:latin typeface="Courier New"/>
              <a:cs typeface="Courier New"/>
            </a:endParaRPr>
          </a:p>
          <a:p>
            <a:pPr>
              <a:lnSpc>
                <a:spcPts val="1300"/>
              </a:lnSpc>
              <a:spcBef>
                <a:spcPts val="735"/>
              </a:spcBef>
            </a:pPr>
            <a:r>
              <a:rPr sz="1200" dirty="0">
                <a:solidFill>
                  <a:srgbClr val="ECEEF1"/>
                </a:solidFill>
                <a:latin typeface="Courier New"/>
                <a:cs typeface="Courier New"/>
              </a:rPr>
              <a:t>/reset</a:t>
            </a:r>
            <a:r>
              <a:rPr sz="1200" spc="-30" dirty="0">
                <a:solidFill>
                  <a:srgbClr val="ECEEF1"/>
                </a:solidFill>
                <a:latin typeface="Courier New"/>
                <a:cs typeface="Courier New"/>
              </a:rPr>
              <a:t> </a:t>
            </a:r>
            <a:r>
              <a:rPr sz="1200" spc="-10" dirty="0">
                <a:solidFill>
                  <a:srgbClr val="ECEEF1"/>
                </a:solidFill>
                <a:latin typeface="Courier New"/>
                <a:cs typeface="Courier New"/>
              </a:rPr>
              <a:t>[std_srvs/srv/</a:t>
            </a:r>
            <a:r>
              <a:rPr sz="1200" spc="-10" dirty="0">
                <a:solidFill>
                  <a:srgbClr val="CE93D8"/>
                </a:solidFill>
                <a:latin typeface="Courier New"/>
                <a:cs typeface="Courier New"/>
              </a:rPr>
              <a:t>Empty</a:t>
            </a:r>
            <a:r>
              <a:rPr sz="1200" spc="-10" dirty="0">
                <a:solidFill>
                  <a:srgbClr val="ECEEF1"/>
                </a:solidFill>
                <a:latin typeface="Courier New"/>
                <a:cs typeface="Courier New"/>
              </a:rPr>
              <a:t>]</a:t>
            </a:r>
            <a:endParaRPr sz="1200" dirty="0">
              <a:latin typeface="Courier New"/>
              <a:cs typeface="Courier New"/>
            </a:endParaRPr>
          </a:p>
          <a:p>
            <a:pPr>
              <a:lnSpc>
                <a:spcPts val="1300"/>
              </a:lnSpc>
              <a:spcBef>
                <a:spcPts val="735"/>
              </a:spcBef>
            </a:pPr>
            <a:r>
              <a:rPr sz="1200" dirty="0">
                <a:solidFill>
                  <a:srgbClr val="ECEEF1"/>
                </a:solidFill>
                <a:latin typeface="Courier New"/>
                <a:cs typeface="Courier New"/>
              </a:rPr>
              <a:t>/spawn</a:t>
            </a:r>
            <a:r>
              <a:rPr sz="1200" spc="-30" dirty="0">
                <a:solidFill>
                  <a:srgbClr val="ECEEF1"/>
                </a:solidFill>
                <a:latin typeface="Courier New"/>
                <a:cs typeface="Courier New"/>
              </a:rPr>
              <a:t> </a:t>
            </a:r>
            <a:r>
              <a:rPr sz="1200" spc="-10" dirty="0">
                <a:solidFill>
                  <a:srgbClr val="ECEEF1"/>
                </a:solidFill>
                <a:latin typeface="Courier New"/>
                <a:cs typeface="Courier New"/>
              </a:rPr>
              <a:t>[turtlesim/srv/</a:t>
            </a:r>
            <a:r>
              <a:rPr sz="1200" spc="-10" dirty="0">
                <a:solidFill>
                  <a:srgbClr val="CE93D8"/>
                </a:solidFill>
                <a:latin typeface="Courier New"/>
                <a:cs typeface="Courier New"/>
              </a:rPr>
              <a:t>Spawn</a:t>
            </a:r>
            <a:r>
              <a:rPr sz="1200" spc="-10" dirty="0">
                <a:solidFill>
                  <a:srgbClr val="ECEEF1"/>
                </a:solidFill>
                <a:latin typeface="Courier New"/>
                <a:cs typeface="Courier New"/>
              </a:rPr>
              <a:t>]</a:t>
            </a:r>
            <a:endParaRPr sz="1200" dirty="0">
              <a:latin typeface="Courier New"/>
              <a:cs typeface="Courier New"/>
            </a:endParaRPr>
          </a:p>
          <a:p>
            <a:pPr>
              <a:lnSpc>
                <a:spcPts val="1300"/>
              </a:lnSpc>
              <a:spcBef>
                <a:spcPts val="735"/>
              </a:spcBef>
            </a:pPr>
            <a:r>
              <a:rPr sz="1200" spc="-25" dirty="0">
                <a:solidFill>
                  <a:srgbClr val="ECEEF1"/>
                </a:solidFill>
                <a:latin typeface="Courier New"/>
                <a:cs typeface="Courier New"/>
              </a:rPr>
              <a:t>...</a:t>
            </a:r>
            <a:endParaRPr sz="1200" dirty="0">
              <a:latin typeface="Courier New"/>
              <a:cs typeface="Courier New"/>
            </a:endParaRPr>
          </a:p>
          <a:p>
            <a:pPr>
              <a:lnSpc>
                <a:spcPts val="1300"/>
              </a:lnSpc>
              <a:spcBef>
                <a:spcPts val="735"/>
              </a:spcBef>
            </a:pPr>
            <a:r>
              <a:rPr sz="1200" dirty="0">
                <a:solidFill>
                  <a:srgbClr val="ECEEF1"/>
                </a:solidFill>
                <a:latin typeface="Courier New"/>
                <a:cs typeface="Courier New"/>
              </a:rPr>
              <a:t>/turtle1/set_pen</a:t>
            </a:r>
            <a:r>
              <a:rPr sz="1200" spc="-90" dirty="0">
                <a:solidFill>
                  <a:srgbClr val="ECEEF1"/>
                </a:solidFill>
                <a:latin typeface="Courier New"/>
                <a:cs typeface="Courier New"/>
              </a:rPr>
              <a:t> </a:t>
            </a:r>
            <a:r>
              <a:rPr sz="1200" spc="-10" dirty="0">
                <a:solidFill>
                  <a:srgbClr val="ECEEF1"/>
                </a:solidFill>
                <a:latin typeface="Courier New"/>
                <a:cs typeface="Courier New"/>
              </a:rPr>
              <a:t>[turtlesim/srv/</a:t>
            </a:r>
            <a:r>
              <a:rPr sz="1200" spc="-10" dirty="0">
                <a:solidFill>
                  <a:srgbClr val="CE93D8"/>
                </a:solidFill>
                <a:latin typeface="Courier New"/>
                <a:cs typeface="Courier New"/>
              </a:rPr>
              <a:t>SetPen</a:t>
            </a:r>
            <a:r>
              <a:rPr sz="1200" spc="-10" dirty="0">
                <a:solidFill>
                  <a:srgbClr val="ECEEF1"/>
                </a:solidFill>
                <a:latin typeface="Courier New"/>
                <a:cs typeface="Courier New"/>
              </a:rPr>
              <a:t>]</a:t>
            </a:r>
            <a:endParaRPr sz="1200" dirty="0">
              <a:latin typeface="Courier New"/>
              <a:cs typeface="Courier New"/>
            </a:endParaRPr>
          </a:p>
          <a:p>
            <a:pPr>
              <a:lnSpc>
                <a:spcPts val="1300"/>
              </a:lnSpc>
              <a:spcBef>
                <a:spcPts val="735"/>
              </a:spcBef>
            </a:pPr>
            <a:r>
              <a:rPr sz="1200" dirty="0">
                <a:solidFill>
                  <a:srgbClr val="ECEEF1"/>
                </a:solidFill>
                <a:latin typeface="Courier New"/>
                <a:cs typeface="Courier New"/>
              </a:rPr>
              <a:t>/turtle1/teleport_absolute</a:t>
            </a:r>
            <a:r>
              <a:rPr sz="1200" spc="-140" dirty="0">
                <a:solidFill>
                  <a:srgbClr val="ECEEF1"/>
                </a:solidFill>
                <a:latin typeface="Courier New"/>
                <a:cs typeface="Courier New"/>
              </a:rPr>
              <a:t> </a:t>
            </a:r>
            <a:r>
              <a:rPr sz="1200" spc="-10" dirty="0">
                <a:solidFill>
                  <a:srgbClr val="ECEEF1"/>
                </a:solidFill>
                <a:latin typeface="Courier New"/>
                <a:cs typeface="Courier New"/>
              </a:rPr>
              <a:t>[turtlesim/srv/</a:t>
            </a:r>
            <a:r>
              <a:rPr sz="1200" spc="-10" dirty="0">
                <a:solidFill>
                  <a:srgbClr val="CE93D8"/>
                </a:solidFill>
                <a:latin typeface="Courier New"/>
                <a:cs typeface="Courier New"/>
              </a:rPr>
              <a:t>TeleportAbsolute</a:t>
            </a:r>
            <a:r>
              <a:rPr sz="1200" spc="-10" dirty="0">
                <a:solidFill>
                  <a:srgbClr val="ECEEF1"/>
                </a:solidFill>
                <a:latin typeface="Courier New"/>
                <a:cs typeface="Courier New"/>
              </a:rPr>
              <a:t>]</a:t>
            </a:r>
            <a:endParaRPr sz="1200" dirty="0">
              <a:latin typeface="Courier New"/>
              <a:cs typeface="Courier New"/>
            </a:endParaRPr>
          </a:p>
          <a:p>
            <a:pPr>
              <a:lnSpc>
                <a:spcPts val="1300"/>
              </a:lnSpc>
              <a:spcBef>
                <a:spcPts val="735"/>
              </a:spcBef>
            </a:pPr>
            <a:r>
              <a:rPr sz="1200" dirty="0">
                <a:solidFill>
                  <a:srgbClr val="ECEEF1"/>
                </a:solidFill>
                <a:latin typeface="Courier New"/>
                <a:cs typeface="Courier New"/>
              </a:rPr>
              <a:t>/turtle1/teleport_relative</a:t>
            </a:r>
            <a:r>
              <a:rPr sz="1200" spc="-140" dirty="0">
                <a:solidFill>
                  <a:srgbClr val="ECEEF1"/>
                </a:solidFill>
                <a:latin typeface="Courier New"/>
                <a:cs typeface="Courier New"/>
              </a:rPr>
              <a:t> </a:t>
            </a:r>
            <a:r>
              <a:rPr sz="1200" spc="-10" dirty="0">
                <a:solidFill>
                  <a:srgbClr val="ECEEF1"/>
                </a:solidFill>
                <a:latin typeface="Courier New"/>
                <a:cs typeface="Courier New"/>
              </a:rPr>
              <a:t>[turtlesim/srv/</a:t>
            </a:r>
            <a:r>
              <a:rPr sz="1200" spc="-10" dirty="0">
                <a:solidFill>
                  <a:srgbClr val="CE93D8"/>
                </a:solidFill>
                <a:latin typeface="Courier New"/>
                <a:cs typeface="Courier New"/>
              </a:rPr>
              <a:t>TeleportRelative</a:t>
            </a:r>
            <a:r>
              <a:rPr sz="1200" spc="-10" dirty="0">
                <a:solidFill>
                  <a:srgbClr val="ECEEF1"/>
                </a:solidFill>
                <a:latin typeface="Courier New"/>
                <a:cs typeface="Courier New"/>
              </a:rPr>
              <a:t>]</a:t>
            </a:r>
            <a:endParaRPr sz="1200" dirty="0">
              <a:latin typeface="Courier New"/>
              <a:cs typeface="Courier New"/>
            </a:endParaRPr>
          </a:p>
          <a:p>
            <a:pPr>
              <a:lnSpc>
                <a:spcPts val="1300"/>
              </a:lnSpc>
              <a:spcBef>
                <a:spcPts val="735"/>
              </a:spcBef>
            </a:pPr>
            <a:r>
              <a:rPr sz="1200" spc="-25" dirty="0">
                <a:solidFill>
                  <a:srgbClr val="ECEEF1"/>
                </a:solidFill>
                <a:latin typeface="Courier New"/>
                <a:cs typeface="Courier New"/>
              </a:rPr>
              <a:t>...</a:t>
            </a:r>
            <a:endParaRPr sz="1200" dirty="0">
              <a:latin typeface="Courier New"/>
              <a:cs typeface="Courier New"/>
            </a:endParaRPr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838200" y="540053"/>
            <a:ext cx="7543800" cy="1088068"/>
          </a:xfrm>
          <a:prstGeom prst="rect">
            <a:avLst/>
          </a:prstGeom>
        </p:spPr>
        <p:txBody>
          <a:bodyPr>
            <a:normAutofit fontScale="92500"/>
          </a:bodyPr>
          <a:lstStyle>
            <a:lvl1pPr algn="l" defTabSz="6858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360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5400" dirty="0"/>
              <a:t>ROS2 </a:t>
            </a:r>
            <a:r>
              <a:rPr lang="ko-KR" altLang="en-US" sz="5400" dirty="0"/>
              <a:t>사용방법 </a:t>
            </a:r>
            <a:r>
              <a:rPr lang="en-US" altLang="ko-KR" sz="5400" dirty="0"/>
              <a:t>- </a:t>
            </a:r>
            <a:r>
              <a:rPr lang="ko-KR" altLang="en-US" sz="5400" dirty="0"/>
              <a:t>서비스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9770" y="1365994"/>
            <a:ext cx="756574" cy="15418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33400" y="1276350"/>
            <a:ext cx="405130" cy="517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●</a:t>
            </a:r>
            <a:endParaRPr sz="18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30"/>
              </a:spcBef>
            </a:pPr>
            <a:r>
              <a:rPr sz="1400" dirty="0">
                <a:latin typeface="Arial"/>
                <a:cs typeface="Arial"/>
              </a:rPr>
              <a:t>○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86358" y="1624258"/>
            <a:ext cx="239601" cy="12248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335420" y="1943088"/>
            <a:ext cx="8577580" cy="1079142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10160" rIns="0" bIns="0" rtlCol="0">
            <a:spAutoFit/>
          </a:bodyPr>
          <a:lstStyle/>
          <a:p>
            <a:pPr marL="85725" marR="894080">
              <a:lnSpc>
                <a:spcPts val="1300"/>
              </a:lnSpc>
              <a:spcBef>
                <a:spcPts val="80"/>
              </a:spcBef>
            </a:pPr>
            <a:r>
              <a:rPr sz="1200" dirty="0">
                <a:solidFill>
                  <a:srgbClr val="ECEEF1"/>
                </a:solidFill>
                <a:latin typeface="Courier New"/>
                <a:cs typeface="Courier New"/>
              </a:rPr>
              <a:t>$</a:t>
            </a:r>
            <a:r>
              <a:rPr sz="1200" spc="-25" dirty="0">
                <a:solidFill>
                  <a:srgbClr val="ECEEF1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ECEEF1"/>
                </a:solidFill>
                <a:latin typeface="Courier New"/>
                <a:cs typeface="Courier New"/>
              </a:rPr>
              <a:t>ros2</a:t>
            </a:r>
            <a:r>
              <a:rPr sz="1200" spc="-25" dirty="0">
                <a:solidFill>
                  <a:srgbClr val="ECEEF1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ECEEF1"/>
                </a:solidFill>
                <a:latin typeface="Courier New"/>
                <a:cs typeface="Courier New"/>
              </a:rPr>
              <a:t>service</a:t>
            </a:r>
            <a:r>
              <a:rPr sz="1200" spc="-25" dirty="0">
                <a:solidFill>
                  <a:srgbClr val="ECEEF1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ECEEF1"/>
                </a:solidFill>
                <a:latin typeface="Courier New"/>
                <a:cs typeface="Courier New"/>
              </a:rPr>
              <a:t>call</a:t>
            </a:r>
            <a:r>
              <a:rPr sz="1200" spc="-25" dirty="0">
                <a:solidFill>
                  <a:srgbClr val="ECEEF1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ECEEF1"/>
                </a:solidFill>
                <a:latin typeface="Courier New"/>
                <a:cs typeface="Courier New"/>
              </a:rPr>
              <a:t>/spawn</a:t>
            </a:r>
            <a:r>
              <a:rPr sz="1200" spc="-25" dirty="0">
                <a:solidFill>
                  <a:srgbClr val="ECEEF1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ECEEF1"/>
                </a:solidFill>
                <a:latin typeface="Courier New"/>
                <a:cs typeface="Courier New"/>
              </a:rPr>
              <a:t>turtlesim/srv/</a:t>
            </a:r>
            <a:r>
              <a:rPr sz="1200" dirty="0">
                <a:solidFill>
                  <a:srgbClr val="CE93D8"/>
                </a:solidFill>
                <a:latin typeface="Courier New"/>
                <a:cs typeface="Courier New"/>
              </a:rPr>
              <a:t>Spawn</a:t>
            </a:r>
            <a:r>
              <a:rPr sz="1200" spc="-20" dirty="0">
                <a:solidFill>
                  <a:srgbClr val="CE93D8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9BCC65"/>
                </a:solidFill>
                <a:latin typeface="Courier New"/>
                <a:cs typeface="Courier New"/>
              </a:rPr>
              <a:t>"{x:</a:t>
            </a:r>
            <a:r>
              <a:rPr sz="1200" spc="-25" dirty="0">
                <a:solidFill>
                  <a:srgbClr val="9BCC65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9BCC65"/>
                </a:solidFill>
                <a:latin typeface="Courier New"/>
                <a:cs typeface="Courier New"/>
              </a:rPr>
              <a:t>2,</a:t>
            </a:r>
            <a:r>
              <a:rPr sz="1200" spc="-25" dirty="0">
                <a:solidFill>
                  <a:srgbClr val="9BCC65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9BCC65"/>
                </a:solidFill>
                <a:latin typeface="Courier New"/>
                <a:cs typeface="Courier New"/>
              </a:rPr>
              <a:t>y:</a:t>
            </a:r>
            <a:r>
              <a:rPr sz="1200" spc="-25" dirty="0">
                <a:solidFill>
                  <a:srgbClr val="9BCC65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9BCC65"/>
                </a:solidFill>
                <a:latin typeface="Courier New"/>
                <a:cs typeface="Courier New"/>
              </a:rPr>
              <a:t>2,</a:t>
            </a:r>
            <a:r>
              <a:rPr sz="1200" spc="-25" dirty="0">
                <a:solidFill>
                  <a:srgbClr val="9BCC65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9BCC65"/>
                </a:solidFill>
                <a:latin typeface="Courier New"/>
                <a:cs typeface="Courier New"/>
              </a:rPr>
              <a:t>theta:</a:t>
            </a:r>
            <a:r>
              <a:rPr sz="1200" spc="-25" dirty="0">
                <a:solidFill>
                  <a:srgbClr val="9BCC65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9BCC65"/>
                </a:solidFill>
                <a:latin typeface="Courier New"/>
                <a:cs typeface="Courier New"/>
              </a:rPr>
              <a:t>0.2,</a:t>
            </a:r>
            <a:r>
              <a:rPr sz="1200" spc="-25" dirty="0">
                <a:solidFill>
                  <a:srgbClr val="9BCC65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9BCC65"/>
                </a:solidFill>
                <a:latin typeface="Courier New"/>
                <a:cs typeface="Courier New"/>
              </a:rPr>
              <a:t>name:</a:t>
            </a:r>
            <a:r>
              <a:rPr sz="1200" spc="-20" dirty="0">
                <a:solidFill>
                  <a:srgbClr val="9BCC65"/>
                </a:solidFill>
                <a:latin typeface="Courier New"/>
                <a:cs typeface="Courier New"/>
              </a:rPr>
              <a:t> ''}" </a:t>
            </a:r>
            <a:r>
              <a:rPr sz="1200" dirty="0">
                <a:solidFill>
                  <a:srgbClr val="ECEEF1"/>
                </a:solidFill>
                <a:latin typeface="Courier New"/>
                <a:cs typeface="Courier New"/>
              </a:rPr>
              <a:t>waiting</a:t>
            </a:r>
            <a:r>
              <a:rPr sz="1200" spc="-35" dirty="0">
                <a:solidFill>
                  <a:srgbClr val="ECEEF1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4DD0E1"/>
                </a:solidFill>
                <a:latin typeface="Courier New"/>
                <a:cs typeface="Courier New"/>
              </a:rPr>
              <a:t>for</a:t>
            </a:r>
            <a:r>
              <a:rPr sz="1200" spc="-20" dirty="0">
                <a:solidFill>
                  <a:srgbClr val="4DD0E1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ECEEF1"/>
                </a:solidFill>
                <a:latin typeface="Courier New"/>
                <a:cs typeface="Courier New"/>
              </a:rPr>
              <a:t>service</a:t>
            </a:r>
            <a:r>
              <a:rPr sz="1200" spc="-25" dirty="0">
                <a:solidFill>
                  <a:srgbClr val="ECEEF1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ECEEF1"/>
                </a:solidFill>
                <a:latin typeface="Courier New"/>
                <a:cs typeface="Courier New"/>
              </a:rPr>
              <a:t>to</a:t>
            </a:r>
            <a:r>
              <a:rPr sz="1200" spc="-25" dirty="0">
                <a:solidFill>
                  <a:srgbClr val="ECEEF1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ECEEF1"/>
                </a:solidFill>
                <a:latin typeface="Courier New"/>
                <a:cs typeface="Courier New"/>
              </a:rPr>
              <a:t>become</a:t>
            </a:r>
            <a:r>
              <a:rPr sz="1200" spc="-20" dirty="0">
                <a:solidFill>
                  <a:srgbClr val="ECEEF1"/>
                </a:solidFill>
                <a:latin typeface="Courier New"/>
                <a:cs typeface="Courier New"/>
              </a:rPr>
              <a:t> </a:t>
            </a:r>
            <a:r>
              <a:rPr sz="1200" spc="-10" dirty="0">
                <a:solidFill>
                  <a:srgbClr val="ECEEF1"/>
                </a:solidFill>
                <a:latin typeface="Courier New"/>
                <a:cs typeface="Courier New"/>
              </a:rPr>
              <a:t>available...</a:t>
            </a:r>
            <a:endParaRPr sz="1200" dirty="0">
              <a:latin typeface="Courier New"/>
              <a:cs typeface="Courier New"/>
            </a:endParaRPr>
          </a:p>
          <a:p>
            <a:pPr marL="85725">
              <a:lnSpc>
                <a:spcPts val="1300"/>
              </a:lnSpc>
              <a:spcBef>
                <a:spcPts val="535"/>
              </a:spcBef>
            </a:pPr>
            <a:r>
              <a:rPr sz="1200" dirty="0">
                <a:solidFill>
                  <a:srgbClr val="ECEEF1"/>
                </a:solidFill>
                <a:latin typeface="Courier New"/>
                <a:cs typeface="Courier New"/>
              </a:rPr>
              <a:t>requester:</a:t>
            </a:r>
            <a:r>
              <a:rPr sz="1200" spc="-65" dirty="0">
                <a:solidFill>
                  <a:srgbClr val="ECEEF1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ECEEF1"/>
                </a:solidFill>
                <a:latin typeface="Courier New"/>
                <a:cs typeface="Courier New"/>
              </a:rPr>
              <a:t>making</a:t>
            </a:r>
            <a:r>
              <a:rPr sz="1200" spc="-55" dirty="0">
                <a:solidFill>
                  <a:srgbClr val="ECEEF1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ECEEF1"/>
                </a:solidFill>
                <a:latin typeface="Courier New"/>
                <a:cs typeface="Courier New"/>
              </a:rPr>
              <a:t>request:</a:t>
            </a:r>
            <a:r>
              <a:rPr sz="1200" spc="-55" dirty="0">
                <a:solidFill>
                  <a:srgbClr val="ECEEF1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ECEEF1"/>
                </a:solidFill>
                <a:latin typeface="Courier New"/>
                <a:cs typeface="Courier New"/>
              </a:rPr>
              <a:t>turtlesim.srv.</a:t>
            </a:r>
            <a:r>
              <a:rPr sz="1200" dirty="0">
                <a:solidFill>
                  <a:srgbClr val="CE93D8"/>
                </a:solidFill>
                <a:latin typeface="Courier New"/>
                <a:cs typeface="Courier New"/>
              </a:rPr>
              <a:t>Spawn_Request</a:t>
            </a:r>
            <a:r>
              <a:rPr sz="1200" dirty="0">
                <a:solidFill>
                  <a:srgbClr val="ECEEF1"/>
                </a:solidFill>
                <a:latin typeface="Courier New"/>
                <a:cs typeface="Courier New"/>
              </a:rPr>
              <a:t>(x=</a:t>
            </a:r>
            <a:r>
              <a:rPr sz="1200" dirty="0">
                <a:solidFill>
                  <a:srgbClr val="FAC02D"/>
                </a:solidFill>
                <a:latin typeface="Courier New"/>
                <a:cs typeface="Courier New"/>
              </a:rPr>
              <a:t>2.0</a:t>
            </a:r>
            <a:r>
              <a:rPr sz="1200" dirty="0">
                <a:solidFill>
                  <a:srgbClr val="ECEEF1"/>
                </a:solidFill>
                <a:latin typeface="Courier New"/>
                <a:cs typeface="Courier New"/>
              </a:rPr>
              <a:t>,</a:t>
            </a:r>
            <a:r>
              <a:rPr sz="1200" spc="-55" dirty="0">
                <a:solidFill>
                  <a:srgbClr val="ECEEF1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ECEEF1"/>
                </a:solidFill>
                <a:latin typeface="Courier New"/>
                <a:cs typeface="Courier New"/>
              </a:rPr>
              <a:t>y=</a:t>
            </a:r>
            <a:r>
              <a:rPr sz="1200" dirty="0">
                <a:solidFill>
                  <a:srgbClr val="FAC02D"/>
                </a:solidFill>
                <a:latin typeface="Courier New"/>
                <a:cs typeface="Courier New"/>
              </a:rPr>
              <a:t>2.0</a:t>
            </a:r>
            <a:r>
              <a:rPr sz="1200" dirty="0">
                <a:solidFill>
                  <a:srgbClr val="ECEEF1"/>
                </a:solidFill>
                <a:latin typeface="Courier New"/>
                <a:cs typeface="Courier New"/>
              </a:rPr>
              <a:t>,</a:t>
            </a:r>
            <a:r>
              <a:rPr sz="1200" spc="-55" dirty="0">
                <a:solidFill>
                  <a:srgbClr val="ECEEF1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ECEEF1"/>
                </a:solidFill>
                <a:latin typeface="Courier New"/>
                <a:cs typeface="Courier New"/>
              </a:rPr>
              <a:t>theta=</a:t>
            </a:r>
            <a:r>
              <a:rPr sz="1200" dirty="0">
                <a:solidFill>
                  <a:srgbClr val="FAC02D"/>
                </a:solidFill>
                <a:latin typeface="Courier New"/>
                <a:cs typeface="Courier New"/>
              </a:rPr>
              <a:t>0.2</a:t>
            </a:r>
            <a:r>
              <a:rPr sz="1200" dirty="0">
                <a:solidFill>
                  <a:srgbClr val="ECEEF1"/>
                </a:solidFill>
                <a:latin typeface="Courier New"/>
                <a:cs typeface="Courier New"/>
              </a:rPr>
              <a:t>,</a:t>
            </a:r>
            <a:r>
              <a:rPr sz="1200" spc="-50" dirty="0">
                <a:solidFill>
                  <a:srgbClr val="ECEEF1"/>
                </a:solidFill>
                <a:latin typeface="Courier New"/>
                <a:cs typeface="Courier New"/>
              </a:rPr>
              <a:t> </a:t>
            </a:r>
            <a:r>
              <a:rPr sz="1200" spc="-10" dirty="0">
                <a:solidFill>
                  <a:srgbClr val="ECEEF1"/>
                </a:solidFill>
                <a:latin typeface="Courier New"/>
                <a:cs typeface="Courier New"/>
              </a:rPr>
              <a:t>name=</a:t>
            </a:r>
            <a:r>
              <a:rPr sz="1200" spc="-10" dirty="0">
                <a:solidFill>
                  <a:srgbClr val="9BCC65"/>
                </a:solidFill>
                <a:latin typeface="Courier New"/>
                <a:cs typeface="Courier New"/>
              </a:rPr>
              <a:t>''</a:t>
            </a:r>
            <a:r>
              <a:rPr sz="1200" spc="-10" dirty="0">
                <a:solidFill>
                  <a:srgbClr val="ECEEF1"/>
                </a:solidFill>
                <a:latin typeface="Courier New"/>
                <a:cs typeface="Courier New"/>
              </a:rPr>
              <a:t>)</a:t>
            </a:r>
            <a:endParaRPr sz="1200" dirty="0">
              <a:latin typeface="Courier New"/>
              <a:cs typeface="Courier New"/>
            </a:endParaRPr>
          </a:p>
          <a:p>
            <a:pPr>
              <a:lnSpc>
                <a:spcPts val="1300"/>
              </a:lnSpc>
              <a:spcBef>
                <a:spcPts val="25"/>
              </a:spcBef>
            </a:pPr>
            <a:endParaRPr sz="1900" dirty="0">
              <a:latin typeface="Courier New"/>
              <a:cs typeface="Courier New"/>
            </a:endParaRPr>
          </a:p>
          <a:p>
            <a:pPr marL="85725" marR="4459605">
              <a:lnSpc>
                <a:spcPts val="1300"/>
              </a:lnSpc>
            </a:pPr>
            <a:r>
              <a:rPr sz="1200" spc="-10" dirty="0">
                <a:solidFill>
                  <a:srgbClr val="ECEEF1"/>
                </a:solidFill>
                <a:latin typeface="Courier New"/>
                <a:cs typeface="Courier New"/>
              </a:rPr>
              <a:t>response: turtlesim.srv.</a:t>
            </a:r>
            <a:r>
              <a:rPr sz="1200" spc="-10" dirty="0">
                <a:solidFill>
                  <a:srgbClr val="CE93D8"/>
                </a:solidFill>
                <a:latin typeface="Courier New"/>
                <a:cs typeface="Courier New"/>
              </a:rPr>
              <a:t>Spawn_Response</a:t>
            </a:r>
            <a:r>
              <a:rPr sz="1200" spc="-10" dirty="0">
                <a:solidFill>
                  <a:srgbClr val="ECEEF1"/>
                </a:solidFill>
                <a:latin typeface="Courier New"/>
                <a:cs typeface="Courier New"/>
              </a:rPr>
              <a:t>(name=</a:t>
            </a:r>
            <a:r>
              <a:rPr sz="1200" spc="-10" dirty="0">
                <a:solidFill>
                  <a:srgbClr val="9BCC65"/>
                </a:solidFill>
                <a:latin typeface="Courier New"/>
                <a:cs typeface="Courier New"/>
              </a:rPr>
              <a:t>'turtle2'</a:t>
            </a:r>
            <a:r>
              <a:rPr sz="1200" spc="-10" dirty="0">
                <a:solidFill>
                  <a:srgbClr val="ECEEF1"/>
                </a:solidFill>
                <a:latin typeface="Courier New"/>
                <a:cs typeface="Courier New"/>
              </a:rPr>
              <a:t>)</a:t>
            </a:r>
            <a:endParaRPr sz="1200" dirty="0">
              <a:latin typeface="Courier New"/>
              <a:cs typeface="Courier New"/>
            </a:endParaRPr>
          </a:p>
        </p:txBody>
      </p: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981200" y="3137153"/>
            <a:ext cx="1364199" cy="1432424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876800" y="3137153"/>
            <a:ext cx="1364199" cy="1432408"/>
          </a:xfrm>
          <a:prstGeom prst="rect">
            <a:avLst/>
          </a:prstGeom>
        </p:spPr>
      </p:pic>
      <p:sp>
        <p:nvSpPr>
          <p:cNvPr id="12" name="제목 1"/>
          <p:cNvSpPr txBox="1">
            <a:spLocks/>
          </p:cNvSpPr>
          <p:nvPr/>
        </p:nvSpPr>
        <p:spPr>
          <a:xfrm>
            <a:off x="838200" y="540053"/>
            <a:ext cx="7543800" cy="1088068"/>
          </a:xfrm>
          <a:prstGeom prst="rect">
            <a:avLst/>
          </a:prstGeom>
        </p:spPr>
        <p:txBody>
          <a:bodyPr>
            <a:normAutofit fontScale="92500"/>
          </a:bodyPr>
          <a:lstStyle>
            <a:lvl1pPr algn="l" defTabSz="6858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360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5400" dirty="0"/>
              <a:t>ROS2 </a:t>
            </a:r>
            <a:r>
              <a:rPr lang="ko-KR" altLang="en-US" sz="5400" dirty="0"/>
              <a:t>사용방법 </a:t>
            </a:r>
            <a:r>
              <a:rPr lang="en-US" altLang="ko-KR" sz="5400" dirty="0"/>
              <a:t>- </a:t>
            </a:r>
            <a:r>
              <a:rPr lang="ko-KR" altLang="en-US" sz="5400" dirty="0"/>
              <a:t>서비스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1352550"/>
            <a:ext cx="756574" cy="15418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85788" y="1610814"/>
            <a:ext cx="716282" cy="15240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22458" y="2513153"/>
            <a:ext cx="3420942" cy="2192198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699001" y="2493970"/>
            <a:ext cx="3454399" cy="213518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2060038" y="1941445"/>
            <a:ext cx="5066665" cy="44259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79375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625"/>
              </a:spcBef>
            </a:pPr>
            <a:r>
              <a:rPr sz="1200" dirty="0">
                <a:solidFill>
                  <a:srgbClr val="ECEEF1"/>
                </a:solidFill>
                <a:latin typeface="Courier New"/>
                <a:cs typeface="Courier New"/>
              </a:rPr>
              <a:t>$</a:t>
            </a:r>
            <a:r>
              <a:rPr sz="1200" spc="-5" dirty="0">
                <a:solidFill>
                  <a:srgbClr val="ECEEF1"/>
                </a:solidFill>
                <a:latin typeface="Courier New"/>
                <a:cs typeface="Courier New"/>
              </a:rPr>
              <a:t> </a:t>
            </a:r>
            <a:r>
              <a:rPr sz="1200" spc="-25" dirty="0">
                <a:solidFill>
                  <a:srgbClr val="ECEEF1"/>
                </a:solidFill>
                <a:latin typeface="Courier New"/>
                <a:cs typeface="Courier New"/>
              </a:rPr>
              <a:t>rqt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838200" y="540053"/>
            <a:ext cx="7543800" cy="108806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6858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360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5400" dirty="0"/>
              <a:t>ROS2 </a:t>
            </a:r>
            <a:r>
              <a:rPr lang="ko-KR" altLang="en-US" sz="5400" dirty="0"/>
              <a:t>사용방법 </a:t>
            </a:r>
            <a:r>
              <a:rPr lang="en-US" altLang="ko-KR" sz="5400" dirty="0"/>
              <a:t>-</a:t>
            </a:r>
            <a:r>
              <a:rPr lang="ko-KR" altLang="en-US" sz="5400" dirty="0"/>
              <a:t>서비스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1352550"/>
            <a:ext cx="756574" cy="15418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80988" y="1610814"/>
            <a:ext cx="716282" cy="15240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21413" y="2474319"/>
            <a:ext cx="3474387" cy="2154831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634887" y="2474319"/>
            <a:ext cx="3518513" cy="2154831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2060038" y="1941445"/>
            <a:ext cx="5066665" cy="44259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79375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625"/>
              </a:spcBef>
            </a:pPr>
            <a:r>
              <a:rPr sz="1200" dirty="0">
                <a:solidFill>
                  <a:srgbClr val="ECEEF1"/>
                </a:solidFill>
                <a:latin typeface="Courier New"/>
                <a:cs typeface="Courier New"/>
              </a:rPr>
              <a:t>$</a:t>
            </a:r>
            <a:r>
              <a:rPr sz="1200" spc="-5" dirty="0">
                <a:solidFill>
                  <a:srgbClr val="ECEEF1"/>
                </a:solidFill>
                <a:latin typeface="Courier New"/>
                <a:cs typeface="Courier New"/>
              </a:rPr>
              <a:t> </a:t>
            </a:r>
            <a:r>
              <a:rPr sz="1200" spc="-25" dirty="0">
                <a:solidFill>
                  <a:srgbClr val="ECEEF1"/>
                </a:solidFill>
                <a:latin typeface="Courier New"/>
                <a:cs typeface="Courier New"/>
              </a:rPr>
              <a:t>rqt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838200" y="540053"/>
            <a:ext cx="7543800" cy="1088068"/>
          </a:xfrm>
          <a:prstGeom prst="rect">
            <a:avLst/>
          </a:prstGeom>
        </p:spPr>
        <p:txBody>
          <a:bodyPr>
            <a:normAutofit fontScale="92500"/>
          </a:bodyPr>
          <a:lstStyle>
            <a:lvl1pPr algn="l" defTabSz="6858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360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5400" dirty="0"/>
              <a:t>ROS2 </a:t>
            </a:r>
            <a:r>
              <a:rPr lang="ko-KR" altLang="en-US" sz="5400" dirty="0"/>
              <a:t>사용방법 </a:t>
            </a:r>
            <a:r>
              <a:rPr lang="en-US" altLang="ko-KR" sz="5400" dirty="0"/>
              <a:t>- </a:t>
            </a:r>
            <a:r>
              <a:rPr lang="ko-KR" altLang="en-US" sz="5400" dirty="0"/>
              <a:t>서비스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1428750"/>
            <a:ext cx="756574" cy="15418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80988" y="1687014"/>
            <a:ext cx="716282" cy="15240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724401" y="2524446"/>
            <a:ext cx="2209800" cy="2104706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899301" y="2524445"/>
            <a:ext cx="2291699" cy="2104706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2060038" y="2017645"/>
            <a:ext cx="5066665" cy="44259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79375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625"/>
              </a:spcBef>
            </a:pPr>
            <a:r>
              <a:rPr sz="1200" dirty="0">
                <a:solidFill>
                  <a:srgbClr val="ECEEF1"/>
                </a:solidFill>
                <a:latin typeface="Courier New"/>
                <a:cs typeface="Courier New"/>
              </a:rPr>
              <a:t>$</a:t>
            </a:r>
            <a:r>
              <a:rPr sz="1200" spc="-5" dirty="0">
                <a:solidFill>
                  <a:srgbClr val="ECEEF1"/>
                </a:solidFill>
                <a:latin typeface="Courier New"/>
                <a:cs typeface="Courier New"/>
              </a:rPr>
              <a:t> </a:t>
            </a:r>
            <a:r>
              <a:rPr sz="1200" spc="-25" dirty="0">
                <a:solidFill>
                  <a:srgbClr val="ECEEF1"/>
                </a:solidFill>
                <a:latin typeface="Courier New"/>
                <a:cs typeface="Courier New"/>
              </a:rPr>
              <a:t>rqt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838200" y="540053"/>
            <a:ext cx="7543800" cy="1088068"/>
          </a:xfrm>
          <a:prstGeom prst="rect">
            <a:avLst/>
          </a:prstGeom>
        </p:spPr>
        <p:txBody>
          <a:bodyPr>
            <a:normAutofit fontScale="92500"/>
          </a:bodyPr>
          <a:lstStyle>
            <a:lvl1pPr algn="l" defTabSz="6858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360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5400" dirty="0"/>
              <a:t>ROS2 </a:t>
            </a:r>
            <a:r>
              <a:rPr lang="ko-KR" altLang="en-US" sz="5400" dirty="0"/>
              <a:t>사용방법 </a:t>
            </a:r>
            <a:r>
              <a:rPr lang="en-US" altLang="ko-KR" sz="5400" dirty="0"/>
              <a:t>- </a:t>
            </a:r>
            <a:r>
              <a:rPr lang="ko-KR" altLang="en-US" sz="5400" dirty="0"/>
              <a:t>서비스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ROS2 </a:t>
            </a:r>
            <a:r>
              <a:rPr lang="ko-KR" altLang="en-US" dirty="0"/>
              <a:t>사용방법 </a:t>
            </a:r>
            <a:r>
              <a:rPr lang="en-US" altLang="ko-KR" dirty="0"/>
              <a:t>- </a:t>
            </a:r>
            <a:r>
              <a:rPr lang="ko-KR" altLang="en-US" dirty="0" err="1"/>
              <a:t>파라미터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ko-KR" altLang="en-US" dirty="0" err="1"/>
              <a:t>파라미터</a:t>
            </a:r>
            <a:r>
              <a:rPr lang="ko-KR" altLang="en-US" dirty="0"/>
              <a:t> 리스트 확인</a:t>
            </a:r>
            <a:endParaRPr lang="en-US" altLang="ko-KR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dirty="0"/>
              <a:t>ros2 </a:t>
            </a:r>
            <a:r>
              <a:rPr lang="en-US" altLang="ko-KR" dirty="0" err="1"/>
              <a:t>param</a:t>
            </a:r>
            <a:r>
              <a:rPr lang="en-US" altLang="ko-KR" dirty="0"/>
              <a:t> list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 err="1"/>
              <a:t>파라미터</a:t>
            </a:r>
            <a:r>
              <a:rPr lang="ko-KR" altLang="en-US" dirty="0"/>
              <a:t> 값 확인</a:t>
            </a:r>
            <a:endParaRPr lang="en-US" altLang="ko-KR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dirty="0"/>
              <a:t>ros2 </a:t>
            </a:r>
            <a:r>
              <a:rPr lang="en-US" altLang="ko-KR" dirty="0" err="1"/>
              <a:t>param</a:t>
            </a:r>
            <a:r>
              <a:rPr lang="en-US" altLang="ko-KR" dirty="0"/>
              <a:t> get &lt;</a:t>
            </a:r>
            <a:r>
              <a:rPr lang="en-US" altLang="ko-KR" dirty="0" err="1"/>
              <a:t>node_name</a:t>
            </a:r>
            <a:r>
              <a:rPr lang="en-US" altLang="ko-KR" dirty="0"/>
              <a:t>&gt; &lt;</a:t>
            </a:r>
            <a:r>
              <a:rPr lang="en-US" altLang="ko-KR" dirty="0" err="1"/>
              <a:t>parameter_name</a:t>
            </a:r>
            <a:r>
              <a:rPr lang="en-US" altLang="ko-KR" dirty="0"/>
              <a:t>&gt;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dirty="0"/>
              <a:t>Ex) ros2 </a:t>
            </a:r>
            <a:r>
              <a:rPr lang="en-US" altLang="ko-KR" dirty="0" err="1"/>
              <a:t>param</a:t>
            </a:r>
            <a:r>
              <a:rPr lang="en-US" altLang="ko-KR" dirty="0"/>
              <a:t> get /</a:t>
            </a:r>
            <a:r>
              <a:rPr lang="en-US" altLang="ko-KR" dirty="0" err="1"/>
              <a:t>turtlesim</a:t>
            </a:r>
            <a:r>
              <a:rPr lang="en-US" altLang="ko-KR" dirty="0"/>
              <a:t> </a:t>
            </a:r>
            <a:r>
              <a:rPr lang="en-US" altLang="ko-KR" dirty="0" err="1"/>
              <a:t>background_g</a:t>
            </a: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 err="1"/>
              <a:t>파라미터</a:t>
            </a:r>
            <a:r>
              <a:rPr lang="ko-KR" altLang="en-US" dirty="0"/>
              <a:t> 값 설정</a:t>
            </a:r>
            <a:endParaRPr lang="en-US" altLang="ko-KR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dirty="0"/>
              <a:t>ros2 </a:t>
            </a:r>
            <a:r>
              <a:rPr lang="en-US" altLang="ko-KR" dirty="0" err="1"/>
              <a:t>param</a:t>
            </a:r>
            <a:r>
              <a:rPr lang="en-US" altLang="ko-KR" dirty="0"/>
              <a:t> set &lt;</a:t>
            </a:r>
            <a:r>
              <a:rPr lang="en-US" altLang="ko-KR" dirty="0" err="1"/>
              <a:t>node_name</a:t>
            </a:r>
            <a:r>
              <a:rPr lang="en-US" altLang="ko-KR" dirty="0"/>
              <a:t>&gt; &lt;</a:t>
            </a:r>
            <a:r>
              <a:rPr lang="en-US" altLang="ko-KR" dirty="0" err="1"/>
              <a:t>parameter_name</a:t>
            </a:r>
            <a:r>
              <a:rPr lang="en-US" altLang="ko-KR" dirty="0"/>
              <a:t>&gt; &lt;value&gt;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dirty="0"/>
              <a:t>Ex) ros2 </a:t>
            </a:r>
            <a:r>
              <a:rPr lang="en-US" altLang="ko-KR" dirty="0" err="1"/>
              <a:t>param</a:t>
            </a:r>
            <a:r>
              <a:rPr lang="en-US" altLang="ko-KR" dirty="0"/>
              <a:t> set /</a:t>
            </a:r>
            <a:r>
              <a:rPr lang="en-US" altLang="ko-KR" dirty="0" err="1"/>
              <a:t>turtlesim</a:t>
            </a:r>
            <a:r>
              <a:rPr lang="en-US" altLang="ko-KR" dirty="0"/>
              <a:t> </a:t>
            </a:r>
            <a:r>
              <a:rPr lang="en-US" altLang="ko-KR" dirty="0" err="1"/>
              <a:t>background_r</a:t>
            </a:r>
            <a:r>
              <a:rPr lang="en-US" altLang="ko-KR" dirty="0"/>
              <a:t> 150</a:t>
            </a:r>
          </a:p>
          <a:p>
            <a:pPr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53632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ROS2 </a:t>
            </a:r>
            <a:r>
              <a:rPr lang="ko-KR" altLang="en-US" dirty="0"/>
              <a:t>사용방법 </a:t>
            </a:r>
            <a:r>
              <a:rPr lang="en-US" altLang="ko-KR" dirty="0"/>
              <a:t>- </a:t>
            </a:r>
            <a:r>
              <a:rPr lang="ko-KR" altLang="en-US" dirty="0" err="1"/>
              <a:t>파라미터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현재 </a:t>
            </a:r>
            <a:r>
              <a:rPr lang="ko-KR" altLang="en-US" dirty="0" err="1"/>
              <a:t>파라미터</a:t>
            </a:r>
            <a:r>
              <a:rPr lang="ko-KR" altLang="en-US" dirty="0"/>
              <a:t> 값 파일 저장</a:t>
            </a:r>
            <a:endParaRPr lang="en-US" altLang="ko-KR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dirty="0"/>
              <a:t>ros2 </a:t>
            </a:r>
            <a:r>
              <a:rPr lang="en-US" altLang="ko-KR" dirty="0" err="1"/>
              <a:t>param</a:t>
            </a:r>
            <a:r>
              <a:rPr lang="en-US" altLang="ko-KR" dirty="0"/>
              <a:t> dump &lt;</a:t>
            </a:r>
            <a:r>
              <a:rPr lang="en-US" altLang="ko-KR" dirty="0" err="1"/>
              <a:t>node_name</a:t>
            </a:r>
            <a:r>
              <a:rPr lang="en-US" altLang="ko-KR" dirty="0"/>
              <a:t>&gt;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dirty="0"/>
              <a:t>Ex) ros2 </a:t>
            </a:r>
            <a:r>
              <a:rPr lang="en-US" altLang="ko-KR" dirty="0" err="1"/>
              <a:t>param</a:t>
            </a:r>
            <a:r>
              <a:rPr lang="en-US" altLang="ko-KR" dirty="0"/>
              <a:t> dump /</a:t>
            </a:r>
            <a:r>
              <a:rPr lang="en-US" altLang="ko-KR" dirty="0" err="1"/>
              <a:t>turtlesim</a:t>
            </a: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 err="1"/>
              <a:t>파라미터</a:t>
            </a:r>
            <a:r>
              <a:rPr lang="ko-KR" altLang="en-US" dirty="0"/>
              <a:t> 파일 값 불러오기</a:t>
            </a:r>
            <a:endParaRPr lang="en-US" altLang="ko-KR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dirty="0"/>
              <a:t>ros2 </a:t>
            </a:r>
            <a:r>
              <a:rPr lang="en-US" altLang="ko-KR" dirty="0" err="1"/>
              <a:t>param</a:t>
            </a:r>
            <a:r>
              <a:rPr lang="en-US" altLang="ko-KR" dirty="0"/>
              <a:t> load &lt;</a:t>
            </a:r>
            <a:r>
              <a:rPr lang="en-US" altLang="ko-KR" dirty="0" err="1"/>
              <a:t>node_name</a:t>
            </a:r>
            <a:r>
              <a:rPr lang="en-US" altLang="ko-KR" dirty="0"/>
              <a:t>&gt; &lt;</a:t>
            </a:r>
            <a:r>
              <a:rPr lang="en-US" altLang="ko-KR" dirty="0" err="1"/>
              <a:t>parameter_file</a:t>
            </a:r>
            <a:r>
              <a:rPr lang="en-US" altLang="ko-KR" dirty="0"/>
              <a:t>&gt;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altLang="ko-KR" dirty="0"/>
              <a:t>Ex) ros2 param load /turtlesim ./turtlesim.yaml</a:t>
            </a:r>
            <a:endParaRPr lang="en-US" altLang="ko-KR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dirty="0"/>
              <a:t>노드 </a:t>
            </a:r>
            <a:r>
              <a:rPr lang="ko-KR" altLang="en-US" dirty="0" err="1"/>
              <a:t>실행시</a:t>
            </a:r>
            <a:r>
              <a:rPr lang="ko-KR" altLang="en-US" dirty="0"/>
              <a:t> 불러오기</a:t>
            </a:r>
            <a:r>
              <a:rPr lang="en-US" altLang="ko-KR" dirty="0"/>
              <a:t>: ros2 run &lt;</a:t>
            </a:r>
            <a:r>
              <a:rPr lang="en-US" altLang="ko-KR" dirty="0" err="1"/>
              <a:t>package_name</a:t>
            </a:r>
            <a:r>
              <a:rPr lang="en-US" altLang="ko-KR" dirty="0"/>
              <a:t>&gt; &lt;</a:t>
            </a:r>
            <a:r>
              <a:rPr lang="en-US" altLang="ko-KR" dirty="0" err="1"/>
              <a:t>executable_name</a:t>
            </a:r>
            <a:r>
              <a:rPr lang="en-US" altLang="ko-KR" dirty="0"/>
              <a:t>&gt; --</a:t>
            </a:r>
            <a:r>
              <a:rPr lang="en-US" altLang="ko-KR" dirty="0" err="1"/>
              <a:t>ros-args</a:t>
            </a:r>
            <a:r>
              <a:rPr lang="en-US" altLang="ko-KR" dirty="0"/>
              <a:t> --</a:t>
            </a:r>
            <a:r>
              <a:rPr lang="en-US" altLang="ko-KR" dirty="0" err="1"/>
              <a:t>params</a:t>
            </a:r>
            <a:r>
              <a:rPr lang="en-US" altLang="ko-KR" dirty="0"/>
              <a:t>-file &lt;</a:t>
            </a:r>
            <a:r>
              <a:rPr lang="en-US" altLang="ko-KR" dirty="0" err="1"/>
              <a:t>file_name</a:t>
            </a:r>
            <a:r>
              <a:rPr lang="en-US" altLang="ko-KR" dirty="0"/>
              <a:t>&gt;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dirty="0"/>
              <a:t>Ex) ros2 run </a:t>
            </a:r>
            <a:r>
              <a:rPr lang="en-US" altLang="ko-KR" dirty="0" err="1"/>
              <a:t>turtlesim</a:t>
            </a:r>
            <a:r>
              <a:rPr lang="en-US" altLang="ko-KR" dirty="0"/>
              <a:t> </a:t>
            </a:r>
            <a:r>
              <a:rPr lang="en-US" altLang="ko-KR" dirty="0" err="1"/>
              <a:t>turtlesim_node</a:t>
            </a:r>
            <a:r>
              <a:rPr lang="en-US" altLang="ko-KR" dirty="0"/>
              <a:t> --</a:t>
            </a:r>
            <a:r>
              <a:rPr lang="en-US" altLang="ko-KR" dirty="0" err="1"/>
              <a:t>ros-args</a:t>
            </a:r>
            <a:r>
              <a:rPr lang="en-US" altLang="ko-KR" dirty="0"/>
              <a:t> --</a:t>
            </a:r>
            <a:r>
              <a:rPr lang="en-US" altLang="ko-KR" dirty="0" err="1"/>
              <a:t>params</a:t>
            </a:r>
            <a:r>
              <a:rPr lang="en-US" altLang="ko-KR" dirty="0"/>
              <a:t>-file ./</a:t>
            </a:r>
            <a:r>
              <a:rPr lang="en-US" altLang="ko-KR" dirty="0" err="1"/>
              <a:t>turtlesim.yaml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56354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457200" y="53560"/>
            <a:ext cx="8229600" cy="436946"/>
          </a:xfrm>
        </p:spPr>
        <p:txBody>
          <a:bodyPr>
            <a:normAutofit/>
          </a:bodyPr>
          <a:lstStyle/>
          <a:p>
            <a:r>
              <a:rPr lang="en-US" altLang="ko-KR" dirty="0"/>
              <a:t>ROS2 </a:t>
            </a:r>
            <a:r>
              <a:rPr lang="ko-KR" altLang="en-US" dirty="0"/>
              <a:t>사용방법</a:t>
            </a:r>
            <a:r>
              <a:rPr lang="en-US" altLang="ko-KR" dirty="0"/>
              <a:t>- </a:t>
            </a:r>
            <a:r>
              <a:rPr lang="ko-KR" altLang="en-US" dirty="0"/>
              <a:t>노드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696502"/>
            <a:ext cx="8229600" cy="4125545"/>
          </a:xfrm>
        </p:spPr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 err="1"/>
              <a:t>Turtlesim_node</a:t>
            </a:r>
            <a:r>
              <a:rPr lang="en-US" altLang="ko-KR" dirty="0"/>
              <a:t> </a:t>
            </a:r>
            <a:r>
              <a:rPr lang="ko-KR" altLang="ko-KR" dirty="0"/>
              <a:t>실행하기</a:t>
            </a:r>
          </a:p>
          <a:p>
            <a:pPr lvl="1"/>
            <a:r>
              <a:rPr lang="en-US" altLang="ko-KR" dirty="0"/>
              <a:t>ros2 run </a:t>
            </a:r>
            <a:r>
              <a:rPr lang="en-US" altLang="ko-KR" dirty="0" err="1"/>
              <a:t>turtlesim</a:t>
            </a:r>
            <a:r>
              <a:rPr lang="en-US" altLang="ko-KR" dirty="0"/>
              <a:t> </a:t>
            </a:r>
            <a:r>
              <a:rPr lang="en-US" altLang="ko-KR" dirty="0" err="1"/>
              <a:t>turtlesim_node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 remapping </a:t>
            </a:r>
            <a:r>
              <a:rPr lang="ko-KR" altLang="en-US" dirty="0"/>
              <a:t>노드 </a:t>
            </a:r>
            <a:r>
              <a:rPr lang="en-US" altLang="ko-KR" dirty="0"/>
              <a:t>( </a:t>
            </a:r>
            <a:r>
              <a:rPr lang="ko-KR" altLang="en-US" dirty="0"/>
              <a:t>노드 이름 바꾸기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ros2 run </a:t>
            </a:r>
            <a:r>
              <a:rPr lang="en-US" altLang="ko-KR" dirty="0" err="1"/>
              <a:t>turtlesim</a:t>
            </a:r>
            <a:r>
              <a:rPr lang="en-US" altLang="ko-KR" dirty="0"/>
              <a:t> </a:t>
            </a:r>
            <a:r>
              <a:rPr lang="en-US" altLang="ko-KR" dirty="0" err="1"/>
              <a:t>turtlesim_node</a:t>
            </a:r>
            <a:r>
              <a:rPr lang="en-US" altLang="ko-KR" dirty="0"/>
              <a:t> --</a:t>
            </a:r>
            <a:r>
              <a:rPr lang="en-US" altLang="ko-KR" dirty="0" err="1"/>
              <a:t>ros-args</a:t>
            </a:r>
            <a:r>
              <a:rPr lang="en-US" altLang="ko-KR" dirty="0"/>
              <a:t> --remap __node:=</a:t>
            </a:r>
            <a:r>
              <a:rPr lang="en-US" altLang="ko-KR" dirty="0" err="1"/>
              <a:t>my_turtle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노드 정보 확인하기</a:t>
            </a:r>
            <a:endParaRPr lang="en-US" altLang="ko-KR" dirty="0"/>
          </a:p>
          <a:p>
            <a:pPr lvl="1"/>
            <a:r>
              <a:rPr lang="en-US" altLang="ko-KR" dirty="0"/>
              <a:t>Ros2 node info &lt;</a:t>
            </a:r>
            <a:r>
              <a:rPr lang="en-US" altLang="ko-KR" dirty="0" err="1"/>
              <a:t>node_name</a:t>
            </a:r>
            <a:r>
              <a:rPr lang="en-US" altLang="ko-KR" dirty="0"/>
              <a:t>&gt;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25055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ROS2 </a:t>
            </a:r>
            <a:r>
              <a:rPr lang="ko-KR" altLang="en-US" dirty="0"/>
              <a:t>사용방법 </a:t>
            </a:r>
            <a:r>
              <a:rPr lang="en-US" altLang="ko-KR" dirty="0"/>
              <a:t>- </a:t>
            </a:r>
            <a:r>
              <a:rPr lang="ko-KR" altLang="en-US" dirty="0"/>
              <a:t>액션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액션 리스트 확인</a:t>
            </a:r>
            <a:endParaRPr lang="en-US" altLang="ko-KR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dirty="0"/>
              <a:t>ros2 action list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액션 골 지정</a:t>
            </a:r>
            <a:endParaRPr lang="en-US" altLang="ko-KR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dirty="0"/>
              <a:t>ros2 action </a:t>
            </a:r>
            <a:r>
              <a:rPr lang="en-US" altLang="ko-KR" dirty="0" err="1"/>
              <a:t>send_goal</a:t>
            </a:r>
            <a:r>
              <a:rPr lang="en-US" altLang="ko-KR" dirty="0"/>
              <a:t> &lt;</a:t>
            </a:r>
            <a:r>
              <a:rPr lang="en-US" altLang="ko-KR" dirty="0" err="1"/>
              <a:t>action_name</a:t>
            </a:r>
            <a:r>
              <a:rPr lang="en-US" altLang="ko-KR" dirty="0"/>
              <a:t>&gt; &lt;</a:t>
            </a:r>
            <a:r>
              <a:rPr lang="en-US" altLang="ko-KR" dirty="0" err="1"/>
              <a:t>action_type</a:t>
            </a:r>
            <a:r>
              <a:rPr lang="en-US" altLang="ko-KR" dirty="0"/>
              <a:t>&gt; &lt;values&gt;</a:t>
            </a:r>
          </a:p>
          <a:p>
            <a:pPr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495374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600" dirty="0"/>
              <a:t>1. ros2 node info</a:t>
            </a:r>
            <a:r>
              <a:rPr lang="ko-KR" altLang="ko-KR" sz="1600" dirty="0"/>
              <a:t>를 동해서 노드의 정보를 확인하자</a:t>
            </a:r>
            <a:r>
              <a:rPr lang="en-US" altLang="ko-KR" sz="1600" dirty="0"/>
              <a:t>. </a:t>
            </a:r>
            <a:endParaRPr lang="ko-KR" altLang="ko-KR" sz="1600" dirty="0"/>
          </a:p>
          <a:p>
            <a:pPr marL="0" indent="0">
              <a:buNone/>
            </a:pPr>
            <a:r>
              <a:rPr lang="en-US" altLang="ko-KR" sz="1600" dirty="0"/>
              <a:t> </a:t>
            </a:r>
            <a:endParaRPr lang="ko-KR" altLang="ko-KR" sz="1600" dirty="0"/>
          </a:p>
          <a:p>
            <a:pPr marL="0" indent="0">
              <a:buNone/>
            </a:pPr>
            <a:r>
              <a:rPr lang="en-US" altLang="ko-KR" sz="1600" dirty="0"/>
              <a:t>2. ros2 topic pub -- rate 1 /turtle1/</a:t>
            </a:r>
            <a:r>
              <a:rPr lang="en-US" altLang="ko-KR" sz="1600" dirty="0" err="1"/>
              <a:t>cmd_vel</a:t>
            </a:r>
            <a:r>
              <a:rPr lang="en-US" altLang="ko-KR" sz="1600" dirty="0"/>
              <a:t> </a:t>
            </a:r>
            <a:r>
              <a:rPr lang="en-US" altLang="ko-KR" sz="1600" dirty="0" err="1"/>
              <a:t>geometry_msgs</a:t>
            </a:r>
            <a:r>
              <a:rPr lang="en-US" altLang="ko-KR" sz="1600" dirty="0"/>
              <a:t>/</a:t>
            </a:r>
            <a:r>
              <a:rPr lang="en-US" altLang="ko-KR" sz="1600" dirty="0" err="1"/>
              <a:t>msg</a:t>
            </a:r>
            <a:r>
              <a:rPr lang="en-US" altLang="ko-KR" sz="1600" dirty="0"/>
              <a:t>/Twist “{linear: {x:2.0, y:0.0 z:0.0}, </a:t>
            </a:r>
          </a:p>
          <a:p>
            <a:pPr marL="0" indent="0">
              <a:buNone/>
            </a:pPr>
            <a:r>
              <a:rPr lang="en-US" altLang="ko-KR" sz="1600" dirty="0"/>
              <a:t>angular: {x: 0.0, y: 0.0, z:1.8}}” </a:t>
            </a:r>
            <a:r>
              <a:rPr lang="ko-KR" altLang="ko-KR" sz="1600" dirty="0"/>
              <a:t>을 활용하여 다양한 움직임을 만들어 보자</a:t>
            </a:r>
            <a:r>
              <a:rPr lang="en-US" altLang="ko-KR" sz="1600" dirty="0"/>
              <a:t>. </a:t>
            </a:r>
            <a:endParaRPr lang="ko-KR" altLang="ko-KR" sz="1600" dirty="0"/>
          </a:p>
          <a:p>
            <a:pPr marL="0" indent="0">
              <a:buNone/>
            </a:pPr>
            <a:r>
              <a:rPr lang="en-US" altLang="ko-KR" sz="1600" dirty="0"/>
              <a:t> </a:t>
            </a:r>
            <a:endParaRPr lang="ko-KR" altLang="ko-KR" sz="1600" dirty="0"/>
          </a:p>
          <a:p>
            <a:pPr marL="0" indent="0">
              <a:buNone/>
            </a:pPr>
            <a:r>
              <a:rPr lang="en-US" altLang="ko-KR" sz="1600" dirty="0"/>
              <a:t>3. ros2 topic echo /</a:t>
            </a:r>
            <a:r>
              <a:rPr lang="en-US" altLang="ko-KR" sz="1600" dirty="0" err="1"/>
              <a:t>cmd_vel</a:t>
            </a:r>
            <a:r>
              <a:rPr lang="en-US" altLang="ko-KR" sz="1600" dirty="0"/>
              <a:t>  </a:t>
            </a:r>
            <a:r>
              <a:rPr lang="ko-KR" altLang="ko-KR" sz="1600" dirty="0"/>
              <a:t>을 통해서 </a:t>
            </a:r>
            <a:r>
              <a:rPr lang="en-US" altLang="ko-KR" sz="1600" dirty="0"/>
              <a:t>topic </a:t>
            </a:r>
            <a:r>
              <a:rPr lang="ko-KR" altLang="ko-KR" sz="1600" dirty="0"/>
              <a:t>의 내용을 확인해 보자</a:t>
            </a:r>
            <a:r>
              <a:rPr lang="en-US" altLang="ko-KR" sz="1600" dirty="0"/>
              <a:t>. </a:t>
            </a:r>
            <a:endParaRPr lang="ko-KR" altLang="ko-KR" sz="1600" dirty="0"/>
          </a:p>
          <a:p>
            <a:pPr marL="0" indent="0">
              <a:buNone/>
            </a:pPr>
            <a:r>
              <a:rPr lang="en-US" altLang="ko-KR" sz="1600" dirty="0"/>
              <a:t> </a:t>
            </a:r>
            <a:endParaRPr lang="ko-KR" altLang="ko-KR" sz="1600" dirty="0"/>
          </a:p>
          <a:p>
            <a:pPr marL="0" indent="0">
              <a:buNone/>
            </a:pPr>
            <a:r>
              <a:rPr lang="en-US" altLang="ko-KR" sz="1600" dirty="0"/>
              <a:t>4. RQT </a:t>
            </a:r>
            <a:r>
              <a:rPr lang="ko-KR" altLang="ko-KR" sz="1600" dirty="0"/>
              <a:t>로 노드와 토픽이 어떻게 연결되어 있는지 확인해 보자</a:t>
            </a:r>
            <a:r>
              <a:rPr lang="en-US" altLang="ko-KR" sz="1600" dirty="0"/>
              <a:t>. </a:t>
            </a:r>
            <a:endParaRPr lang="ko-KR" altLang="ko-KR" sz="1600" dirty="0"/>
          </a:p>
          <a:p>
            <a:pPr marL="0" indent="0">
              <a:buNone/>
            </a:pPr>
            <a:r>
              <a:rPr lang="en-US" altLang="ko-KR" sz="1600" dirty="0"/>
              <a:t> </a:t>
            </a:r>
            <a:endParaRPr lang="ko-KR" altLang="ko-KR" sz="1600" dirty="0"/>
          </a:p>
          <a:p>
            <a:pPr marL="0" indent="0">
              <a:buNone/>
            </a:pPr>
            <a:r>
              <a:rPr lang="en-US" altLang="ko-KR" sz="1600" dirty="0"/>
              <a:t>5. RQT </a:t>
            </a:r>
            <a:r>
              <a:rPr lang="ko-KR" altLang="ko-KR" sz="1600" dirty="0"/>
              <a:t>의</a:t>
            </a:r>
            <a:r>
              <a:rPr lang="en-US" altLang="ko-KR" sz="1600" dirty="0"/>
              <a:t> topic monitor </a:t>
            </a:r>
            <a:r>
              <a:rPr lang="ko-KR" altLang="ko-KR" sz="1600" dirty="0"/>
              <a:t>를 통해서</a:t>
            </a:r>
            <a:r>
              <a:rPr lang="en-US" altLang="ko-KR" sz="1600" dirty="0"/>
              <a:t> topic </a:t>
            </a:r>
            <a:r>
              <a:rPr lang="ko-KR" altLang="ko-KR" sz="1600" dirty="0"/>
              <a:t>의 이름과 타입을 확인해 보고 주고 받는 메시지를 확인해 보자</a:t>
            </a:r>
            <a:r>
              <a:rPr lang="en-US" altLang="ko-KR" sz="1600" dirty="0"/>
              <a:t>. </a:t>
            </a:r>
            <a:endParaRPr lang="ko-KR" altLang="ko-KR" sz="1600" dirty="0"/>
          </a:p>
          <a:p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9757750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D21E47-6E43-B3F5-2C32-EB7D1A601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참조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2902DC-658C-F829-378B-195A7E1F76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https://design.ros2.org/articles/ros_command_line_arguments.html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399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B27C1A-3510-044C-BAB8-E6830B71D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3560"/>
            <a:ext cx="8229600" cy="436946"/>
          </a:xfrm>
        </p:spPr>
        <p:txBody>
          <a:bodyPr/>
          <a:lstStyle/>
          <a:p>
            <a:r>
              <a:rPr lang="en-US" altLang="ko-KR" dirty="0"/>
              <a:t>ROS2 </a:t>
            </a:r>
            <a:r>
              <a:rPr lang="ko-KR" altLang="en-US" dirty="0"/>
              <a:t>사용방법 </a:t>
            </a:r>
            <a:r>
              <a:rPr lang="en-US" altLang="ko-KR" dirty="0"/>
              <a:t>- </a:t>
            </a:r>
            <a:r>
              <a:rPr lang="ko-KR" altLang="en-US" dirty="0"/>
              <a:t>노드</a:t>
            </a:r>
          </a:p>
        </p:txBody>
      </p:sp>
      <p:sp>
        <p:nvSpPr>
          <p:cNvPr id="16" name="내용 개체 틀 15">
            <a:extLst>
              <a:ext uri="{FF2B5EF4-FFF2-40B4-BE49-F238E27FC236}">
                <a16:creationId xmlns:a16="http://schemas.microsoft.com/office/drawing/2014/main" id="{57338705-A365-DE78-2BDA-3F8E316D9E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node</a:t>
            </a:r>
            <a:r>
              <a:rPr lang="ko-KR" altLang="en-US" dirty="0"/>
              <a:t> </a:t>
            </a:r>
            <a:r>
              <a:rPr lang="en-US" altLang="ko-KR" dirty="0"/>
              <a:t>list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Remapping:</a:t>
            </a:r>
          </a:p>
          <a:p>
            <a:pPr lvl="1"/>
            <a:r>
              <a:rPr lang="ko-KR" altLang="en-US" dirty="0"/>
              <a:t>예전</a:t>
            </a:r>
            <a:r>
              <a:rPr lang="en-US" altLang="ko-KR" dirty="0"/>
              <a:t> </a:t>
            </a:r>
            <a:r>
              <a:rPr lang="ko-KR" altLang="en-US" dirty="0"/>
              <a:t>방법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현재 사용법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EA9787A-7F63-979D-E66A-E87C98A8F5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171826"/>
            <a:ext cx="5439534" cy="971686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3873F953-4751-AA93-28FA-3297D052F2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2759274"/>
            <a:ext cx="8991600" cy="785674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9DF3699E-A25B-2DCE-B9DF-A9BAAEFB7C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" y="3857938"/>
            <a:ext cx="8991600" cy="73848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F37487-517B-950B-DF02-39C481ED5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ros2 cli argument </a:t>
            </a:r>
            <a:r>
              <a:rPr lang="ko-KR" altLang="en-US" dirty="0"/>
              <a:t>정리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190A2A-BBF7-D532-DCA3-C75A170908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이름을 다시 매핑하려면 </a:t>
            </a:r>
            <a:r>
              <a:rPr lang="en-US" altLang="ko-KR" dirty="0"/>
              <a:t>--remap from:=to</a:t>
            </a:r>
            <a:r>
              <a:rPr lang="ko-KR" altLang="en-US" dirty="0"/>
              <a:t>또는 중 하나를 사용하세요 </a:t>
            </a:r>
            <a:r>
              <a:rPr lang="en-US" altLang="ko-KR" dirty="0"/>
              <a:t>-r from:=to.</a:t>
            </a:r>
          </a:p>
          <a:p>
            <a:r>
              <a:rPr lang="ko-KR" altLang="en-US" dirty="0"/>
              <a:t>단일 매개변수 할당의 경우 값이 </a:t>
            </a:r>
            <a:r>
              <a:rPr lang="en-US" altLang="ko-KR" dirty="0"/>
              <a:t>YAML </a:t>
            </a:r>
            <a:r>
              <a:rPr lang="ko-KR" altLang="en-US" dirty="0"/>
              <a:t>형식인 경우 </a:t>
            </a:r>
            <a:r>
              <a:rPr lang="en-US" altLang="ko-KR" dirty="0"/>
              <a:t>--param name:=value</a:t>
            </a:r>
            <a:r>
              <a:rPr lang="ko-KR" altLang="en-US" dirty="0"/>
              <a:t>또는 중 하나를 사용합니다</a:t>
            </a:r>
            <a:r>
              <a:rPr lang="en-US" altLang="ko-KR" dirty="0"/>
              <a:t>.-p name:=value</a:t>
            </a:r>
          </a:p>
          <a:p>
            <a:r>
              <a:rPr lang="ko-KR" altLang="en-US" dirty="0"/>
              <a:t>여러 매개변수를 할당하려면 </a:t>
            </a:r>
            <a:r>
              <a:rPr lang="en-US" altLang="ko-KR" dirty="0"/>
              <a:t>--params-file path/to/</a:t>
            </a:r>
            <a:r>
              <a:rPr lang="en-US" altLang="ko-KR" dirty="0" err="1"/>
              <a:t>file.yaml</a:t>
            </a:r>
            <a:r>
              <a:rPr lang="ko-KR" altLang="en-US" dirty="0"/>
              <a:t>매개변수 </a:t>
            </a:r>
            <a:r>
              <a:rPr lang="en-US" altLang="ko-KR" dirty="0"/>
              <a:t>YAML </a:t>
            </a:r>
            <a:r>
              <a:rPr lang="ko-KR" altLang="en-US" dirty="0"/>
              <a:t>파일을 사용하세요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로깅</a:t>
            </a:r>
            <a:r>
              <a:rPr lang="en-US" altLang="ko-KR" dirty="0"/>
              <a:t>(</a:t>
            </a:r>
            <a:r>
              <a:rPr lang="ko-KR" altLang="en-US" dirty="0"/>
              <a:t>최소</a:t>
            </a:r>
            <a:r>
              <a:rPr lang="en-US" altLang="ko-KR" dirty="0"/>
              <a:t>) </a:t>
            </a:r>
            <a:r>
              <a:rPr lang="ko-KR" altLang="en-US" dirty="0"/>
              <a:t>수준을 설정하려면 를 사용하세요 </a:t>
            </a:r>
            <a:r>
              <a:rPr lang="en-US" altLang="ko-KR" dirty="0"/>
              <a:t>--log-level LEVEL_NAME.</a:t>
            </a:r>
          </a:p>
          <a:p>
            <a:r>
              <a:rPr lang="ko-KR" altLang="en-US" dirty="0"/>
              <a:t>외부 로깅 구성의 경우 </a:t>
            </a:r>
            <a:r>
              <a:rPr lang="en-US" altLang="ko-KR" dirty="0"/>
              <a:t>--log-config-file path/to/</a:t>
            </a:r>
            <a:r>
              <a:rPr lang="en-US" altLang="ko-KR" dirty="0" err="1"/>
              <a:t>file.config</a:t>
            </a:r>
            <a:r>
              <a:rPr lang="ko-KR" altLang="en-US" dirty="0"/>
              <a:t>및 로그 구성 파일을 사용합니다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로깅 활성화</a:t>
            </a:r>
            <a:r>
              <a:rPr lang="en-US" altLang="ko-KR" dirty="0"/>
              <a:t>/</a:t>
            </a:r>
            <a:r>
              <a:rPr lang="ko-KR" altLang="en-US" dirty="0"/>
              <a:t>비활성화</a:t>
            </a:r>
            <a:r>
              <a:rPr lang="en-US" altLang="ko-KR" dirty="0"/>
              <a:t>:</a:t>
            </a:r>
          </a:p>
          <a:p>
            <a:r>
              <a:rPr lang="en-US" altLang="ko-KR" dirty="0" err="1"/>
              <a:t>rosout</a:t>
            </a:r>
            <a:r>
              <a:rPr lang="en-US" altLang="ko-KR" dirty="0"/>
              <a:t>, </a:t>
            </a:r>
            <a:r>
              <a:rPr lang="ko-KR" altLang="en-US" dirty="0"/>
              <a:t>사용 </a:t>
            </a:r>
            <a:r>
              <a:rPr lang="en-US" altLang="ko-KR" dirty="0"/>
              <a:t>--enable-</a:t>
            </a:r>
            <a:r>
              <a:rPr lang="en-US" altLang="ko-KR" dirty="0" err="1"/>
              <a:t>rosout</a:t>
            </a:r>
            <a:r>
              <a:rPr lang="en-US" altLang="ko-KR" dirty="0"/>
              <a:t>-logs</a:t>
            </a:r>
            <a:r>
              <a:rPr lang="ko-KR" altLang="en-US" dirty="0"/>
              <a:t>또는</a:t>
            </a:r>
            <a:r>
              <a:rPr lang="en-US" altLang="ko-KR" dirty="0"/>
              <a:t>--disable-</a:t>
            </a:r>
            <a:r>
              <a:rPr lang="en-US" altLang="ko-KR" dirty="0" err="1"/>
              <a:t>rosout</a:t>
            </a:r>
            <a:r>
              <a:rPr lang="en-US" altLang="ko-KR" dirty="0"/>
              <a:t>-logs</a:t>
            </a:r>
          </a:p>
          <a:p>
            <a:r>
              <a:rPr lang="en-US" altLang="ko-KR" dirty="0" err="1"/>
              <a:t>stdout</a:t>
            </a:r>
            <a:r>
              <a:rPr lang="en-US" altLang="ko-KR" dirty="0"/>
              <a:t>, </a:t>
            </a:r>
            <a:r>
              <a:rPr lang="ko-KR" altLang="en-US" dirty="0"/>
              <a:t>사용 </a:t>
            </a:r>
            <a:r>
              <a:rPr lang="en-US" altLang="ko-KR" dirty="0"/>
              <a:t>--enable-</a:t>
            </a:r>
            <a:r>
              <a:rPr lang="en-US" altLang="ko-KR" dirty="0" err="1"/>
              <a:t>stdout</a:t>
            </a:r>
            <a:r>
              <a:rPr lang="en-US" altLang="ko-KR" dirty="0"/>
              <a:t>-logs</a:t>
            </a:r>
            <a:r>
              <a:rPr lang="ko-KR" altLang="en-US" dirty="0"/>
              <a:t>또는</a:t>
            </a:r>
            <a:r>
              <a:rPr lang="en-US" altLang="ko-KR" dirty="0"/>
              <a:t>--disable-</a:t>
            </a:r>
            <a:r>
              <a:rPr lang="en-US" altLang="ko-KR" dirty="0" err="1"/>
              <a:t>stdout</a:t>
            </a:r>
            <a:r>
              <a:rPr lang="en-US" altLang="ko-KR" dirty="0"/>
              <a:t>-logs</a:t>
            </a:r>
          </a:p>
          <a:p>
            <a:r>
              <a:rPr lang="ko-KR" altLang="en-US" dirty="0"/>
              <a:t>외부 로깅 라이브러리에 사용 </a:t>
            </a:r>
            <a:r>
              <a:rPr lang="en-US" altLang="ko-KR" dirty="0"/>
              <a:t>--enable-external-lib-logs</a:t>
            </a:r>
            <a:r>
              <a:rPr lang="ko-KR" altLang="en-US" dirty="0"/>
              <a:t>하거나</a:t>
            </a:r>
            <a:r>
              <a:rPr lang="en-US" altLang="ko-KR" dirty="0"/>
              <a:t>--disable-external-lib-logs</a:t>
            </a:r>
          </a:p>
          <a:p>
            <a:r>
              <a:rPr lang="ko-KR" altLang="en-US" dirty="0" err="1"/>
              <a:t>엔클레이브</a:t>
            </a:r>
            <a:r>
              <a:rPr lang="ko-KR" altLang="en-US" dirty="0"/>
              <a:t> 할당의 경우 값이 </a:t>
            </a:r>
            <a:r>
              <a:rPr lang="ko-KR" altLang="en-US" dirty="0" err="1"/>
              <a:t>정규화된</a:t>
            </a:r>
            <a:r>
              <a:rPr lang="ko-KR" altLang="en-US" dirty="0"/>
              <a:t> </a:t>
            </a:r>
            <a:r>
              <a:rPr lang="ko-KR" altLang="en-US" dirty="0" err="1"/>
              <a:t>엔클레이브</a:t>
            </a:r>
            <a:r>
              <a:rPr lang="ko-KR" altLang="en-US" dirty="0"/>
              <a:t> 경로인 경우 </a:t>
            </a:r>
            <a:r>
              <a:rPr lang="en-US" altLang="ko-KR" dirty="0"/>
              <a:t>--enclave value</a:t>
            </a:r>
            <a:r>
              <a:rPr lang="ko-KR" altLang="en-US" dirty="0"/>
              <a:t>또는 중 하나를 사용하세요</a:t>
            </a:r>
            <a:r>
              <a:rPr lang="en-US" altLang="ko-KR" dirty="0"/>
              <a:t>.-e value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36248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97044E-05DF-3644-66D3-A3E8F50B7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ROS2 </a:t>
            </a:r>
            <a:r>
              <a:rPr lang="ko-KR" altLang="en-US" dirty="0"/>
              <a:t>사용방법 </a:t>
            </a:r>
            <a:r>
              <a:rPr lang="en-US" altLang="ko-KR" dirty="0"/>
              <a:t>- </a:t>
            </a:r>
            <a:r>
              <a:rPr lang="ko-KR" altLang="en-US" dirty="0"/>
              <a:t>노드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E9175928-476C-85A7-1E95-FA9F06E151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Nodes</a:t>
            </a:r>
          </a:p>
          <a:p>
            <a:pPr lvl="1"/>
            <a:r>
              <a:rPr lang="en-US" altLang="ko-KR" dirty="0"/>
              <a:t>information</a:t>
            </a:r>
            <a:endParaRPr lang="ko-KR" altLang="en-US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0260410E-27AE-32FD-378E-38FCC80172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1" y="438151"/>
            <a:ext cx="6172200" cy="455524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D4A53974-4409-87A5-433F-492D680F7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1600" dirty="0"/>
              <a:t>ROS2 </a:t>
            </a:r>
            <a:r>
              <a:rPr lang="ko-KR" altLang="en-US" sz="1600" dirty="0"/>
              <a:t>사용방법 </a:t>
            </a:r>
            <a:r>
              <a:rPr lang="en-US" altLang="ko-KR" sz="1600" dirty="0"/>
              <a:t>- </a:t>
            </a:r>
            <a:r>
              <a:rPr lang="ko-KR" altLang="en-US" sz="1600" dirty="0"/>
              <a:t>노드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57200" y="696502"/>
            <a:ext cx="8229600" cy="4125545"/>
          </a:xfrm>
        </p:spPr>
        <p:txBody>
          <a:bodyPr/>
          <a:lstStyle/>
          <a:p>
            <a:r>
              <a:rPr lang="en-US" altLang="ko-KR" dirty="0"/>
              <a:t>Teleoperation by keyboard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F352DA5-5015-C7EF-6295-814EFC9DEF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4600" y="1733550"/>
            <a:ext cx="2117968" cy="226695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DCBE1B3E-49FD-0529-403F-83686B0EE2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355" y="1809750"/>
            <a:ext cx="5638800" cy="171064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0600" y="1503373"/>
            <a:ext cx="1295400" cy="458777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3733800" y="1380154"/>
            <a:ext cx="5066665" cy="44259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79375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625"/>
              </a:spcBef>
            </a:pPr>
            <a:r>
              <a:rPr sz="1200" dirty="0">
                <a:solidFill>
                  <a:srgbClr val="ECEEF1"/>
                </a:solidFill>
                <a:latin typeface="Courier New"/>
                <a:cs typeface="Courier New"/>
              </a:rPr>
              <a:t>$</a:t>
            </a:r>
            <a:r>
              <a:rPr sz="1200" spc="-5" dirty="0">
                <a:solidFill>
                  <a:srgbClr val="ECEEF1"/>
                </a:solidFill>
                <a:latin typeface="Courier New"/>
                <a:cs typeface="Courier New"/>
              </a:rPr>
              <a:t> </a:t>
            </a:r>
            <a:r>
              <a:rPr sz="1200" spc="-10" dirty="0">
                <a:solidFill>
                  <a:srgbClr val="ECEEF1"/>
                </a:solidFill>
                <a:latin typeface="Courier New"/>
                <a:cs typeface="Courier New"/>
              </a:rPr>
              <a:t>rqt_graph</a:t>
            </a:r>
            <a:endParaRPr sz="1200">
              <a:latin typeface="Courier New"/>
              <a:cs typeface="Courier New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734067" y="1885950"/>
            <a:ext cx="4876534" cy="27432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ACC4331-B4E3-6E4B-0214-FE0C892F6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ROS2 </a:t>
            </a:r>
            <a:r>
              <a:rPr lang="ko-KR" altLang="en-US" dirty="0"/>
              <a:t>사용방법 </a:t>
            </a:r>
            <a:r>
              <a:rPr lang="en-US" altLang="ko-KR" dirty="0"/>
              <a:t>- </a:t>
            </a:r>
            <a:r>
              <a:rPr lang="en-US" altLang="ko-KR" dirty="0" err="1"/>
              <a:t>rqt_graph</a:t>
            </a:r>
            <a:endParaRPr lang="ko-KR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1596A7-D4E4-BA47-0C74-5C3BE2CD8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ROS2 </a:t>
            </a:r>
            <a:r>
              <a:rPr lang="ko-KR" altLang="en-US" dirty="0"/>
              <a:t>사용방법 </a:t>
            </a:r>
            <a:r>
              <a:rPr lang="en-US" altLang="ko-KR" dirty="0"/>
              <a:t>- </a:t>
            </a:r>
            <a:r>
              <a:rPr lang="ko-KR" altLang="en-US" dirty="0"/>
              <a:t>토픽</a:t>
            </a: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EFE2D76F-C339-9B4E-8DED-CA17777E1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Topics</a:t>
            </a:r>
          </a:p>
          <a:p>
            <a:pPr lvl="1"/>
            <a:r>
              <a:rPr lang="en-US" altLang="ko-KR" dirty="0"/>
              <a:t>list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342900" lvl="1" indent="0">
              <a:buNone/>
            </a:pPr>
            <a:endParaRPr lang="en-US" altLang="ko-KR" dirty="0"/>
          </a:p>
          <a:p>
            <a:pPr lvl="1"/>
            <a:r>
              <a:rPr lang="en-US" altLang="ko-KR" dirty="0"/>
              <a:t>echo</a:t>
            </a:r>
            <a:endParaRPr lang="ko-KR" alt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A98E4580-6C53-E2A2-7162-E066A9BDBE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123950"/>
            <a:ext cx="3558084" cy="1481344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C5ECECEF-9792-713C-25B4-3DA69302C5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2952750"/>
            <a:ext cx="3889070" cy="213719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FF1D81-A60E-4356-1928-6395B1111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ROS2 </a:t>
            </a:r>
            <a:r>
              <a:rPr lang="ko-KR" altLang="en-US" dirty="0"/>
              <a:t>사용방법 </a:t>
            </a:r>
            <a:r>
              <a:rPr lang="en-US" altLang="ko-KR" dirty="0"/>
              <a:t>- </a:t>
            </a:r>
            <a:r>
              <a:rPr lang="ko-KR" altLang="en-US" dirty="0"/>
              <a:t>토픽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834F93A6-0337-CBC3-3D15-919A344536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273" y="666750"/>
            <a:ext cx="8229600" cy="4125545"/>
          </a:xfrm>
        </p:spPr>
        <p:txBody>
          <a:bodyPr/>
          <a:lstStyle/>
          <a:p>
            <a:r>
              <a:rPr lang="en-US" altLang="ko-KR" dirty="0"/>
              <a:t>Topics</a:t>
            </a:r>
          </a:p>
          <a:p>
            <a:pPr lvl="1"/>
            <a:r>
              <a:rPr lang="en-US" altLang="ko-KR" dirty="0"/>
              <a:t>information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342900" lvl="1" indent="0">
              <a:buNone/>
            </a:pPr>
            <a:endParaRPr lang="en-US" altLang="ko-KR" dirty="0"/>
          </a:p>
          <a:p>
            <a:pPr marL="342900" lvl="1" indent="0">
              <a:buNone/>
            </a:pPr>
            <a:endParaRPr lang="en-US" altLang="ko-KR" dirty="0"/>
          </a:p>
          <a:p>
            <a:pPr lvl="1"/>
            <a:r>
              <a:rPr lang="en-US" altLang="ko-KR" dirty="0"/>
              <a:t>publish</a:t>
            </a:r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FB64FD20-E391-A331-F0DF-4F943469E1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200150"/>
            <a:ext cx="4605864" cy="914186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A8F4A459-BCB7-CE9C-D4D9-9BCE22654D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599" y="2765890"/>
            <a:ext cx="7086601" cy="105300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바인드소프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9050">
          <a:solidFill>
            <a:schemeClr val="tx1"/>
          </a:solidFill>
          <a:prstDash val="solid"/>
        </a:ln>
        <a:effectLst/>
      </a:spPr>
      <a:bodyPr wrap="square" rtlCol="0" anchor="ctr" anchorCtr="0">
        <a:noAutofit/>
      </a:bodyPr>
      <a:lstStyle>
        <a:defPPr marL="742950" indent="-742950" algn="ctr">
          <a:defRPr dirty="0" smtClean="0">
            <a:latin typeface="HY동녘B" pitchFamily="18" charset="-127"/>
            <a:ea typeface="HY동녘B" pitchFamily="18" charset="-127"/>
          </a:defRPr>
        </a:defPPr>
      </a:lstStyle>
    </a:spDef>
    <a:lnDef>
      <a:spPr>
        <a:ln w="19050">
          <a:solidFill>
            <a:schemeClr val="tx1"/>
          </a:solidFill>
          <a:headEnd type="none"/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gradFill>
          <a:gsLst>
            <a:gs pos="100000">
              <a:schemeClr val="bg1"/>
            </a:gs>
            <a:gs pos="0">
              <a:schemeClr val="bg1">
                <a:alpha val="0"/>
              </a:schemeClr>
            </a:gs>
          </a:gsLst>
          <a:lin ang="5400000" scaled="0"/>
        </a:gradFill>
      </a:spPr>
      <a:bodyPr vert="horz" lIns="91440" tIns="45720" rIns="91440" bIns="45720" rtlCol="0" anchor="ctr">
        <a:noAutofit/>
      </a:bodyPr>
      <a:lstStyle>
        <a:defPPr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바인드소프트" id="{9F29D461-A87A-4152-BAD6-53B5FC0ADF71}" vid="{A468E1C3-A913-41F0-BB80-6BEB0CCAC86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1264</TotalTime>
  <Words>865</Words>
  <Application>Microsoft Office PowerPoint</Application>
  <PresentationFormat>화면 슬라이드 쇼(16:9)</PresentationFormat>
  <Paragraphs>146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8" baseType="lpstr">
      <vt:lpstr>HY견고딕</vt:lpstr>
      <vt:lpstr>맑은 고딕</vt:lpstr>
      <vt:lpstr>Arial</vt:lpstr>
      <vt:lpstr>Courier New</vt:lpstr>
      <vt:lpstr>Wingdings</vt:lpstr>
      <vt:lpstr>바인드소프트</vt:lpstr>
      <vt:lpstr>터트봇3 제어 실습</vt:lpstr>
      <vt:lpstr>ROS2 사용방법- 노드</vt:lpstr>
      <vt:lpstr>ROS2 사용방법 - 노드</vt:lpstr>
      <vt:lpstr>ros2 cli argument 정리</vt:lpstr>
      <vt:lpstr>ROS2 사용방법 - 노드</vt:lpstr>
      <vt:lpstr>ROS2 사용방법 - 노드</vt:lpstr>
      <vt:lpstr>ROS2 사용방법 - rqt_graph</vt:lpstr>
      <vt:lpstr>ROS2 사용방법 - 토픽</vt:lpstr>
      <vt:lpstr>ROS2 사용방법 - 토픽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ROS2 사용방법 - 파라미터</vt:lpstr>
      <vt:lpstr>ROS2 사용방법 - 파라미터</vt:lpstr>
      <vt:lpstr>ROS2 사용방법 - 액션</vt:lpstr>
      <vt:lpstr>[실습]</vt:lpstr>
      <vt:lpstr>참조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Administrator</dc:creator>
  <cp:lastModifiedBy>Sugil Choi</cp:lastModifiedBy>
  <cp:revision>37</cp:revision>
  <dcterms:created xsi:type="dcterms:W3CDTF">2023-01-17T00:02:46Z</dcterms:created>
  <dcterms:modified xsi:type="dcterms:W3CDTF">2024-04-26T06:14:03Z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