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7" r:id="rId3"/>
  </p:sldMasterIdLst>
  <p:notesMasterIdLst>
    <p:notesMasterId r:id="rId33"/>
  </p:notesMasterIdLst>
  <p:sldIdLst>
    <p:sldId id="256" r:id="rId4"/>
    <p:sldId id="286" r:id="rId5"/>
    <p:sldId id="331" r:id="rId6"/>
    <p:sldId id="338" r:id="rId7"/>
    <p:sldId id="335" r:id="rId8"/>
    <p:sldId id="339" r:id="rId9"/>
    <p:sldId id="289" r:id="rId10"/>
    <p:sldId id="332" r:id="rId11"/>
    <p:sldId id="336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33" r:id="rId27"/>
    <p:sldId id="334" r:id="rId28"/>
    <p:sldId id="354" r:id="rId29"/>
    <p:sldId id="337" r:id="rId30"/>
    <p:sldId id="355" r:id="rId31"/>
    <p:sldId id="35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pos="2880">
          <p15:clr>
            <a:srgbClr val="A4A3A4"/>
          </p15:clr>
        </p15:guide>
        <p15:guide id="5" pos="5511">
          <p15:clr>
            <a:srgbClr val="A4A3A4"/>
          </p15:clr>
        </p15:guide>
        <p15:guide id="6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0090" autoAdjust="0"/>
  </p:normalViewPr>
  <p:slideViewPr>
    <p:cSldViewPr>
      <p:cViewPr varScale="1">
        <p:scale>
          <a:sx n="90" d="100"/>
          <a:sy n="90" d="100"/>
        </p:scale>
        <p:origin x="1776" y="80"/>
      </p:cViewPr>
      <p:guideLst>
        <p:guide orient="horz" pos="2160"/>
        <p:guide orient="horz" pos="436"/>
        <p:guide orient="horz" pos="4020"/>
        <p:guide pos="2880"/>
        <p:guide pos="5511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09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53504-65F3-4599-B69E-DF55507BDEE0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1B0CE-FBFE-4FCA-9D99-DC8283BF2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44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gi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37"/>
          <p:cNvGrpSpPr/>
          <p:nvPr/>
        </p:nvGrpSpPr>
        <p:grpSpPr>
          <a:xfrm>
            <a:off x="285720" y="2000240"/>
            <a:ext cx="8215370" cy="1643074"/>
            <a:chOff x="500034" y="142852"/>
            <a:chExt cx="8215370" cy="500066"/>
          </a:xfrm>
          <a:solidFill>
            <a:schemeClr val="accent4">
              <a:lumMod val="75000"/>
            </a:schemeClr>
          </a:solidFill>
        </p:grpSpPr>
        <p:pic>
          <p:nvPicPr>
            <p:cNvPr id="2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그룹 8"/>
          <p:cNvGrpSpPr/>
          <p:nvPr/>
        </p:nvGrpSpPr>
        <p:grpSpPr>
          <a:xfrm>
            <a:off x="428596" y="3571876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그룹 16"/>
          <p:cNvGrpSpPr/>
          <p:nvPr/>
        </p:nvGrpSpPr>
        <p:grpSpPr>
          <a:xfrm>
            <a:off x="428596" y="2071678"/>
            <a:ext cx="8072494" cy="71438"/>
            <a:chOff x="357158" y="4357694"/>
            <a:chExt cx="8072494" cy="71438"/>
          </a:xfrm>
        </p:grpSpPr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285728"/>
            <a:ext cx="3143272" cy="1857388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2060" name="Picture 12" descr="F:\images\design\2016.09.12 엣지아이랩 ppt 템플릿\edgeilab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68" y="274079"/>
            <a:ext cx="1471376" cy="59965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0" y="1268760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536" y="5733256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엣지아이랩</a:t>
            </a:r>
          </a:p>
        </p:txBody>
      </p:sp>
      <p:pic>
        <p:nvPicPr>
          <p:cNvPr id="2056" name="Picture 8" descr="F:\images\design\2016.09.12 엣지아이랩 ppt 템플릿\MARK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941" y="5940818"/>
            <a:ext cx="652157" cy="3049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53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7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94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6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85786" y="6429396"/>
            <a:ext cx="1805014" cy="292079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520011"/>
            <a:ext cx="673561" cy="28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23574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2"/>
          </p:nvPr>
        </p:nvSpPr>
        <p:spPr>
          <a:xfrm>
            <a:off x="485804" y="3571876"/>
            <a:ext cx="8229600" cy="23574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57364"/>
            <a:ext cx="4040188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57364"/>
            <a:ext cx="4041775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742950" indent="-742950" algn="ctr">
              <a:lnSpc>
                <a:spcPct val="150000"/>
              </a:lnSpc>
              <a:buFont typeface="+mj-lt"/>
              <a:buAutoNum type="arabicPeriod"/>
            </a:pP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5966" y="42504"/>
            <a:ext cx="9072594" cy="6786586"/>
          </a:xfrm>
          <a:prstGeom prst="roundRect">
            <a:avLst>
              <a:gd name="adj" fmla="val 1476"/>
            </a:avLst>
          </a:prstGeom>
          <a:solidFill>
            <a:schemeClr val="bg1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marL="742950" indent="-742950" algn="ctr">
              <a:lnSpc>
                <a:spcPct val="150000"/>
              </a:lnSpc>
              <a:buFont typeface="+mj-lt"/>
              <a:buAutoNum type="arabicPeriod"/>
            </a:pP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4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6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964" y="110567"/>
            <a:ext cx="767209" cy="24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" y="6612396"/>
            <a:ext cx="1249016" cy="14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6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6400800" cy="1847056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dirty="0" smtClean="0"/>
              <a:t>파일 시스템</a:t>
            </a:r>
            <a:endParaRPr lang="en-US" altLang="ko-KR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en-US" altLang="ko-KR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dirty="0" smtClean="0"/>
              <a:t>커맨드라인에서 파일 편집하기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리눅스에</a:t>
            </a:r>
            <a:r>
              <a:rPr lang="ko-KR" altLang="en-US" dirty="0" smtClean="0"/>
              <a:t> 대한 이해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371600" y="3886200"/>
            <a:ext cx="6400800" cy="1847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 sz="180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rgbClr val="3399FF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rgbClr val="FF9933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rgbClr val="3399FF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rgbClr val="FF993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Ø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계정 관련 명령어</a:t>
            </a:r>
            <a:endParaRPr lang="en-US" altLang="ko-KR" dirty="0"/>
          </a:p>
          <a:p>
            <a:pPr lvl="1"/>
            <a:r>
              <a:rPr lang="en-US" altLang="ko-KR" dirty="0" err="1" smtClean="0"/>
              <a:t>useradd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계정 추가</a:t>
            </a:r>
            <a:r>
              <a:rPr lang="en-US" altLang="ko-KR" dirty="0"/>
              <a:t>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명령 뒤에 옵션 및 계정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붙여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 err="1" smtClean="0"/>
              <a:t>useradd</a:t>
            </a:r>
            <a:r>
              <a:rPr lang="en-US" altLang="ko-KR" dirty="0" smtClean="0"/>
              <a:t> 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 [</a:t>
            </a:r>
            <a:r>
              <a:rPr lang="ko-KR" altLang="en-US" dirty="0" smtClean="0"/>
              <a:t>계정 </a:t>
            </a:r>
            <a:r>
              <a:rPr lang="en-US" altLang="ko-KR" dirty="0" smtClean="0"/>
              <a:t>ID]”</a:t>
            </a:r>
          </a:p>
          <a:p>
            <a:pPr lvl="3"/>
            <a:r>
              <a:rPr lang="en-US" altLang="ko-KR" dirty="0" smtClean="0"/>
              <a:t>-u : </a:t>
            </a:r>
            <a:r>
              <a:rPr lang="ko-KR" altLang="en-US" dirty="0" smtClean="0"/>
              <a:t>입력한 </a:t>
            </a:r>
            <a:r>
              <a:rPr lang="en-US" altLang="ko-KR" dirty="0" smtClean="0"/>
              <a:t>UID </a:t>
            </a:r>
            <a:r>
              <a:rPr lang="ko-KR" altLang="en-US" dirty="0" smtClean="0"/>
              <a:t>로 계정을 추가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-g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입력한 </a:t>
            </a:r>
            <a:r>
              <a:rPr lang="en-US" altLang="ko-KR" dirty="0" smtClean="0"/>
              <a:t>GID </a:t>
            </a:r>
            <a:r>
              <a:rPr lang="ko-KR" altLang="en-US" dirty="0" smtClean="0"/>
              <a:t>로 계정을 추가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-d : </a:t>
            </a:r>
            <a:r>
              <a:rPr lang="ko-KR" altLang="en-US" dirty="0" smtClean="0"/>
              <a:t>입력한 경로로 </a:t>
            </a:r>
            <a:r>
              <a:rPr lang="ko-KR" altLang="en-US" dirty="0" err="1" smtClean="0"/>
              <a:t>홈디렉터리를</a:t>
            </a:r>
            <a:r>
              <a:rPr lang="ko-KR" altLang="en-US" dirty="0" smtClean="0"/>
              <a:t> 지정 후 계정을 추가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userdel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계정 삭제 명령어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 err="1" smtClean="0"/>
              <a:t>userdel</a:t>
            </a:r>
            <a:r>
              <a:rPr lang="en-US" altLang="ko-KR" dirty="0" smtClean="0"/>
              <a:t> 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 [</a:t>
            </a:r>
            <a:r>
              <a:rPr lang="ko-KR" altLang="en-US" dirty="0" smtClean="0"/>
              <a:t>계정 </a:t>
            </a:r>
            <a:r>
              <a:rPr lang="en-US" altLang="ko-KR" dirty="0" smtClean="0"/>
              <a:t>ID]”</a:t>
            </a:r>
          </a:p>
          <a:p>
            <a:pPr lvl="3"/>
            <a:r>
              <a:rPr lang="en-US" altLang="ko-KR" dirty="0" smtClean="0"/>
              <a:t>-r : </a:t>
            </a:r>
            <a:r>
              <a:rPr lang="ko-KR" altLang="en-US" dirty="0" smtClean="0"/>
              <a:t>계정과 계정의 홈 폴더도 함께 삭제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3402707"/>
            <a:ext cx="5759450" cy="11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계정 관련 명령어</a:t>
            </a:r>
            <a:endParaRPr lang="en-US" altLang="ko-KR" dirty="0"/>
          </a:p>
          <a:p>
            <a:pPr lvl="1"/>
            <a:r>
              <a:rPr lang="en-US" altLang="ko-KR" dirty="0" smtClean="0"/>
              <a:t>login</a:t>
            </a:r>
          </a:p>
          <a:p>
            <a:pPr lvl="2"/>
            <a:r>
              <a:rPr lang="ko-KR" altLang="en-US" dirty="0" smtClean="0"/>
              <a:t>사용자 계정으로 로그인하기 위한 명령어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logout</a:t>
            </a:r>
          </a:p>
          <a:p>
            <a:pPr lvl="2"/>
            <a:r>
              <a:rPr lang="ko-KR" altLang="en-US" dirty="0" smtClean="0"/>
              <a:t>로그인 과정에서 빠져 나오는 명령어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PuTTY</a:t>
            </a:r>
            <a:r>
              <a:rPr lang="ko-KR" altLang="en-US" dirty="0" smtClean="0"/>
              <a:t>를 통한 원격 로그인의 경우 </a:t>
            </a:r>
            <a:r>
              <a:rPr lang="en-US" altLang="ko-KR" dirty="0" smtClean="0"/>
              <a:t>“exit”</a:t>
            </a:r>
            <a:r>
              <a:rPr lang="ko-KR" altLang="en-US" dirty="0" smtClean="0"/>
              <a:t>로 대신함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1988840"/>
            <a:ext cx="5759450" cy="187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및 디렉터리 관련 명령어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</a:t>
            </a:r>
            <a:r>
              <a:rPr lang="en-US" altLang="ko-KR" dirty="0" smtClean="0"/>
              <a:t>(directory)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 smtClean="0"/>
              <a:t>MS-Windows</a:t>
            </a:r>
            <a:r>
              <a:rPr lang="ko-KR" altLang="en-US" dirty="0" smtClean="0"/>
              <a:t>에서의 폴더</a:t>
            </a:r>
            <a:r>
              <a:rPr lang="en-US" altLang="ko-KR" dirty="0" smtClean="0"/>
              <a:t>(folder)</a:t>
            </a:r>
            <a:r>
              <a:rPr lang="ko-KR" altLang="en-US" dirty="0" smtClean="0"/>
              <a:t>와 동일한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기준에 의해 파일</a:t>
            </a:r>
            <a:r>
              <a:rPr lang="en-US" altLang="ko-KR" dirty="0" smtClean="0"/>
              <a:t>(file)</a:t>
            </a:r>
            <a:r>
              <a:rPr lang="ko-KR" altLang="en-US" dirty="0" smtClean="0"/>
              <a:t>들을 모아둔 파일 시스템 상의 논리적 공간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pwd</a:t>
            </a:r>
            <a:r>
              <a:rPr lang="en-US" altLang="ko-KR" dirty="0" smtClean="0"/>
              <a:t>(path working directory)</a:t>
            </a:r>
          </a:p>
          <a:p>
            <a:pPr lvl="2"/>
            <a:r>
              <a:rPr lang="ko-KR" altLang="en-US" dirty="0" smtClean="0"/>
              <a:t>현재 사용자의 디렉터리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알려주는 명령어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ls(list)</a:t>
            </a:r>
          </a:p>
          <a:p>
            <a:pPr lvl="2"/>
            <a:r>
              <a:rPr lang="ko-KR" altLang="en-US" dirty="0" smtClean="0"/>
              <a:t>단독 사용의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위치의 파일 및 디렉터리 목록을 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뒤에 특정 디렉터리 위치를 적어줄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디렉터리 파일 및 디렉터리 목록을 출력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754124"/>
            <a:ext cx="5759450" cy="68326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1600200" y="4716735"/>
            <a:ext cx="5943600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및 디렉터리 관련 명령어</a:t>
            </a:r>
            <a:endParaRPr lang="en-US" altLang="ko-KR" dirty="0"/>
          </a:p>
          <a:p>
            <a:pPr lvl="1"/>
            <a:r>
              <a:rPr lang="en-US" altLang="ko-KR" dirty="0" smtClean="0"/>
              <a:t>ls(list)</a:t>
            </a:r>
          </a:p>
          <a:p>
            <a:pPr lvl="2"/>
            <a:r>
              <a:rPr lang="en-US" altLang="ko-KR" dirty="0" smtClean="0"/>
              <a:t>“ls 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]”</a:t>
            </a:r>
          </a:p>
          <a:p>
            <a:pPr lvl="3"/>
            <a:r>
              <a:rPr lang="en-US" altLang="ko-KR" dirty="0" smtClean="0"/>
              <a:t>-a : </a:t>
            </a:r>
            <a:r>
              <a:rPr lang="ko-KR" altLang="en-US" dirty="0" smtClean="0"/>
              <a:t>숨겨져 있던 파일을 포함하여 모두 출력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-l : </a:t>
            </a:r>
            <a:r>
              <a:rPr lang="ko-KR" altLang="en-US" dirty="0" smtClean="0"/>
              <a:t>파일에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관한 상세정보를 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형태로 출력</a:t>
            </a:r>
            <a:endParaRPr lang="en-US" altLang="ko-KR" dirty="0" smtClean="0"/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151906"/>
            <a:ext cx="5759450" cy="1360805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1692275" y="4330575"/>
            <a:ext cx="5759450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및 디렉터리 관련 명령어</a:t>
            </a:r>
            <a:endParaRPr lang="en-US" altLang="ko-KR" dirty="0"/>
          </a:p>
          <a:p>
            <a:pPr lvl="1"/>
            <a:r>
              <a:rPr lang="en-US" altLang="ko-KR" dirty="0" smtClean="0"/>
              <a:t>ls(list)</a:t>
            </a:r>
          </a:p>
          <a:p>
            <a:pPr lvl="2"/>
            <a:r>
              <a:rPr lang="en-US" altLang="ko-KR" dirty="0" smtClean="0"/>
              <a:t>“ls 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]”</a:t>
            </a:r>
          </a:p>
          <a:p>
            <a:pPr lvl="3"/>
            <a:r>
              <a:rPr lang="en-US" altLang="ko-KR" dirty="0" smtClean="0"/>
              <a:t>-F :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유형을 나타내는 기호를 파일명 끝에 표시</a:t>
            </a:r>
            <a:r>
              <a:rPr lang="en-US" altLang="ko-KR" dirty="0" smtClean="0"/>
              <a:t> </a:t>
            </a:r>
          </a:p>
          <a:p>
            <a:pPr lvl="4"/>
            <a:r>
              <a:rPr lang="ko-KR" altLang="en-US" dirty="0" smtClean="0"/>
              <a:t>디렉터리는 </a:t>
            </a:r>
            <a:r>
              <a:rPr lang="en-US" altLang="ko-KR" dirty="0" smtClean="0"/>
              <a:t>‘/’, </a:t>
            </a:r>
            <a:r>
              <a:rPr lang="ko-KR" altLang="en-US" dirty="0" smtClean="0"/>
              <a:t>실행파일은 </a:t>
            </a:r>
            <a:r>
              <a:rPr lang="en-US" altLang="ko-KR" dirty="0" smtClean="0"/>
              <a:t>‘*’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4"/>
            <a:endParaRPr lang="en-US" altLang="ko-KR" dirty="0"/>
          </a:p>
          <a:p>
            <a:pPr lvl="4"/>
            <a:endParaRPr lang="en-US" altLang="ko-KR" dirty="0" smtClean="0"/>
          </a:p>
          <a:p>
            <a:pPr lvl="4"/>
            <a:endParaRPr lang="en-US" altLang="ko-KR" dirty="0"/>
          </a:p>
          <a:p>
            <a:pPr lvl="4"/>
            <a:endParaRPr lang="en-US" altLang="ko-KR" dirty="0" smtClean="0"/>
          </a:p>
          <a:p>
            <a:pPr lvl="3"/>
            <a:r>
              <a:rPr lang="en-US" altLang="ko-KR" dirty="0" smtClean="0"/>
              <a:t>-R : </a:t>
            </a:r>
            <a:r>
              <a:rPr lang="ko-KR" altLang="en-US" dirty="0" smtClean="0"/>
              <a:t>해당 디렉터리의 서브 디렉터리까지 모두 출력</a:t>
            </a:r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552700"/>
            <a:ext cx="5759450" cy="87630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 rotWithShape="1">
          <a:blip r:embed="rId4"/>
          <a:srcRect t="-1" b="35144"/>
          <a:stretch/>
        </p:blipFill>
        <p:spPr bwMode="auto">
          <a:xfrm>
            <a:off x="1691640" y="4005064"/>
            <a:ext cx="5760085" cy="2162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53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및 디렉터리 관련 명령어</a:t>
            </a:r>
            <a:endParaRPr lang="en-US" altLang="ko-KR" dirty="0"/>
          </a:p>
          <a:p>
            <a:pPr lvl="1"/>
            <a:r>
              <a:rPr lang="en-US" altLang="ko-KR" dirty="0" err="1" smtClean="0"/>
              <a:t>mkdir</a:t>
            </a:r>
            <a:r>
              <a:rPr lang="en-US" altLang="ko-KR" dirty="0" smtClean="0"/>
              <a:t>(make directory)</a:t>
            </a:r>
          </a:p>
          <a:p>
            <a:pPr lvl="2"/>
            <a:r>
              <a:rPr lang="ko-KR" altLang="en-US" dirty="0" smtClean="0"/>
              <a:t>새로운 디렉터리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]”</a:t>
            </a:r>
          </a:p>
          <a:p>
            <a:pPr lvl="3"/>
            <a:r>
              <a:rPr lang="en-US" altLang="ko-KR" dirty="0" smtClean="0"/>
              <a:t>-m : </a:t>
            </a:r>
            <a:r>
              <a:rPr lang="ko-KR" altLang="en-US" dirty="0" smtClean="0"/>
              <a:t>디렉터리 생성시 기본권한 설정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-p : </a:t>
            </a:r>
            <a:r>
              <a:rPr lang="ko-KR" altLang="en-US" dirty="0" smtClean="0"/>
              <a:t>상위 디렉터리 생성</a:t>
            </a:r>
            <a:endParaRPr lang="en-US" altLang="ko-KR" dirty="0" smtClean="0"/>
          </a:p>
          <a:p>
            <a:pPr lvl="3">
              <a:lnSpc>
                <a:spcPts val="1000"/>
              </a:lnSpc>
            </a:pPr>
            <a:endParaRPr lang="en-US" altLang="ko-KR" dirty="0" smtClean="0"/>
          </a:p>
          <a:p>
            <a:pPr lvl="3">
              <a:lnSpc>
                <a:spcPts val="1000"/>
              </a:lnSpc>
            </a:pPr>
            <a:endParaRPr lang="en-US" altLang="ko-KR" dirty="0" smtClean="0"/>
          </a:p>
          <a:p>
            <a:pPr lvl="3">
              <a:lnSpc>
                <a:spcPts val="1000"/>
              </a:lnSpc>
            </a:pPr>
            <a:endParaRPr lang="en-US" altLang="ko-KR" dirty="0"/>
          </a:p>
          <a:p>
            <a:pPr marL="1371600" lvl="3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cd(change directory)</a:t>
            </a:r>
          </a:p>
          <a:p>
            <a:pPr lvl="2"/>
            <a:r>
              <a:rPr lang="ko-KR" altLang="en-US" dirty="0" smtClean="0"/>
              <a:t>현재의 디렉터리 이동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“cd [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인자값</a:t>
            </a:r>
            <a:r>
              <a:rPr lang="en-US" altLang="ko-KR" dirty="0" smtClean="0"/>
              <a:t>]”</a:t>
            </a:r>
          </a:p>
          <a:p>
            <a:pPr lvl="3"/>
            <a:r>
              <a:rPr lang="en-US" altLang="ko-KR" dirty="0" smtClean="0"/>
              <a:t>cd . : </a:t>
            </a:r>
            <a:r>
              <a:rPr lang="ko-KR" altLang="en-US" dirty="0" smtClean="0"/>
              <a:t>현재 디렉터리로 이동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cd .. : </a:t>
            </a:r>
            <a:r>
              <a:rPr lang="ko-KR" altLang="en-US" dirty="0" smtClean="0"/>
              <a:t>상위 디렉터리로 이동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Cd ~ : </a:t>
            </a:r>
            <a:r>
              <a:rPr lang="ko-KR" altLang="en-US" dirty="0" smtClean="0"/>
              <a:t>홈 디렉터리로 이동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Cd - : </a:t>
            </a:r>
            <a:r>
              <a:rPr lang="ko-KR" altLang="en-US" dirty="0" smtClean="0"/>
              <a:t>이전 작업 디렉터리로 이동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/>
          <p:cNvPicPr/>
          <p:nvPr/>
        </p:nvPicPr>
        <p:blipFill rotWithShape="1">
          <a:blip r:embed="rId3"/>
          <a:srcRect t="24431"/>
          <a:stretch/>
        </p:blipFill>
        <p:spPr>
          <a:xfrm>
            <a:off x="1694557" y="2780928"/>
            <a:ext cx="5759450" cy="729692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 rotWithShape="1">
          <a:blip r:embed="rId4"/>
          <a:srcRect t="32426"/>
          <a:stretch/>
        </p:blipFill>
        <p:spPr>
          <a:xfrm>
            <a:off x="1690737" y="5765762"/>
            <a:ext cx="5759450" cy="5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및 디렉터리 관련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touch</a:t>
            </a:r>
          </a:p>
          <a:p>
            <a:pPr lvl="2"/>
            <a:r>
              <a:rPr lang="ko-KR" altLang="en-US" dirty="0" smtClean="0"/>
              <a:t>파일을 생성해주거나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생성된 파일의 경우 시간정보를 변경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en-US" altLang="ko-KR" dirty="0" smtClean="0"/>
              <a:t>“touch 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 [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]”</a:t>
            </a:r>
          </a:p>
          <a:p>
            <a:pPr lvl="3"/>
            <a:r>
              <a:rPr lang="en-US" altLang="ko-KR" dirty="0" smtClean="0"/>
              <a:t>-r : </a:t>
            </a:r>
            <a:r>
              <a:rPr lang="ko-KR" altLang="en-US" dirty="0" smtClean="0"/>
              <a:t>시간 동기화</a:t>
            </a:r>
            <a:endParaRPr lang="en-US" altLang="ko-KR" dirty="0"/>
          </a:p>
          <a:p>
            <a:pPr lvl="3"/>
            <a:r>
              <a:rPr lang="en-US" altLang="ko-KR" dirty="0" smtClean="0"/>
              <a:t>-t : </a:t>
            </a:r>
            <a:r>
              <a:rPr lang="ko-KR" altLang="en-US" dirty="0" smtClean="0"/>
              <a:t>지정 시간으로 변경</a:t>
            </a:r>
            <a:endParaRPr lang="en-US" altLang="ko-KR" dirty="0" smtClean="0"/>
          </a:p>
          <a:p>
            <a:pPr lvl="3">
              <a:lnSpc>
                <a:spcPts val="900"/>
              </a:lnSpc>
            </a:pPr>
            <a:endParaRPr lang="en-US" altLang="ko-KR" dirty="0"/>
          </a:p>
          <a:p>
            <a:pPr lvl="3">
              <a:lnSpc>
                <a:spcPts val="900"/>
              </a:lnSpc>
            </a:pPr>
            <a:endParaRPr lang="en-US" altLang="ko-KR" dirty="0" smtClean="0"/>
          </a:p>
          <a:p>
            <a:pPr lvl="3">
              <a:lnSpc>
                <a:spcPts val="900"/>
              </a:lnSpc>
            </a:pPr>
            <a:endParaRPr lang="en-US" altLang="ko-KR" dirty="0" smtClean="0"/>
          </a:p>
          <a:p>
            <a:pPr lvl="3">
              <a:lnSpc>
                <a:spcPts val="900"/>
              </a:lnSpc>
            </a:pPr>
            <a:endParaRPr lang="en-US" altLang="ko-KR" dirty="0" smtClean="0"/>
          </a:p>
          <a:p>
            <a:pPr lvl="3">
              <a:lnSpc>
                <a:spcPts val="900"/>
              </a:lnSpc>
            </a:pPr>
            <a:endParaRPr lang="en-US" altLang="ko-KR" dirty="0"/>
          </a:p>
          <a:p>
            <a:pPr lvl="1"/>
            <a:r>
              <a:rPr lang="en-US" altLang="ko-KR" dirty="0" err="1" smtClean="0"/>
              <a:t>cp</a:t>
            </a:r>
            <a:r>
              <a:rPr lang="en-US" altLang="ko-KR" dirty="0" smtClean="0"/>
              <a:t>(copy)</a:t>
            </a:r>
          </a:p>
          <a:p>
            <a:pPr lvl="2"/>
            <a:r>
              <a:rPr lang="ko-KR" altLang="en-US" dirty="0" smtClean="0"/>
              <a:t>해당 파일을 복사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복사파일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복사위치</a:t>
            </a:r>
            <a:r>
              <a:rPr lang="en-US" altLang="ko-KR" dirty="0" smtClean="0"/>
              <a:t>]</a:t>
            </a:r>
          </a:p>
          <a:p>
            <a:pPr lvl="3"/>
            <a:r>
              <a:rPr lang="en-US" altLang="ko-KR" dirty="0" smtClean="0"/>
              <a:t>-f : </a:t>
            </a:r>
            <a:r>
              <a:rPr lang="ko-KR" altLang="en-US" dirty="0" smtClean="0"/>
              <a:t>강제로 복사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-r : </a:t>
            </a:r>
            <a:r>
              <a:rPr lang="ko-KR" altLang="en-US" dirty="0" smtClean="0"/>
              <a:t>하위 경로 포함하여 복사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- v :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진행상황 출력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 rotWithShape="1">
          <a:blip r:embed="rId3"/>
          <a:srcRect t="27065" b="4117"/>
          <a:stretch/>
        </p:blipFill>
        <p:spPr>
          <a:xfrm>
            <a:off x="1692275" y="2767012"/>
            <a:ext cx="5759450" cy="695325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 rotWithShape="1">
          <a:blip r:embed="rId4"/>
          <a:srcRect t="18042"/>
          <a:stretch/>
        </p:blipFill>
        <p:spPr>
          <a:xfrm>
            <a:off x="1686173" y="5282949"/>
            <a:ext cx="5759450" cy="11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및 디렉터리 관련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mv(move)</a:t>
            </a:r>
          </a:p>
          <a:p>
            <a:pPr lvl="2"/>
            <a:r>
              <a:rPr lang="ko-KR" altLang="en-US" dirty="0" smtClean="0"/>
              <a:t>해당 파일을 이동하거나 파일명 변경에 쓰는 명령어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“mv 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이동할 파일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]”</a:t>
            </a:r>
          </a:p>
          <a:p>
            <a:pPr lvl="3"/>
            <a:r>
              <a:rPr lang="en-US" altLang="ko-KR" dirty="0" smtClean="0"/>
              <a:t>-l : </a:t>
            </a:r>
            <a:r>
              <a:rPr lang="ko-KR" altLang="en-US" dirty="0" smtClean="0"/>
              <a:t>이동에 대한 실행 여부 확인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-f : </a:t>
            </a:r>
            <a:r>
              <a:rPr lang="ko-KR" altLang="en-US" dirty="0" smtClean="0"/>
              <a:t>강제로 이동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-v : </a:t>
            </a:r>
            <a:r>
              <a:rPr lang="ko-KR" altLang="en-US" dirty="0" smtClean="0"/>
              <a:t>이동 진행 상황 출력</a:t>
            </a:r>
            <a:endParaRPr lang="en-US" altLang="ko-KR" dirty="0" smtClean="0"/>
          </a:p>
          <a:p>
            <a:pPr lvl="3">
              <a:lnSpc>
                <a:spcPts val="1000"/>
              </a:lnSpc>
            </a:pPr>
            <a:endParaRPr lang="en-US" altLang="ko-KR" dirty="0"/>
          </a:p>
          <a:p>
            <a:pPr lvl="3">
              <a:lnSpc>
                <a:spcPts val="1000"/>
              </a:lnSpc>
            </a:pPr>
            <a:endParaRPr lang="en-US" altLang="ko-KR" dirty="0" smtClean="0"/>
          </a:p>
          <a:p>
            <a:pPr lvl="3">
              <a:lnSpc>
                <a:spcPts val="1000"/>
              </a:lnSpc>
            </a:pPr>
            <a:endParaRPr lang="en-US" altLang="ko-KR" dirty="0" smtClean="0"/>
          </a:p>
          <a:p>
            <a:pPr lvl="3">
              <a:lnSpc>
                <a:spcPts val="1000"/>
              </a:lnSpc>
            </a:pPr>
            <a:endParaRPr lang="en-US" altLang="ko-KR" dirty="0" smtClean="0"/>
          </a:p>
          <a:p>
            <a:pPr marL="1371600" lvl="3" indent="0">
              <a:lnSpc>
                <a:spcPts val="1000"/>
              </a:lnSpc>
              <a:buNone/>
            </a:pPr>
            <a:endParaRPr lang="en-US" altLang="ko-KR" dirty="0" smtClean="0"/>
          </a:p>
          <a:p>
            <a:pPr lvl="1"/>
            <a:r>
              <a:rPr lang="en-US" altLang="ko-KR" dirty="0" err="1" smtClean="0"/>
              <a:t>rm</a:t>
            </a:r>
            <a:r>
              <a:rPr lang="en-US" altLang="ko-KR" dirty="0" smtClean="0"/>
              <a:t>(remove)</a:t>
            </a:r>
          </a:p>
          <a:p>
            <a:pPr lvl="2"/>
            <a:r>
              <a:rPr lang="ko-KR" altLang="en-US" dirty="0" smtClean="0"/>
              <a:t>해당 파일 및 디렉터리 삭제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]”</a:t>
            </a:r>
          </a:p>
          <a:p>
            <a:pPr lvl="3"/>
            <a:r>
              <a:rPr lang="en-US" altLang="ko-KR" dirty="0" smtClean="0"/>
              <a:t>-f : </a:t>
            </a:r>
            <a:r>
              <a:rPr lang="ko-KR" altLang="en-US" dirty="0" smtClean="0"/>
              <a:t>강제 삭제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-r : </a:t>
            </a:r>
            <a:r>
              <a:rPr lang="ko-KR" altLang="en-US" dirty="0" smtClean="0"/>
              <a:t>디렉터리 </a:t>
            </a:r>
            <a:r>
              <a:rPr lang="ko-KR" altLang="en-US" dirty="0" err="1" smtClean="0"/>
              <a:t>삭제시</a:t>
            </a:r>
            <a:r>
              <a:rPr lang="ko-KR" altLang="en-US" dirty="0" smtClean="0"/>
              <a:t> 하위경로 포함하여 삭제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-v : </a:t>
            </a:r>
            <a:r>
              <a:rPr lang="ko-KR" altLang="en-US" dirty="0" smtClean="0"/>
              <a:t>삭제 진행 상황 출력</a:t>
            </a:r>
            <a:endParaRPr lang="en-US" altLang="ko-KR" dirty="0" smtClean="0"/>
          </a:p>
          <a:p>
            <a:pPr marL="1371600" lvl="3" indent="0">
              <a:buNone/>
            </a:pPr>
            <a:endParaRPr lang="en-US" altLang="ko-KR" dirty="0" smtClean="0"/>
          </a:p>
        </p:txBody>
      </p:sp>
      <p:pic>
        <p:nvPicPr>
          <p:cNvPr id="8" name="그림 7"/>
          <p:cNvPicPr/>
          <p:nvPr/>
        </p:nvPicPr>
        <p:blipFill rotWithShape="1">
          <a:blip r:embed="rId3"/>
          <a:srcRect t="20013" b="18513"/>
          <a:stretch/>
        </p:blipFill>
        <p:spPr>
          <a:xfrm>
            <a:off x="1692275" y="3000375"/>
            <a:ext cx="5759450" cy="78105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 rotWithShape="1">
          <a:blip r:embed="rId4"/>
          <a:srcRect t="22598" b="7879"/>
          <a:stretch/>
        </p:blipFill>
        <p:spPr>
          <a:xfrm>
            <a:off x="1692275" y="5671914"/>
            <a:ext cx="5759450" cy="7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및 디렉터리 관련 명령어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chmod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파일의 속성 변경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cat</a:t>
            </a:r>
          </a:p>
          <a:p>
            <a:pPr lvl="2"/>
            <a:r>
              <a:rPr lang="ko-KR" altLang="en-US" dirty="0" smtClean="0"/>
              <a:t>텍스트 파일의 내용을 화면에 그대로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“cat 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 [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]”</a:t>
            </a:r>
          </a:p>
          <a:p>
            <a:pPr lvl="3"/>
            <a:r>
              <a:rPr lang="en-US" altLang="ko-KR" dirty="0" smtClean="0"/>
              <a:t>&gt; : </a:t>
            </a:r>
            <a:r>
              <a:rPr lang="ko-KR" altLang="en-US" dirty="0" smtClean="0"/>
              <a:t>내용 덮어 씌우기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 : </a:t>
            </a:r>
            <a:r>
              <a:rPr lang="ko-KR" altLang="en-US" dirty="0" smtClean="0"/>
              <a:t>기존 파일 내용 추가</a:t>
            </a:r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82750" y="1944316"/>
            <a:ext cx="5759450" cy="1351915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1687711" y="5229199"/>
            <a:ext cx="5759450" cy="7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및 디렉터리 관련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find</a:t>
            </a:r>
          </a:p>
          <a:p>
            <a:pPr lvl="2"/>
            <a:r>
              <a:rPr lang="ko-KR" altLang="en-US" dirty="0" smtClean="0"/>
              <a:t>해당파일 검색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“find [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 [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]”</a:t>
            </a:r>
          </a:p>
          <a:p>
            <a:pPr lvl="3"/>
            <a:r>
              <a:rPr lang="en-US" altLang="ko-KR" dirty="0" smtClean="0"/>
              <a:t>-name : </a:t>
            </a:r>
            <a:r>
              <a:rPr lang="ko-KR" altLang="en-US" dirty="0" smtClean="0"/>
              <a:t>같은 단어가 들어간 파일을 검색</a:t>
            </a:r>
            <a:endParaRPr lang="en-US" altLang="ko-KR" dirty="0"/>
          </a:p>
          <a:p>
            <a:pPr lvl="3"/>
            <a:r>
              <a:rPr lang="en-US" altLang="ko-KR" dirty="0" smtClean="0"/>
              <a:t>Ex) “/home/pi” </a:t>
            </a:r>
            <a:r>
              <a:rPr lang="ko-KR" altLang="en-US" dirty="0" smtClean="0"/>
              <a:t>디렉터리에서 모든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파일 검색</a:t>
            </a:r>
            <a:endParaRPr lang="en-US" altLang="ko-KR" dirty="0" smtClean="0"/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876550"/>
            <a:ext cx="57594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2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파일의 속성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리눅스는</a:t>
            </a:r>
            <a:r>
              <a:rPr lang="ko-KR" altLang="en-US" dirty="0" smtClean="0"/>
              <a:t> 다수의 사용자들이 동시에 시스템에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소유자는 서로 다를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보안을 위해 각 파일에 대해 사용자 별로 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권한 부여</a:t>
            </a:r>
            <a:r>
              <a:rPr lang="en-US" altLang="ko-KR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“ls –al”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설정된 권환 확인</a:t>
            </a:r>
            <a:endParaRPr lang="en-US" altLang="ko-KR" dirty="0" smtClean="0"/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809503"/>
            <a:ext cx="5759450" cy="23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81024"/>
            <a:ext cx="8229600" cy="5500726"/>
          </a:xfrm>
        </p:spPr>
        <p:txBody>
          <a:bodyPr/>
          <a:lstStyle/>
          <a:p>
            <a:r>
              <a:rPr lang="ko-KR" altLang="en-US" dirty="0" smtClean="0"/>
              <a:t>파일의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drwxr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xr</a:t>
            </a:r>
            <a:r>
              <a:rPr lang="en-US" altLang="ko-KR" dirty="0" smtClean="0"/>
              <a:t>-x”</a:t>
            </a:r>
            <a:r>
              <a:rPr lang="ko-KR" altLang="en-US" dirty="0" smtClean="0"/>
              <a:t>와 같이 사용자 권한 명시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개의 문자</a:t>
            </a:r>
            <a:r>
              <a:rPr lang="en-US" altLang="ko-KR" dirty="0" smtClean="0"/>
              <a:t>, 4</a:t>
            </a:r>
            <a:r>
              <a:rPr lang="ko-KR" altLang="en-US" dirty="0" smtClean="0"/>
              <a:t>블록 구성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파일 속성이 </a:t>
            </a:r>
            <a:r>
              <a:rPr lang="en-US" altLang="ko-KR" dirty="0" smtClean="0"/>
              <a:t>“-</a:t>
            </a:r>
            <a:r>
              <a:rPr lang="en-US" altLang="ko-KR" dirty="0" err="1" smtClean="0"/>
              <a:t>rwxr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xr</a:t>
            </a:r>
            <a:r>
              <a:rPr lang="en-US" altLang="ko-KR" dirty="0" smtClean="0"/>
              <a:t>-x” 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/>
          <p:nvPr/>
        </p:nvPicPr>
        <p:blipFill rotWithShape="1">
          <a:blip r:embed="rId3"/>
          <a:srcRect t="9132" b="65861"/>
          <a:stretch/>
        </p:blipFill>
        <p:spPr>
          <a:xfrm>
            <a:off x="1692275" y="1700808"/>
            <a:ext cx="5759450" cy="590551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22549"/>
              </p:ext>
            </p:extLst>
          </p:nvPr>
        </p:nvGraphicFramePr>
        <p:xfrm>
          <a:off x="1633220" y="3131443"/>
          <a:ext cx="5877560" cy="10096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유형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소유자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그룹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</a:rPr>
                        <a:t>그외</a:t>
                      </a:r>
                      <a:r>
                        <a:rPr lang="ko-KR" sz="1100" dirty="0">
                          <a:effectLst/>
                        </a:rPr>
                        <a:t> 사용자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 rowSpan="2"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r(</a:t>
                      </a:r>
                      <a:r>
                        <a:rPr lang="ko-KR" sz="1100" dirty="0">
                          <a:effectLst/>
                        </a:rPr>
                        <a:t>읽기</a:t>
                      </a:r>
                      <a:r>
                        <a:rPr lang="en-US" sz="1100" dirty="0">
                          <a:effectLst/>
                        </a:rPr>
                        <a:t>), w(</a:t>
                      </a:r>
                      <a:r>
                        <a:rPr lang="ko-KR" sz="1100" dirty="0">
                          <a:effectLst/>
                        </a:rPr>
                        <a:t>쓰기</a:t>
                      </a:r>
                      <a:r>
                        <a:rPr lang="en-US" sz="1100" dirty="0">
                          <a:effectLst/>
                        </a:rPr>
                        <a:t>), x(</a:t>
                      </a:r>
                      <a:r>
                        <a:rPr lang="ko-KR" sz="1100" dirty="0">
                          <a:effectLst/>
                        </a:rPr>
                        <a:t>실행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2098"/>
              </p:ext>
            </p:extLst>
          </p:nvPr>
        </p:nvGraphicFramePr>
        <p:xfrm>
          <a:off x="1625917" y="4869160"/>
          <a:ext cx="5892165" cy="10096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유형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소유자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그룹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</a:rPr>
                        <a:t>그외</a:t>
                      </a:r>
                      <a:r>
                        <a:rPr lang="ko-KR" sz="1100" dirty="0">
                          <a:effectLst/>
                        </a:rPr>
                        <a:t> 사용자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 rowSpan="2"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>
                          <a:effectLst/>
                        </a:rPr>
                        <a:t>일반</a:t>
                      </a:r>
                    </a:p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>
                          <a:effectLst/>
                        </a:rPr>
                        <a:t>파일</a:t>
                      </a:r>
                      <a:endParaRPr lang="ko-KR" sz="11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>
                          <a:effectLst/>
                        </a:rPr>
                        <a:t>읽기</a:t>
                      </a:r>
                      <a:endParaRPr lang="ko-KR" sz="11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>
                          <a:effectLst/>
                        </a:rPr>
                        <a:t>쓰기</a:t>
                      </a:r>
                      <a:endParaRPr lang="ko-KR" sz="11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>
                          <a:effectLst/>
                        </a:rPr>
                        <a:t>실행</a:t>
                      </a:r>
                      <a:endParaRPr lang="ko-KR" sz="11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>
                          <a:effectLst/>
                        </a:rPr>
                        <a:t>읽기</a:t>
                      </a:r>
                      <a:endParaRPr lang="ko-KR" sz="11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>
                          <a:effectLst/>
                        </a:rPr>
                        <a:t>쓰기</a:t>
                      </a:r>
                      <a:endParaRPr lang="ko-KR" sz="11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>
                          <a:effectLst/>
                        </a:rPr>
                        <a:t>실행</a:t>
                      </a:r>
                      <a:endParaRPr lang="ko-KR" sz="11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>
                          <a:effectLst/>
                        </a:rPr>
                        <a:t>읽기</a:t>
                      </a:r>
                      <a:endParaRPr lang="ko-KR" sz="11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>
                          <a:effectLst/>
                        </a:rPr>
                        <a:t>쓰기</a:t>
                      </a:r>
                      <a:endParaRPr lang="ko-KR" sz="11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>
                          <a:effectLst/>
                        </a:rPr>
                        <a:t>실행</a:t>
                      </a:r>
                      <a:endParaRPr lang="ko-KR" sz="11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>
                          <a:effectLst/>
                        </a:rPr>
                        <a:t>○</a:t>
                      </a:r>
                      <a:endParaRPr lang="ko-KR" sz="11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>
                          <a:effectLst/>
                        </a:rPr>
                        <a:t>○</a:t>
                      </a:r>
                      <a:endParaRPr lang="ko-KR" sz="11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 dirty="0">
                          <a:effectLst/>
                        </a:rPr>
                        <a:t>○</a:t>
                      </a: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>
                          <a:effectLst/>
                        </a:rPr>
                        <a:t>○</a:t>
                      </a:r>
                      <a:endParaRPr lang="ko-KR" sz="11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kern="1100">
                          <a:effectLst/>
                        </a:rPr>
                        <a:t> </a:t>
                      </a:r>
                      <a:endParaRPr lang="ko-KR" sz="11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>
                          <a:effectLst/>
                        </a:rPr>
                        <a:t>○</a:t>
                      </a:r>
                      <a:endParaRPr lang="ko-KR" sz="11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>
                          <a:effectLst/>
                        </a:rPr>
                        <a:t>○</a:t>
                      </a:r>
                      <a:endParaRPr lang="ko-KR" sz="11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kern="1100">
                          <a:effectLst/>
                        </a:rPr>
                        <a:t> </a:t>
                      </a:r>
                      <a:endParaRPr lang="ko-KR" sz="11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kern="1100" dirty="0">
                          <a:effectLst/>
                        </a:rPr>
                        <a:t>○</a:t>
                      </a: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2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81024"/>
            <a:ext cx="8229600" cy="5500726"/>
          </a:xfrm>
        </p:spPr>
        <p:txBody>
          <a:bodyPr/>
          <a:lstStyle/>
          <a:p>
            <a:r>
              <a:rPr lang="ko-KR" altLang="en-US" dirty="0" smtClean="0"/>
              <a:t>파일의 유형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맨 앞의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문자는 파일의 유형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 </a:t>
            </a:r>
            <a:r>
              <a:rPr lang="en-US" altLang="ko-KR" dirty="0" smtClean="0"/>
              <a:t>‘d’(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혹은</a:t>
            </a:r>
            <a:r>
              <a:rPr lang="en-US" altLang="ko-KR" dirty="0" smtClean="0"/>
              <a:t> ‘-’(</a:t>
            </a:r>
            <a:r>
              <a:rPr lang="ko-KR" altLang="en-US" dirty="0" smtClean="0"/>
              <a:t>일반 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시작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8973"/>
              </p:ext>
            </p:extLst>
          </p:nvPr>
        </p:nvGraphicFramePr>
        <p:xfrm>
          <a:off x="2858452" y="2348880"/>
          <a:ext cx="3427095" cy="26523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0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파일 유형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내 용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디렉터리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일반 파일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링크 파일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캐릭터 형태의 장치 파일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블록 형태의 장치 파일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소켓 파일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파이프 파일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81024"/>
            <a:ext cx="8229600" cy="5500726"/>
          </a:xfrm>
        </p:spPr>
        <p:txBody>
          <a:bodyPr/>
          <a:lstStyle/>
          <a:p>
            <a:r>
              <a:rPr lang="ko-KR" altLang="en-US" dirty="0" smtClean="0"/>
              <a:t>파일의 사용권한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소유자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 사용자 세 분류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개 문자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문자를 제외한 나머지 </a:t>
            </a:r>
            <a:r>
              <a:rPr lang="en-US" altLang="ko-KR" dirty="0" smtClean="0"/>
              <a:t>9</a:t>
            </a:r>
            <a:r>
              <a:rPr lang="ko-KR" altLang="en-US" dirty="0" smtClean="0"/>
              <a:t>문자로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자리는 파일 소유자의 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뒤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자리는 소유자가 속한 그룹에 대한 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마지막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자리는 나머지 일반 사용자들의 권한 명시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 대신 숫자를 사용하는 경우도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파일 속성이 </a:t>
            </a:r>
            <a:r>
              <a:rPr lang="en-US" altLang="ko-KR" dirty="0" smtClean="0"/>
              <a:t>“-</a:t>
            </a:r>
            <a:r>
              <a:rPr lang="en-US" altLang="ko-KR" dirty="0" err="1" smtClean="0"/>
              <a:t>rwxr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xr</a:t>
            </a:r>
            <a:r>
              <a:rPr lang="en-US" altLang="ko-KR" dirty="0" smtClean="0"/>
              <a:t>--”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 : </a:t>
            </a:r>
            <a:r>
              <a:rPr lang="ko-KR" altLang="en-US" dirty="0" smtClean="0"/>
              <a:t>일반파일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rwx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파일 소유자는 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r-x : </a:t>
            </a:r>
            <a:r>
              <a:rPr lang="ko-KR" altLang="en-US" dirty="0" smtClean="0"/>
              <a:t>그룹은 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r-- : </a:t>
            </a:r>
            <a:r>
              <a:rPr lang="ko-KR" altLang="en-US" dirty="0" smtClean="0"/>
              <a:t>일반 사용자는 읽기만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통해 특정 파일 권한 변경 가능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26537"/>
              </p:ext>
            </p:extLst>
          </p:nvPr>
        </p:nvGraphicFramePr>
        <p:xfrm>
          <a:off x="1655445" y="4869160"/>
          <a:ext cx="5795010" cy="1295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0675">
                <a:tc gridSpan="3"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소유자</a:t>
                      </a:r>
                      <a:r>
                        <a:rPr lang="en-US" sz="1100" dirty="0">
                          <a:effectLst/>
                        </a:rPr>
                        <a:t>(user)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그룹</a:t>
                      </a:r>
                      <a:r>
                        <a:rPr lang="en-US" sz="1100" dirty="0">
                          <a:effectLst/>
                        </a:rPr>
                        <a:t>(group)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일반사용자</a:t>
                      </a:r>
                      <a:r>
                        <a:rPr lang="en-US" sz="1100" dirty="0">
                          <a:effectLst/>
                        </a:rPr>
                        <a:t>(other)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 gridSpan="3"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ko-KR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" marR="4572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ko-KR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8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커맨드라인에서 파일 편집하기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5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smtClean="0"/>
              <a:t>커맨드라인에서 파일 편집하기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 파일이란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나노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UNIX </a:t>
            </a:r>
            <a:r>
              <a:rPr lang="ko-KR" altLang="en-US" dirty="0" smtClean="0"/>
              <a:t>계열 컴퓨팅 시스템이나 </a:t>
            </a:r>
            <a:r>
              <a:rPr lang="ko-KR" altLang="en-US" dirty="0" err="1" smtClean="0"/>
              <a:t>명령줄</a:t>
            </a:r>
            <a:r>
              <a:rPr lang="ko-KR" altLang="en-US" dirty="0" smtClean="0"/>
              <a:t> 인터페이스를 사용하는 운영 환경을 위한 </a:t>
            </a:r>
            <a:r>
              <a:rPr lang="ko-KR" altLang="en-US" dirty="0" err="1" smtClean="0"/>
              <a:t>초경량</a:t>
            </a:r>
            <a:r>
              <a:rPr lang="ko-KR" altLang="en-US" dirty="0" smtClean="0"/>
              <a:t> 텍스트 에디터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사용법이 쉬움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VI(Visual Editor)</a:t>
            </a:r>
          </a:p>
          <a:p>
            <a:pPr lvl="2"/>
            <a:r>
              <a:rPr lang="en-US" altLang="ko-KR" dirty="0" smtClean="0"/>
              <a:t>UNIX</a:t>
            </a:r>
            <a:r>
              <a:rPr lang="ko-KR" altLang="en-US" dirty="0" smtClean="0"/>
              <a:t>계열 운영체제에서 주로 쓰이는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텍스트 에디터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편집 자체를 따로 하나의 모드로 구성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키조작이</a:t>
            </a:r>
            <a:r>
              <a:rPr lang="ko-KR" altLang="en-US" dirty="0" smtClean="0"/>
              <a:t> 단순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등의 모드가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일반적으로 기능을 모방하여 만들어진 클론</a:t>
            </a:r>
            <a:r>
              <a:rPr lang="en-US" altLang="ko-KR" dirty="0" smtClean="0"/>
              <a:t>(Vim)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03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smtClean="0"/>
              <a:t>커맨드라인에서 파일 편집하기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나노</a:t>
            </a:r>
            <a:r>
              <a:rPr lang="ko-KR" altLang="en-US" dirty="0" smtClean="0"/>
              <a:t> 시작하기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test.txt”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나노를</a:t>
            </a:r>
            <a:r>
              <a:rPr lang="ko-KR" altLang="en-US" dirty="0" smtClean="0"/>
              <a:t> 사용하여 </a:t>
            </a:r>
            <a:r>
              <a:rPr lang="en-US" altLang="ko-KR" dirty="0" smtClean="0"/>
              <a:t>test.txt </a:t>
            </a:r>
            <a:r>
              <a:rPr lang="ko-KR" altLang="en-US" dirty="0" smtClean="0"/>
              <a:t>파일 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파일이 존재하지 않을 경우 새로 생성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9215"/>
              </p:ext>
            </p:extLst>
          </p:nvPr>
        </p:nvGraphicFramePr>
        <p:xfrm>
          <a:off x="1690687" y="2348880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5720" marR="4572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nano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test.txt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689059" y="2924175"/>
            <a:ext cx="5757545" cy="3429000"/>
            <a:chOff x="1689059" y="2924175"/>
            <a:chExt cx="5757545" cy="3429000"/>
          </a:xfrm>
        </p:grpSpPr>
        <p:pic>
          <p:nvPicPr>
            <p:cNvPr id="6" name="그림 5"/>
            <p:cNvPicPr/>
            <p:nvPr/>
          </p:nvPicPr>
          <p:blipFill rotWithShape="1">
            <a:blip r:embed="rId3"/>
            <a:srcRect t="6994"/>
            <a:stretch/>
          </p:blipFill>
          <p:spPr bwMode="auto">
            <a:xfrm>
              <a:off x="1689059" y="2924175"/>
              <a:ext cx="5757545" cy="34194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689059" y="3076575"/>
              <a:ext cx="5657850" cy="3048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89059" y="5886450"/>
              <a:ext cx="5657850" cy="46672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14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smtClean="0"/>
              <a:t>커맨드라인에서 파일 편집하기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나노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시작하</a:t>
            </a:r>
            <a:r>
              <a:rPr lang="ko-KR" altLang="en-US" dirty="0"/>
              <a:t>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 표시줄에 현재 파일 이름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 상단에 </a:t>
            </a:r>
            <a:r>
              <a:rPr lang="en-US" altLang="ko-KR" dirty="0" smtClean="0"/>
              <a:t>“Modified”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화면 하단에 단축키와 메뉴 표시줄 확인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옵션 선택 </a:t>
            </a:r>
            <a:r>
              <a:rPr lang="en-US" altLang="ko-KR" dirty="0" smtClean="0"/>
              <a:t>: ctrl(^)+[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</p:txBody>
      </p:sp>
      <p:pic>
        <p:nvPicPr>
          <p:cNvPr id="9" name="그림 8"/>
          <p:cNvPicPr/>
          <p:nvPr/>
        </p:nvPicPr>
        <p:blipFill rotWithShape="1">
          <a:blip r:embed="rId3"/>
          <a:srcRect t="14362" b="35637"/>
          <a:stretch/>
        </p:blipFill>
        <p:spPr bwMode="auto">
          <a:xfrm>
            <a:off x="1692275" y="1941195"/>
            <a:ext cx="5759450" cy="868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506691" y="2104072"/>
            <a:ext cx="838200" cy="304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07904" y="2093594"/>
            <a:ext cx="1283196" cy="304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692275" y="4085309"/>
            <a:ext cx="5757545" cy="1488798"/>
            <a:chOff x="1692275" y="4085309"/>
            <a:chExt cx="5757545" cy="1488798"/>
          </a:xfrm>
        </p:grpSpPr>
        <p:grpSp>
          <p:nvGrpSpPr>
            <p:cNvPr id="14" name="그룹 13"/>
            <p:cNvGrpSpPr/>
            <p:nvPr/>
          </p:nvGrpSpPr>
          <p:grpSpPr>
            <a:xfrm>
              <a:off x="1692275" y="4085309"/>
              <a:ext cx="5757545" cy="1479273"/>
              <a:chOff x="1694552" y="3074668"/>
              <a:chExt cx="5757545" cy="1479273"/>
            </a:xfrm>
          </p:grpSpPr>
          <p:pic>
            <p:nvPicPr>
              <p:cNvPr id="12" name="그림 11"/>
              <p:cNvPicPr/>
              <p:nvPr/>
            </p:nvPicPr>
            <p:blipFill rotWithShape="1">
              <a:blip r:embed="rId4"/>
              <a:srcRect t="88301"/>
              <a:stretch/>
            </p:blipFill>
            <p:spPr bwMode="auto">
              <a:xfrm>
                <a:off x="1694552" y="4123867"/>
                <a:ext cx="5757545" cy="43007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3" name="그림 12"/>
              <p:cNvPicPr/>
              <p:nvPr/>
            </p:nvPicPr>
            <p:blipFill rotWithShape="1">
              <a:blip r:embed="rId4"/>
              <a:srcRect t="6697" b="64763"/>
              <a:stretch/>
            </p:blipFill>
            <p:spPr bwMode="auto">
              <a:xfrm>
                <a:off x="1694552" y="3074668"/>
                <a:ext cx="5757545" cy="1049199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1692275" y="5107382"/>
              <a:ext cx="5657850" cy="46672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0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smtClean="0"/>
              <a:t>커맨드라인에서 파일 편집하기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나노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</a:t>
            </a:r>
            <a:r>
              <a:rPr lang="ko-KR" altLang="en-US" dirty="0"/>
              <a:t>용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저장하기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WriteOut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단축키 </a:t>
            </a:r>
            <a:r>
              <a:rPr lang="en-US" altLang="ko-KR" dirty="0" smtClean="0"/>
              <a:t>“^O”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하단에 저장할 파일명 확인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저장 완료 시</a:t>
            </a:r>
            <a:r>
              <a:rPr lang="en-US" altLang="ko-KR" dirty="0" smtClean="0"/>
              <a:t>, “Modified”</a:t>
            </a:r>
            <a:r>
              <a:rPr lang="ko-KR" altLang="en-US" dirty="0" smtClean="0"/>
              <a:t>가 사라지고 </a:t>
            </a:r>
            <a:r>
              <a:rPr lang="en-US" altLang="ko-KR" dirty="0" smtClean="0"/>
              <a:t>1 line</a:t>
            </a:r>
            <a:r>
              <a:rPr lang="ko-KR" altLang="en-US" dirty="0" smtClean="0"/>
              <a:t>을 저장했음을 확인</a:t>
            </a: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1678310" y="2276872"/>
            <a:ext cx="5784850" cy="1487805"/>
            <a:chOff x="1666875" y="2204864"/>
            <a:chExt cx="5784850" cy="1487805"/>
          </a:xfrm>
        </p:grpSpPr>
        <p:pic>
          <p:nvPicPr>
            <p:cNvPr id="17" name="그림 16"/>
            <p:cNvPicPr/>
            <p:nvPr/>
          </p:nvPicPr>
          <p:blipFill rotWithShape="1">
            <a:blip r:embed="rId3"/>
            <a:srcRect t="14362"/>
            <a:stretch/>
          </p:blipFill>
          <p:spPr bwMode="auto">
            <a:xfrm>
              <a:off x="1692275" y="2204864"/>
              <a:ext cx="5759450" cy="14878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6543675" y="2386330"/>
              <a:ext cx="838200" cy="3048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66875" y="3185795"/>
              <a:ext cx="2190750" cy="23812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pic>
        <p:nvPicPr>
          <p:cNvPr id="20" name="그림 19"/>
          <p:cNvPicPr/>
          <p:nvPr/>
        </p:nvPicPr>
        <p:blipFill>
          <a:blip r:embed="rId4"/>
          <a:stretch>
            <a:fillRect/>
          </a:stretch>
        </p:blipFill>
        <p:spPr>
          <a:xfrm>
            <a:off x="1689745" y="4725144"/>
            <a:ext cx="5759450" cy="149415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878585" y="5723731"/>
            <a:ext cx="1279004" cy="2381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smtClean="0"/>
              <a:t>커맨드라인에서 파일 편집하기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나노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</a:t>
            </a:r>
            <a:r>
              <a:rPr lang="ko-KR" altLang="en-US" dirty="0"/>
              <a:t>용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단축키 </a:t>
            </a:r>
            <a:r>
              <a:rPr lang="en-US" altLang="ko-KR" dirty="0" smtClean="0"/>
              <a:t>“^X”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종료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저장을 </a:t>
            </a:r>
            <a:r>
              <a:rPr lang="ko-KR" altLang="en-US" dirty="0" err="1" smtClean="0"/>
              <a:t>안한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할 것인지 묻고 종료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저장 </a:t>
            </a:r>
            <a:r>
              <a:rPr lang="en-US" altLang="ko-KR" dirty="0" smtClean="0"/>
              <a:t>: “Y”</a:t>
            </a:r>
          </a:p>
          <a:p>
            <a:pPr lvl="3"/>
            <a:r>
              <a:rPr lang="ko-KR" altLang="en-US" dirty="0" err="1" smtClean="0"/>
              <a:t>저장안함</a:t>
            </a:r>
            <a:r>
              <a:rPr lang="en-US" altLang="ko-KR" dirty="0" smtClean="0"/>
              <a:t> : “N”</a:t>
            </a:r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2"/>
            <a:r>
              <a:rPr lang="ko-KR" altLang="en-US" dirty="0" smtClean="0"/>
              <a:t>저장할 경우 파일명 확인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690749" y="3068959"/>
            <a:ext cx="5762502" cy="1439545"/>
            <a:chOff x="1677044" y="2564904"/>
            <a:chExt cx="5762502" cy="1439545"/>
          </a:xfrm>
        </p:grpSpPr>
        <p:pic>
          <p:nvPicPr>
            <p:cNvPr id="10" name="그림 9"/>
            <p:cNvPicPr/>
            <p:nvPr/>
          </p:nvPicPr>
          <p:blipFill rotWithShape="1">
            <a:blip r:embed="rId3"/>
            <a:srcRect t="13219"/>
            <a:stretch/>
          </p:blipFill>
          <p:spPr bwMode="auto">
            <a:xfrm>
              <a:off x="1680096" y="2564904"/>
              <a:ext cx="5759450" cy="14395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1677044" y="3552826"/>
              <a:ext cx="4479131" cy="45162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57982" y="4974590"/>
            <a:ext cx="5778500" cy="1407160"/>
            <a:chOff x="1673225" y="4581128"/>
            <a:chExt cx="5778500" cy="1407160"/>
          </a:xfrm>
        </p:grpSpPr>
        <p:pic>
          <p:nvPicPr>
            <p:cNvPr id="11" name="그림 10"/>
            <p:cNvPicPr/>
            <p:nvPr/>
          </p:nvPicPr>
          <p:blipFill rotWithShape="1">
            <a:blip r:embed="rId4"/>
            <a:srcRect t="4386"/>
            <a:stretch/>
          </p:blipFill>
          <p:spPr bwMode="auto">
            <a:xfrm>
              <a:off x="1692275" y="4581128"/>
              <a:ext cx="5759450" cy="14071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1673225" y="5517232"/>
              <a:ext cx="2190750" cy="23812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59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smtClean="0"/>
              <a:t>파일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파일시스템이란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컴퓨터에서 파일이나 자료를 쉽게 발견하거나 접근할 수 있도록 보관 또는 조직하는 체계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운영체제들은 내부에 단 하나의 파일 시스템만 지원</a:t>
            </a:r>
            <a:endParaRPr lang="en-US" altLang="ko-KR" dirty="0" smtClean="0"/>
          </a:p>
          <a:p>
            <a:r>
              <a:rPr lang="ko-KR" altLang="en-US" dirty="0" err="1" smtClean="0"/>
              <a:t>통합형</a:t>
            </a:r>
            <a:r>
              <a:rPr lang="ko-KR" altLang="en-US" dirty="0" smtClean="0"/>
              <a:t> 파일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루트 디렉터리아래 운영체제에 접근할 수 있는 파일들은 루트 디렉터리 안에 있는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루트 디렉터리는 </a:t>
            </a:r>
            <a:r>
              <a:rPr lang="en-US" altLang="ko-KR" dirty="0" smtClean="0"/>
              <a:t>‘/’</a:t>
            </a:r>
            <a:r>
              <a:rPr lang="ko-KR" altLang="en-US" dirty="0" smtClean="0"/>
              <a:t>로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사용자와 관리자</a:t>
            </a:r>
            <a:r>
              <a:rPr lang="en-US" altLang="ko-KR" dirty="0" smtClean="0"/>
              <a:t>(root) </a:t>
            </a:r>
            <a:r>
              <a:rPr lang="ko-KR" altLang="en-US" dirty="0" smtClean="0"/>
              <a:t>계정 존재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C:\Users\Administrator\Desktop\리눅스 파일 구조도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779" y="3451820"/>
            <a:ext cx="5058441" cy="3073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42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smtClean="0"/>
              <a:t>파일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시스템 배치도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/ (</a:t>
            </a:r>
            <a:r>
              <a:rPr lang="ko-KR" altLang="en-US" dirty="0" smtClean="0"/>
              <a:t>루트 디렉터리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최상위 계층의 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/root</a:t>
            </a:r>
          </a:p>
          <a:p>
            <a:pPr lvl="2"/>
            <a:r>
              <a:rPr lang="ko-KR" altLang="en-US" dirty="0" smtClean="0"/>
              <a:t>루트 사용자의 홈 디렉터리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루트 디렉터리</a:t>
            </a:r>
            <a:r>
              <a:rPr lang="en-US" altLang="ko-KR" dirty="0" smtClean="0"/>
              <a:t>(/)</a:t>
            </a:r>
            <a:r>
              <a:rPr lang="ko-KR" altLang="en-US" dirty="0" smtClean="0"/>
              <a:t>와 혼동 조심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설치 어플리케이션의 환경 설정 파일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/proc</a:t>
            </a:r>
          </a:p>
          <a:p>
            <a:pPr lvl="2"/>
            <a:r>
              <a:rPr lang="ko-KR" altLang="en-US" dirty="0" err="1" smtClean="0"/>
              <a:t>커널이</a:t>
            </a:r>
            <a:r>
              <a:rPr lang="ko-KR" altLang="en-US" dirty="0" smtClean="0"/>
              <a:t> 사용자 영역의 도구들로부터 편리한 </a:t>
            </a:r>
            <a:r>
              <a:rPr lang="ko-KR" altLang="en-US" dirty="0" err="1" smtClean="0"/>
              <a:t>엑세스를</a:t>
            </a:r>
            <a:r>
              <a:rPr lang="ko-KR" altLang="en-US" dirty="0" smtClean="0"/>
              <a:t> 제공하기 위한 가상 파일 시스템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상태나 실행중인 프로세스 등에 관한 정보 포함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1340768"/>
            <a:ext cx="5759450" cy="8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smtClean="0"/>
              <a:t>파일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시스템 배치도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시스템이나 어플리케이션이 만든 파일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/boot</a:t>
            </a:r>
          </a:p>
          <a:p>
            <a:pPr lvl="2"/>
            <a:r>
              <a:rPr lang="ko-KR" altLang="en-US" dirty="0" err="1" smtClean="0"/>
              <a:t>부트로더나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등 시스템 부팅에 필요한 주요 파일 저</a:t>
            </a:r>
            <a:r>
              <a:rPr lang="ko-KR" altLang="en-US" dirty="0"/>
              <a:t>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/bin &amp; /</a:t>
            </a:r>
            <a:r>
              <a:rPr lang="en-US" altLang="ko-KR" dirty="0" err="1" smtClean="0"/>
              <a:t>sbin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각각 사용자 프로그램과 관리용 프로그램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/dev</a:t>
            </a:r>
          </a:p>
          <a:p>
            <a:pPr lvl="2"/>
            <a:r>
              <a:rPr lang="ko-KR" altLang="en-US" dirty="0" smtClean="0"/>
              <a:t>장치에 해당하는 파일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도구가 특정 컴퓨터의 하드웨어에 간편한 방법으로 접근 가능하게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/home</a:t>
            </a:r>
          </a:p>
          <a:p>
            <a:pPr lvl="2"/>
            <a:r>
              <a:rPr lang="ko-KR" altLang="en-US" dirty="0" smtClean="0"/>
              <a:t>사용자의 홈 디렉터리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/lib</a:t>
            </a:r>
          </a:p>
          <a:p>
            <a:pPr lvl="2"/>
            <a:r>
              <a:rPr lang="ko-KR" altLang="en-US" dirty="0" smtClean="0"/>
              <a:t>어플리케이션들에 필요한 라이브러리 파일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라이브러리는 패키지 형태로 공유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82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smtClean="0"/>
              <a:t>파일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파일 시스템 배치도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 smtClean="0"/>
              <a:t>lost+found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디크스의</a:t>
            </a:r>
            <a:r>
              <a:rPr lang="ko-KR" altLang="en-US" dirty="0" smtClean="0"/>
              <a:t> 오류나 부적절한 시스템 종료에 의해 발견된 결함 파일에 대한 정보 보관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 smtClean="0"/>
              <a:t>mnt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Mount</a:t>
            </a:r>
            <a:r>
              <a:rPr lang="ko-KR" altLang="en-US" dirty="0" smtClean="0"/>
              <a:t>의 약자로 파일시스템을 추가로 </a:t>
            </a:r>
            <a:r>
              <a:rPr lang="ko-KR" altLang="en-US" dirty="0" err="1" smtClean="0"/>
              <a:t>마운트</a:t>
            </a:r>
            <a:r>
              <a:rPr lang="ko-KR" altLang="en-US" dirty="0" smtClean="0"/>
              <a:t> 하는 곳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/media</a:t>
            </a:r>
          </a:p>
          <a:p>
            <a:pPr lvl="2"/>
            <a:r>
              <a:rPr lang="en-US" altLang="ko-KR" dirty="0" smtClean="0"/>
              <a:t>USB </a:t>
            </a:r>
            <a:r>
              <a:rPr lang="ko-KR" altLang="en-US" dirty="0" err="1" smtClean="0"/>
              <a:t>스틱이나</a:t>
            </a:r>
            <a:r>
              <a:rPr lang="ko-KR" altLang="en-US" dirty="0" smtClean="0"/>
              <a:t> 카메라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미디어 플레이어 등 이동식 미디어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리눅스가</a:t>
            </a:r>
            <a:r>
              <a:rPr lang="ko-KR" altLang="en-US" dirty="0" smtClean="0"/>
              <a:t> 자동으로 관리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컴퓨터에서 다수의 소프트웨어가 머무르는 곳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/opt</a:t>
            </a:r>
          </a:p>
          <a:p>
            <a:pPr lvl="2"/>
            <a:r>
              <a:rPr lang="ko-KR" altLang="en-US" dirty="0" smtClean="0"/>
              <a:t>프로그램을 추가로 설치할 경우에 사용하는 디렉터리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 smtClean="0"/>
              <a:t>srv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시스템이 제공하는 서비스를 위한 파일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/sys</a:t>
            </a:r>
          </a:p>
          <a:p>
            <a:pPr lvl="2"/>
            <a:r>
              <a:rPr lang="ko-KR" altLang="en-US" dirty="0" smtClean="0"/>
              <a:t>시스템 정보 보관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 smtClean="0"/>
              <a:t>tmp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임시 파일 저장소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148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8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계정 관련 명령어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계정이란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시스템에서 컴퓨터 사용을 위해 관리자로부터 발급받는 사용자 인증을 위한 </a:t>
            </a:r>
            <a:r>
              <a:rPr lang="en-US" altLang="ko-KR" dirty="0" smtClean="0"/>
              <a:t>Login Name</a:t>
            </a:r>
            <a:r>
              <a:rPr lang="ko-KR" altLang="en-US" dirty="0" smtClean="0"/>
              <a:t>과 동시에 생성되는 디스크 상의 작업공간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기본 사용자 계정 </a:t>
            </a:r>
            <a:r>
              <a:rPr lang="en-US" altLang="ko-KR" dirty="0" smtClean="0"/>
              <a:t>‘pi’</a:t>
            </a:r>
          </a:p>
          <a:p>
            <a:pPr lvl="3"/>
            <a:r>
              <a:rPr lang="ko-KR" altLang="en-US" dirty="0" smtClean="0"/>
              <a:t>관리자 계정 </a:t>
            </a:r>
            <a:r>
              <a:rPr lang="en-US" altLang="ko-KR" dirty="0" smtClean="0"/>
              <a:t>‘root’</a:t>
            </a:r>
          </a:p>
          <a:p>
            <a:pPr lvl="1"/>
            <a:r>
              <a:rPr lang="en-US" altLang="ko-KR" dirty="0" err="1" smtClean="0"/>
              <a:t>Sudo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단독사용이 아닌 관리자</a:t>
            </a:r>
            <a:r>
              <a:rPr lang="en-US" altLang="ko-KR" dirty="0" smtClean="0"/>
              <a:t>(root)</a:t>
            </a:r>
            <a:r>
              <a:rPr lang="ko-KR" altLang="en-US" dirty="0" smtClean="0"/>
              <a:t>권한이 필요한 명령을 실행할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명령어 앞에 덧붙여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passwd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사용자의 </a:t>
            </a:r>
            <a:r>
              <a:rPr lang="en-US" altLang="ko-KR" dirty="0" smtClean="0"/>
              <a:t>login password </a:t>
            </a:r>
            <a:r>
              <a:rPr lang="ko-KR" altLang="en-US" dirty="0" smtClean="0"/>
              <a:t>변경에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단독 사용할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login </a:t>
            </a:r>
            <a:r>
              <a:rPr lang="ko-KR" altLang="en-US" dirty="0" smtClean="0"/>
              <a:t>계정의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함께 사용시 다른 계정의 비밀번호 설정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root”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관리자 계정의 비밀번호 설정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5329401"/>
            <a:ext cx="5759450" cy="10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계정 관련 명령어</a:t>
            </a:r>
            <a:endParaRPr lang="en-US" altLang="ko-KR" dirty="0"/>
          </a:p>
          <a:p>
            <a:pPr lvl="1"/>
            <a:r>
              <a:rPr lang="en-US" altLang="ko-KR" dirty="0" smtClean="0"/>
              <a:t>who</a:t>
            </a:r>
          </a:p>
          <a:p>
            <a:pPr lvl="2"/>
            <a:r>
              <a:rPr lang="ko-KR" altLang="en-US" dirty="0" smtClean="0"/>
              <a:t>현재 자신이 </a:t>
            </a:r>
            <a:r>
              <a:rPr lang="en-US" altLang="ko-KR" dirty="0" smtClean="0"/>
              <a:t>login </a:t>
            </a:r>
            <a:r>
              <a:rPr lang="ko-KR" altLang="en-US" dirty="0" smtClean="0"/>
              <a:t>되어있는 시스템에 함께 로그인 되어있는 사용자 확인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Login</a:t>
            </a:r>
            <a:r>
              <a:rPr lang="ko-KR" altLang="en-US" dirty="0" smtClean="0"/>
              <a:t>한 터미널의 이름은 </a:t>
            </a:r>
            <a:r>
              <a:rPr lang="en-US" altLang="ko-KR" dirty="0" smtClean="0"/>
              <a:t>login</a:t>
            </a:r>
            <a:r>
              <a:rPr lang="ko-KR" altLang="en-US" dirty="0" smtClean="0"/>
              <a:t>을 요구하는 시스템 메시지에 </a:t>
            </a:r>
            <a:r>
              <a:rPr lang="en-US" altLang="ko-KR" dirty="0" smtClean="0"/>
              <a:t>‘tty1’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ctrl+alt+F2</a:t>
            </a:r>
            <a:r>
              <a:rPr lang="ko-KR" altLang="en-US" dirty="0" smtClean="0"/>
              <a:t>를 누르면 </a:t>
            </a:r>
            <a:r>
              <a:rPr lang="en-US" altLang="ko-KR" dirty="0" smtClean="0"/>
              <a:t>tty2 </a:t>
            </a:r>
            <a:r>
              <a:rPr lang="ko-KR" altLang="en-US" dirty="0" smtClean="0"/>
              <a:t>콘솔 열기 가능</a:t>
            </a:r>
            <a:r>
              <a:rPr lang="en-US" altLang="ko-KR" dirty="0" smtClean="0"/>
              <a:t>(F1~F6 6</a:t>
            </a:r>
            <a:r>
              <a:rPr lang="ko-KR" altLang="en-US" dirty="0" smtClean="0"/>
              <a:t>개의 터미널 확장 가능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whoami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자신이 </a:t>
            </a:r>
            <a:r>
              <a:rPr lang="en-US" altLang="ko-KR" dirty="0" smtClean="0"/>
              <a:t>login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login name</a:t>
            </a:r>
            <a:r>
              <a:rPr lang="ko-KR" altLang="en-US" dirty="0" smtClean="0"/>
              <a:t>이 무엇인지 알아보는 명령어</a:t>
            </a:r>
            <a:endParaRPr lang="en-US" altLang="ko-KR" dirty="0" smtClean="0"/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80096" y="2578735"/>
            <a:ext cx="5759450" cy="850265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1692275" y="4248125"/>
            <a:ext cx="5759450" cy="7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.01.12 hanback mast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016.09.12 edg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2015.01.12 hanback master theme</Template>
  <TotalTime>1609</TotalTime>
  <Words>1548</Words>
  <Application>Microsoft Office PowerPoint</Application>
  <PresentationFormat>화면 슬라이드 쇼(4:3)</PresentationFormat>
  <Paragraphs>442</Paragraphs>
  <Slides>29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HY견고딕</vt:lpstr>
      <vt:lpstr>맑은 고딕</vt:lpstr>
      <vt:lpstr>휴먼모음T</vt:lpstr>
      <vt:lpstr>Arial</vt:lpstr>
      <vt:lpstr>Calibri</vt:lpstr>
      <vt:lpstr>Courier New</vt:lpstr>
      <vt:lpstr>Times New Roman</vt:lpstr>
      <vt:lpstr>Wingdings</vt:lpstr>
      <vt:lpstr>2015.01.12 hanback master theme</vt:lpstr>
      <vt:lpstr>2016.09.12 edge theme</vt:lpstr>
      <vt:lpstr>바인드소프트</vt:lpstr>
      <vt:lpstr>리눅스에 대한 이해</vt:lpstr>
      <vt:lpstr>파일 시스템</vt:lpstr>
      <vt:lpstr>파일 시스템</vt:lpstr>
      <vt:lpstr>파일 시스템</vt:lpstr>
      <vt:lpstr>파일 시스템</vt:lpstr>
      <vt:lpstr>파일 시스템</vt:lpstr>
      <vt:lpstr>리눅스 명령어 기초</vt:lpstr>
      <vt:lpstr>리눅스 명령어 기초</vt:lpstr>
      <vt:lpstr>리눅스 명령어 기초</vt:lpstr>
      <vt:lpstr>리눅스 명령어 기초</vt:lpstr>
      <vt:lpstr>리눅스 명령어 기초</vt:lpstr>
      <vt:lpstr>리눅스 명령어 기초</vt:lpstr>
      <vt:lpstr>리눅스 명령어 기초</vt:lpstr>
      <vt:lpstr>리눅스 명령어 기초</vt:lpstr>
      <vt:lpstr>리눅스 명령어 기초</vt:lpstr>
      <vt:lpstr>리눅스 명령어 기초</vt:lpstr>
      <vt:lpstr>리눅스 명령어 기초</vt:lpstr>
      <vt:lpstr>리눅스 명령어 기초</vt:lpstr>
      <vt:lpstr>리눅스 명령어 기초</vt:lpstr>
      <vt:lpstr>리눅스 명령어 기초</vt:lpstr>
      <vt:lpstr>리눅스 명령어 기초</vt:lpstr>
      <vt:lpstr>리눅스 명령어 기초</vt:lpstr>
      <vt:lpstr>리눅스 명령어 기초</vt:lpstr>
      <vt:lpstr>커맨드라인에서 파일 편집하기</vt:lpstr>
      <vt:lpstr>커맨드라인에서 파일 편집하기</vt:lpstr>
      <vt:lpstr>커맨드라인에서 파일 편집하기</vt:lpstr>
      <vt:lpstr>커맨드라인에서 파일 편집하기</vt:lpstr>
      <vt:lpstr>커맨드라인에서 파일 편집하기</vt:lpstr>
      <vt:lpstr>커맨드라인에서 파일 편집하기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Sugil</cp:lastModifiedBy>
  <cp:revision>137</cp:revision>
  <dcterms:created xsi:type="dcterms:W3CDTF">2006-10-05T04:04:58Z</dcterms:created>
  <dcterms:modified xsi:type="dcterms:W3CDTF">2023-05-02T19:32:27Z</dcterms:modified>
</cp:coreProperties>
</file>