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7" r:id="rId3"/>
  </p:sldMasterIdLst>
  <p:notesMasterIdLst>
    <p:notesMasterId r:id="rId41"/>
  </p:notesMasterIdLst>
  <p:sldIdLst>
    <p:sldId id="256" r:id="rId4"/>
    <p:sldId id="286" r:id="rId5"/>
    <p:sldId id="33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289" r:id="rId19"/>
    <p:sldId id="353" r:id="rId20"/>
    <p:sldId id="371" r:id="rId21"/>
    <p:sldId id="333" r:id="rId22"/>
    <p:sldId id="356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57" r:id="rId32"/>
    <p:sldId id="358" r:id="rId33"/>
    <p:sldId id="380" r:id="rId34"/>
    <p:sldId id="381" r:id="rId35"/>
    <p:sldId id="382" r:id="rId36"/>
    <p:sldId id="383" r:id="rId37"/>
    <p:sldId id="384" r:id="rId38"/>
    <p:sldId id="386" r:id="rId39"/>
    <p:sldId id="38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  <p15:guide id="7" pos="1066">
          <p15:clr>
            <a:srgbClr val="A4A3A4"/>
          </p15:clr>
        </p15:guide>
        <p15:guide id="8" pos="3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0090" autoAdjust="0"/>
  </p:normalViewPr>
  <p:slideViewPr>
    <p:cSldViewPr>
      <p:cViewPr varScale="1">
        <p:scale>
          <a:sx n="90" d="100"/>
          <a:sy n="90" d="100"/>
        </p:scale>
        <p:origin x="1776" y="80"/>
      </p:cViewPr>
      <p:guideLst>
        <p:guide orient="horz" pos="2160"/>
        <p:guide orient="horz" pos="436"/>
        <p:guide orient="horz" pos="4020"/>
        <p:guide pos="2880"/>
        <p:guide pos="5511"/>
        <p:guide pos="249"/>
        <p:guide pos="1066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09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3504-65F3-4599-B69E-DF55507BDEE0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B0CE-FBFE-4FCA-9D99-DC8283BF2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4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gi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  <a:solidFill>
            <a:schemeClr val="accent4">
              <a:lumMod val="75000"/>
            </a:schemeClr>
          </a:solidFill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2060" name="Picture 12" descr="F:\images\design\2016.09.12 엣지아이랩 ppt 템플릿\edgeilab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68" y="274079"/>
            <a:ext cx="1471376" cy="59965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268760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733256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엣지아이랩</a:t>
            </a:r>
          </a:p>
        </p:txBody>
      </p:sp>
      <p:pic>
        <p:nvPicPr>
          <p:cNvPr id="2056" name="Picture 8" descr="F:\images\design\2016.09.12 엣지아이랩 ppt 템플릿\MAR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41" y="5940818"/>
            <a:ext cx="652157" cy="3049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7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7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520011"/>
            <a:ext cx="673561" cy="2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64" y="110567"/>
            <a:ext cx="767209" cy="24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" y="6612396"/>
            <a:ext cx="1249016" cy="14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84705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Interrup</a:t>
            </a:r>
            <a:r>
              <a:rPr lang="ko-KR" altLang="en-US" dirty="0" smtClean="0"/>
              <a:t>를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3886200"/>
            <a:ext cx="6400800" cy="184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 sz="180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기반으로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</a:t>
            </a:r>
            <a:r>
              <a:rPr lang="en-US" altLang="ko-KR" dirty="0" smtClean="0"/>
              <a:t>GNU </a:t>
            </a:r>
            <a:r>
              <a:rPr lang="ko-KR" altLang="en-US" dirty="0" smtClean="0"/>
              <a:t>라이선스 기반의 </a:t>
            </a:r>
            <a:r>
              <a:rPr lang="en-US" altLang="ko-KR" dirty="0" smtClean="0"/>
              <a:t>GCC </a:t>
            </a:r>
            <a:r>
              <a:rPr lang="ko-KR" altLang="en-US" dirty="0" smtClean="0"/>
              <a:t>컴파일러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기본 함수들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32866"/>
              </p:ext>
            </p:extLst>
          </p:nvPr>
        </p:nvGraphicFramePr>
        <p:xfrm>
          <a:off x="1151620" y="2285256"/>
          <a:ext cx="6840760" cy="32365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5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설정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wiringPiSetup</a:t>
                      </a:r>
                      <a:r>
                        <a:rPr lang="en-US" sz="1200" kern="1100" dirty="0">
                          <a:effectLst/>
                        </a:rPr>
                        <a:t>(void);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핀 번호 인덱싱을</a:t>
                      </a:r>
                      <a:r>
                        <a:rPr lang="en-US" sz="1200" kern="1100">
                          <a:effectLst/>
                        </a:rPr>
                        <a:t> wPi</a:t>
                      </a:r>
                      <a:r>
                        <a:rPr lang="ko-KR" sz="1200" kern="1100">
                          <a:effectLst/>
                        </a:rPr>
                        <a:t>모드 기준으로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wiringPiSetupGpio</a:t>
                      </a:r>
                      <a:r>
                        <a:rPr lang="en-US" sz="1200" kern="1100" dirty="0">
                          <a:effectLst/>
                        </a:rPr>
                        <a:t>(void);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핀 번호 인덱싱을</a:t>
                      </a:r>
                      <a:r>
                        <a:rPr lang="en-US" sz="1200" kern="1100">
                          <a:effectLst/>
                        </a:rPr>
                        <a:t> BCM </a:t>
                      </a:r>
                      <a:r>
                        <a:rPr lang="ko-KR" sz="1200" kern="1100">
                          <a:effectLst/>
                        </a:rPr>
                        <a:t>모드 기준으로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void pinMode(int pin, int mode);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입출력 모드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9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pin 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mode : </a:t>
                      </a:r>
                      <a:r>
                        <a:rPr lang="en-US" sz="1200" kern="1100" dirty="0" smtClean="0">
                          <a:effectLst/>
                        </a:rPr>
                        <a:t>INPUT/OUTPUT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5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입력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digitalRead(int pin);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상태를 확인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89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pin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</a:t>
                      </a:r>
                      <a:r>
                        <a:rPr lang="ko-KR" sz="1200" kern="1100" dirty="0">
                          <a:effectLst/>
                        </a:rPr>
                        <a:t>반환 값</a:t>
                      </a:r>
                      <a:r>
                        <a:rPr lang="en-US" sz="1200" kern="1100" dirty="0">
                          <a:effectLst/>
                        </a:rPr>
                        <a:t> : HIGH/LOW </a:t>
                      </a:r>
                      <a:r>
                        <a:rPr lang="ko-KR" sz="1200" kern="1100" dirty="0">
                          <a:effectLst/>
                        </a:rPr>
                        <a:t>혹은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smtClean="0">
                          <a:effectLst/>
                        </a:rPr>
                        <a:t>1/0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기본 함수들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86041"/>
              </p:ext>
            </p:extLst>
          </p:nvPr>
        </p:nvGraphicFramePr>
        <p:xfrm>
          <a:off x="1152000" y="2060848"/>
          <a:ext cx="6840000" cy="3236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출력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void </a:t>
                      </a:r>
                      <a:r>
                        <a:rPr lang="en-US" sz="1200" kern="1100" dirty="0" err="1">
                          <a:effectLst/>
                        </a:rPr>
                        <a:t>digitalWrite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pin,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value);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상태를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3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pin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value : HIGH/LOW </a:t>
                      </a:r>
                      <a:r>
                        <a:rPr lang="ko-KR" sz="1200" kern="1100" dirty="0">
                          <a:effectLst/>
                        </a:rPr>
                        <a:t>혹은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smtClean="0">
                          <a:effectLst/>
                        </a:rPr>
                        <a:t>1/0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Timing </a:t>
                      </a:r>
                      <a:r>
                        <a:rPr lang="ko-KR" sz="1400" b="1" kern="1100" dirty="0">
                          <a:effectLst/>
                        </a:rPr>
                        <a:t>관련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unsigned int millis(void);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GPIO </a:t>
                      </a:r>
                      <a:r>
                        <a:rPr lang="ko-KR" sz="1200" kern="1100">
                          <a:effectLst/>
                        </a:rPr>
                        <a:t>설정 함수 중 하나가 호출된 이후로</a:t>
                      </a:r>
                      <a:r>
                        <a:rPr lang="en-US" sz="1200" kern="1100">
                          <a:effectLst/>
                        </a:rPr>
                        <a:t> ms </a:t>
                      </a:r>
                      <a:r>
                        <a:rPr lang="ko-KR" sz="1200" kern="1100">
                          <a:effectLst/>
                        </a:rPr>
                        <a:t>단위의 시간을 반환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unsigned int micros(void);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GPIO </a:t>
                      </a:r>
                      <a:r>
                        <a:rPr lang="ko-KR" sz="1200" kern="1100">
                          <a:effectLst/>
                        </a:rPr>
                        <a:t>설정 함수 중 하나가 호출된 이후로</a:t>
                      </a:r>
                      <a:r>
                        <a:rPr lang="en-US" sz="1200" kern="1100">
                          <a:effectLst/>
                        </a:rPr>
                        <a:t> us </a:t>
                      </a:r>
                      <a:r>
                        <a:rPr lang="ko-KR" sz="1200" kern="1100">
                          <a:effectLst/>
                        </a:rPr>
                        <a:t>단위의 시간을 반환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void delay(unsigned int howLong);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howLong(ms</a:t>
                      </a:r>
                      <a:r>
                        <a:rPr lang="ko-KR" sz="1200" kern="1100">
                          <a:effectLst/>
                        </a:rPr>
                        <a:t>단위</a:t>
                      </a:r>
                      <a:r>
                        <a:rPr lang="en-US" sz="1200" kern="1100">
                          <a:effectLst/>
                        </a:rPr>
                        <a:t>) </a:t>
                      </a:r>
                      <a:r>
                        <a:rPr lang="ko-KR" sz="1200" kern="1100">
                          <a:effectLst/>
                        </a:rPr>
                        <a:t>시간을 지연</a:t>
                      </a:r>
                      <a:r>
                        <a:rPr lang="en-US" sz="1200" kern="1100">
                          <a:effectLst/>
                        </a:rPr>
                        <a:t>(</a:t>
                      </a:r>
                      <a:r>
                        <a:rPr lang="ko-KR" sz="1200" kern="1100">
                          <a:effectLst/>
                        </a:rPr>
                        <a:t>현 상태 유지</a:t>
                      </a:r>
                      <a:r>
                        <a:rPr lang="en-US" sz="1200" kern="1100">
                          <a:effectLst/>
                        </a:rPr>
                        <a:t>)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void delayMicroseconds(unsigned int howLong);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howLong</a:t>
                      </a:r>
                      <a:r>
                        <a:rPr lang="en-US" sz="1200" kern="1100" dirty="0">
                          <a:effectLst/>
                        </a:rPr>
                        <a:t>(us </a:t>
                      </a:r>
                      <a:r>
                        <a:rPr lang="ko-KR" sz="1200" kern="1100" dirty="0">
                          <a:effectLst/>
                        </a:rPr>
                        <a:t>단위</a:t>
                      </a:r>
                      <a:r>
                        <a:rPr lang="en-US" sz="1200" kern="1100" dirty="0">
                          <a:effectLst/>
                        </a:rPr>
                        <a:t>) </a:t>
                      </a:r>
                      <a:r>
                        <a:rPr lang="ko-KR" sz="1200" kern="1100" dirty="0">
                          <a:effectLst/>
                        </a:rPr>
                        <a:t>시간을 지연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ko-KR" sz="1200" kern="1100" dirty="0">
                          <a:effectLst/>
                        </a:rPr>
                        <a:t>현 상태 유지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출력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LED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초마다</a:t>
            </a:r>
            <a:r>
              <a:rPr lang="en-US" altLang="ko-KR" dirty="0" smtClean="0"/>
              <a:t> On/Off </a:t>
            </a:r>
            <a:r>
              <a:rPr lang="ko-KR" altLang="en-US" dirty="0" smtClean="0"/>
              <a:t>를 반복하는 예제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19572" y="1628801"/>
            <a:ext cx="7704856" cy="4752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// </a:t>
            </a:r>
            <a:r>
              <a:rPr lang="en-US" altLang="ko-KR" sz="1400" dirty="0" err="1"/>
              <a:t>gpio_output_test.c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wiringPi.h</a:t>
            </a:r>
            <a:r>
              <a:rPr lang="en-US" altLang="ko-KR" sz="1400" dirty="0"/>
              <a:t>&gt;                           // </a:t>
            </a:r>
            <a:r>
              <a:rPr lang="en-US" altLang="ko-KR" sz="1400" dirty="0" err="1"/>
              <a:t>wiringPi</a:t>
            </a:r>
            <a:r>
              <a:rPr lang="en-US" altLang="ko-KR" sz="1400" dirty="0"/>
              <a:t> </a:t>
            </a:r>
            <a:r>
              <a:rPr lang="ko-KR" altLang="en-US" sz="1400" dirty="0"/>
              <a:t>헤더파일 참조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#define LED 21                                   // </a:t>
            </a:r>
            <a:r>
              <a:rPr lang="ko-KR" altLang="en-US" sz="1400" dirty="0"/>
              <a:t>해당 핀에 </a:t>
            </a:r>
            <a:r>
              <a:rPr lang="en-US" altLang="ko-KR" sz="1400" dirty="0"/>
              <a:t>LED </a:t>
            </a:r>
            <a:r>
              <a:rPr lang="ko-KR" altLang="en-US" sz="1400" dirty="0"/>
              <a:t>연결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(“Raspberry Pi – LED Blink\n”);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wiringPiSetupGpio</a:t>
            </a:r>
            <a:r>
              <a:rPr lang="en-US" altLang="ko-KR" sz="1400" dirty="0"/>
              <a:t>();                          // </a:t>
            </a:r>
            <a:r>
              <a:rPr lang="ko-KR" altLang="en-US" sz="1400" dirty="0"/>
              <a:t>핀 번호를 </a:t>
            </a:r>
            <a:r>
              <a:rPr lang="en-US" altLang="ko-KR" sz="1400" dirty="0"/>
              <a:t>BCM</a:t>
            </a:r>
            <a:r>
              <a:rPr lang="ko-KR" altLang="en-US" sz="1400" dirty="0"/>
              <a:t>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OUTPUT);                     // LED </a:t>
            </a:r>
            <a:r>
              <a:rPr lang="ko-KR" altLang="en-US" sz="1400" dirty="0"/>
              <a:t>핀을 출력모드로 설정 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while(1</a:t>
            </a:r>
            <a:r>
              <a:rPr lang="en-US" altLang="ko-KR" sz="1400" dirty="0"/>
              <a:t>)                                          // </a:t>
            </a:r>
            <a:r>
              <a:rPr lang="ko-KR" altLang="en-US" sz="1400" dirty="0"/>
              <a:t>무한 루프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HIGH);                  // LED </a:t>
            </a:r>
            <a:r>
              <a:rPr lang="ko-KR" altLang="en-US" sz="1400" dirty="0"/>
              <a:t>핀의 상태를 </a:t>
            </a:r>
            <a:r>
              <a:rPr lang="en-US" altLang="ko-KR" sz="1400" dirty="0"/>
              <a:t>HIGH</a:t>
            </a:r>
            <a:r>
              <a:rPr lang="ko-KR" altLang="en-US" sz="1400" dirty="0"/>
              <a:t>로 변경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delay(500</a:t>
            </a:r>
            <a:r>
              <a:rPr lang="en-US" altLang="ko-KR" sz="1400" dirty="0"/>
              <a:t>);                                  // 500msec </a:t>
            </a:r>
            <a:r>
              <a:rPr lang="ko-KR" altLang="en-US" sz="1400" dirty="0"/>
              <a:t>지연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LOW);                  // LED </a:t>
            </a:r>
            <a:r>
              <a:rPr lang="ko-KR" altLang="en-US" sz="1400" dirty="0"/>
              <a:t>핀의 상태를 </a:t>
            </a:r>
            <a:r>
              <a:rPr lang="en-US" altLang="ko-KR" sz="1400" dirty="0"/>
              <a:t>LOW</a:t>
            </a:r>
            <a:r>
              <a:rPr lang="ko-KR" altLang="en-US" sz="1400" dirty="0"/>
              <a:t>로 변경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delay(500</a:t>
            </a:r>
            <a:r>
              <a:rPr lang="en-US" altLang="ko-KR" sz="1400" dirty="0"/>
              <a:t>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return </a:t>
            </a:r>
            <a:r>
              <a:rPr lang="en-US" altLang="ko-KR" sz="1400" dirty="0"/>
              <a:t>0;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13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출력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gpio_output_test.c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lwiringPi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GCC </a:t>
            </a:r>
            <a:r>
              <a:rPr lang="ko-KR" altLang="en-US" dirty="0" smtClean="0"/>
              <a:t>컴파일러를 사용하여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“-l” </a:t>
            </a:r>
            <a:r>
              <a:rPr lang="ko-KR" altLang="en-US" dirty="0" smtClean="0"/>
              <a:t>옵션은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링크 작업에 </a:t>
            </a:r>
            <a:r>
              <a:rPr lang="ko-KR" altLang="en-US" dirty="0" err="1" smtClean="0"/>
              <a:t>참여시커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빌드함을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과정이 끝나면 해당 디렉터리에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실행 파일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“./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디렉터리의 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01647"/>
              </p:ext>
            </p:extLst>
          </p:nvPr>
        </p:nvGraphicFramePr>
        <p:xfrm>
          <a:off x="1690687" y="2703587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gcc</a:t>
                      </a:r>
                      <a:r>
                        <a:rPr lang="en-US" sz="1000" kern="1100" dirty="0">
                          <a:effectLst/>
                        </a:rPr>
                        <a:t> –o </a:t>
                      </a:r>
                      <a:r>
                        <a:rPr lang="en-US" sz="1000" kern="1100" dirty="0" err="1">
                          <a:effectLst/>
                        </a:rPr>
                        <a:t>gpio_output_test</a:t>
                      </a:r>
                      <a:r>
                        <a:rPr lang="en-US" sz="1000" kern="1100" dirty="0">
                          <a:effectLst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</a:rPr>
                        <a:t>gpio_output_test.c</a:t>
                      </a:r>
                      <a:r>
                        <a:rPr lang="en-US" sz="1000" kern="1100" dirty="0">
                          <a:effectLst/>
                        </a:rPr>
                        <a:t> –</a:t>
                      </a:r>
                      <a:r>
                        <a:rPr lang="en-US" sz="1000" kern="1100" dirty="0" err="1">
                          <a:effectLst/>
                        </a:rPr>
                        <a:t>lwiringPi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466"/>
              </p:ext>
            </p:extLst>
          </p:nvPr>
        </p:nvGraphicFramePr>
        <p:xfrm>
          <a:off x="1690687" y="4479404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>
                          <a:effectLst/>
                        </a:rPr>
                        <a:t>./</a:t>
                      </a:r>
                      <a:r>
                        <a:rPr lang="en-US" sz="1000" kern="1100" dirty="0" err="1">
                          <a:effectLst/>
                        </a:rPr>
                        <a:t>gpio_output_test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SWITCH</a:t>
            </a:r>
            <a:r>
              <a:rPr lang="ko-KR" altLang="en-US" dirty="0" smtClean="0"/>
              <a:t>를 눌렀을 경우 </a:t>
            </a:r>
            <a:r>
              <a:rPr lang="en-US" altLang="ko-KR" dirty="0" smtClean="0"/>
              <a:t>“Button is pressed” </a:t>
            </a:r>
            <a:r>
              <a:rPr lang="ko-KR" altLang="en-US" dirty="0" smtClean="0"/>
              <a:t>라고 출력하는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9572" y="1628801"/>
            <a:ext cx="7704856" cy="4752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// </a:t>
            </a:r>
            <a:r>
              <a:rPr lang="en-US" altLang="ko-KR" sz="1400" dirty="0" err="1"/>
              <a:t>gpio_input_test.c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wiringPi.h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#define KEY   5                                  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// </a:t>
            </a:r>
            <a:r>
              <a:rPr lang="ko-KR" altLang="en-US" sz="1400" dirty="0"/>
              <a:t>해당 핀에 </a:t>
            </a:r>
            <a:r>
              <a:rPr lang="en-US" altLang="ko-KR" sz="1400" dirty="0"/>
              <a:t>SWITCH </a:t>
            </a:r>
            <a:r>
              <a:rPr lang="ko-KR" altLang="en-US" sz="1400" dirty="0"/>
              <a:t>연결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(“Raspberry Pi – Key Input Test\n”);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wiringPiSetupGpio</a:t>
            </a:r>
            <a:r>
              <a:rPr lang="en-US" altLang="ko-KR" sz="1400" dirty="0"/>
              <a:t>();                             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핀 번호를 </a:t>
            </a:r>
            <a:r>
              <a:rPr lang="en-US" altLang="ko-KR" sz="1400" dirty="0"/>
              <a:t>BCM</a:t>
            </a:r>
            <a:r>
              <a:rPr lang="ko-KR" altLang="en-US" sz="1400" dirty="0"/>
              <a:t>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(KEY</a:t>
            </a:r>
            <a:r>
              <a:rPr lang="en-US" altLang="ko-KR" sz="1400" dirty="0"/>
              <a:t>, INPUT);                   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// SWITCH </a:t>
            </a:r>
            <a:r>
              <a:rPr lang="ko-KR" altLang="en-US" sz="1400" dirty="0"/>
              <a:t>핀을 입력모드로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while(1)                                              // </a:t>
            </a:r>
            <a:r>
              <a:rPr lang="ko-KR" altLang="en-US" sz="1400" dirty="0" smtClean="0"/>
              <a:t>무한 루프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digitalRead</a:t>
            </a:r>
            <a:r>
              <a:rPr lang="en-US" altLang="ko-KR" sz="1400" dirty="0" smtClean="0"/>
              <a:t>(KEY);                  // SWITCH </a:t>
            </a:r>
            <a:r>
              <a:rPr lang="ko-KR" altLang="en-US" sz="1400" dirty="0" smtClean="0"/>
              <a:t>핀의 상태를 확인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if(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== LOW)                                 // </a:t>
            </a:r>
            <a:r>
              <a:rPr lang="ko-KR" altLang="en-US" sz="1400" dirty="0" smtClean="0"/>
              <a:t>상태가 </a:t>
            </a:r>
            <a:r>
              <a:rPr lang="en-US" altLang="ko-KR" sz="1400" dirty="0" smtClean="0"/>
              <a:t>LOW </a:t>
            </a:r>
            <a:r>
              <a:rPr lang="ko-KR" altLang="en-US" sz="1400" dirty="0" smtClean="0"/>
              <a:t>이면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(“Button is pressed”\n”);         // “Button is Pressed” </a:t>
            </a:r>
            <a:r>
              <a:rPr lang="ko-KR" altLang="en-US" sz="1400" dirty="0" smtClean="0"/>
              <a:t>출력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}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delay(1000);                                    // 1000msec </a:t>
            </a:r>
            <a:r>
              <a:rPr lang="ko-KR" altLang="en-US" sz="1400" dirty="0" smtClean="0"/>
              <a:t>지연</a:t>
            </a:r>
          </a:p>
          <a:p>
            <a:pPr>
              <a:buClr>
                <a:srgbClr val="FF0000"/>
              </a:buClr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115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SWITCH</a:t>
            </a:r>
            <a:r>
              <a:rPr lang="ko-KR" altLang="en-US" dirty="0" smtClean="0"/>
              <a:t>를 눌렀을 경우 </a:t>
            </a:r>
            <a:r>
              <a:rPr lang="en-US" altLang="ko-KR" dirty="0" smtClean="0"/>
              <a:t>“Button is pressed” </a:t>
            </a:r>
            <a:r>
              <a:rPr lang="ko-KR" altLang="en-US" dirty="0" smtClean="0"/>
              <a:t>라고 출력하는 예제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작성 완료 후</a:t>
            </a:r>
            <a:r>
              <a:rPr lang="en-US" altLang="ko-KR" dirty="0"/>
              <a:t>, </a:t>
            </a:r>
            <a:r>
              <a:rPr lang="ko-KR" altLang="en-US" dirty="0"/>
              <a:t>터미널 창에 </a:t>
            </a:r>
            <a:r>
              <a:rPr lang="en-US" altLang="ko-KR" dirty="0"/>
              <a:t>“</a:t>
            </a:r>
            <a:r>
              <a:rPr lang="en-US" altLang="ko-KR" dirty="0" err="1"/>
              <a:t>gcc</a:t>
            </a:r>
            <a:r>
              <a:rPr lang="en-US" altLang="ko-KR" dirty="0"/>
              <a:t> –o </a:t>
            </a:r>
            <a:r>
              <a:rPr lang="en-US" altLang="ko-KR" dirty="0" err="1" smtClean="0"/>
              <a:t>gpio_input_test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gpio_input_test.c</a:t>
            </a:r>
            <a:r>
              <a:rPr lang="en-US" altLang="ko-KR" dirty="0" smtClean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lwiringPi</a:t>
            </a:r>
            <a:r>
              <a:rPr lang="en-US" altLang="ko-KR" dirty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파일 생성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파일 생성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“./</a:t>
            </a:r>
            <a:r>
              <a:rPr lang="en-US" altLang="ko-KR" dirty="0" err="1" smtClean="0"/>
              <a:t>gpio_input_test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실행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18617" y="1741562"/>
            <a:ext cx="7704856" cy="100811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18. </a:t>
            </a:r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19.</a:t>
            </a:r>
            <a:r>
              <a:rPr lang="en-US" altLang="ko-KR" sz="1400" dirty="0" smtClean="0"/>
              <a:t>      return </a:t>
            </a:r>
            <a:r>
              <a:rPr lang="en-US" altLang="ko-KR" sz="1400" dirty="0"/>
              <a:t>0;</a:t>
            </a:r>
          </a:p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20.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8252"/>
              </p:ext>
            </p:extLst>
          </p:nvPr>
        </p:nvGraphicFramePr>
        <p:xfrm>
          <a:off x="1689732" y="4852392"/>
          <a:ext cx="5762625" cy="56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gpio_input_test.c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lwiringPi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인터럽트란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인터럽트란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방해하다</a:t>
            </a:r>
            <a:r>
              <a:rPr lang="en-US" altLang="ko-KR" dirty="0" smtClean="0"/>
              <a:t>”</a:t>
            </a:r>
            <a:r>
              <a:rPr lang="ko-KR" altLang="en-US" dirty="0"/>
              <a:t>라는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 </a:t>
            </a:r>
            <a:r>
              <a:rPr lang="ko-KR" altLang="en-US" dirty="0"/>
              <a:t>측에서는 프로세서의 즉각적인 처리를 필요로 하는 이벤트를 알리기 위해 </a:t>
            </a:r>
            <a:r>
              <a:rPr lang="ko-KR" altLang="en-US" dirty="0" smtClean="0"/>
              <a:t>발생하는 </a:t>
            </a:r>
            <a:r>
              <a:rPr lang="ko-KR" altLang="en-US" dirty="0"/>
              <a:t>주변 하드웨어나 소프트웨어로부터 요청을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발생시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운영체계 내의 제어프로그램에 있는 인터럽트 서비스 루틴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Interrup</a:t>
            </a:r>
            <a:r>
              <a:rPr lang="en-US" altLang="ko-KR" dirty="0" smtClean="0"/>
              <a:t> Service Routine)</a:t>
            </a:r>
            <a:r>
              <a:rPr lang="ko-KR" altLang="en-US" dirty="0" smtClean="0"/>
              <a:t>이 작동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서비스 루틴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상태로 복귀</a:t>
            </a:r>
            <a:endParaRPr lang="en-US" altLang="ko-KR" dirty="0"/>
          </a:p>
        </p:txBody>
      </p:sp>
      <p:pic>
        <p:nvPicPr>
          <p:cNvPr id="5" name="그림 4" descr="D:\Edge_Embedded\사진들\인터럽트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19" y="3132584"/>
            <a:ext cx="4377761" cy="3096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프로그래밍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폴링</a:t>
            </a:r>
            <a:r>
              <a:rPr lang="en-US" altLang="ko-KR" dirty="0" smtClean="0"/>
              <a:t>(Polling)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안에서 사용자가 명령어를 이용하여 해당 핀의 값을 정기적으로 읽어 상태 변화를 알아내는 방법</a:t>
            </a:r>
            <a:endParaRPr lang="en-US" altLang="ko-KR" dirty="0" smtClean="0"/>
          </a:p>
          <a:p>
            <a:pPr lvl="2">
              <a:lnSpc>
                <a:spcPts val="1000"/>
              </a:lnSpc>
            </a:pPr>
            <a:endParaRPr lang="en-US" altLang="ko-KR" dirty="0" smtClean="0"/>
          </a:p>
          <a:p>
            <a:pPr lvl="1"/>
            <a:r>
              <a:rPr lang="ko-KR" altLang="en-US" dirty="0" smtClean="0"/>
              <a:t>인터럽트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 또는 내부에서 발생되는 사건에 대해 하드웨어의 도움을 받아 자동으로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서비스 루틴을 실행하는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첫 번째 인자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INT_EDGE_FALLING</a:t>
            </a:r>
            <a:r>
              <a:rPr lang="ko-KR" altLang="en-US" dirty="0" smtClean="0"/>
              <a:t>은 해당 핀의 상태가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떨어지는 순간 인터럽트 서비스 루틴 호출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INT_EDGE_RISING</a:t>
            </a:r>
            <a:r>
              <a:rPr lang="ko-KR" altLang="en-US" dirty="0" smtClean="0"/>
              <a:t>은 해당 핀의 상태가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올라가는 순간 인터럽트 서비스 루틴 호출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INT_EDGE_BOTH</a:t>
            </a:r>
            <a:r>
              <a:rPr lang="ko-KR" altLang="en-US" dirty="0" smtClean="0"/>
              <a:t>는 두 경우 모두 해당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41036"/>
              </p:ext>
            </p:extLst>
          </p:nvPr>
        </p:nvGraphicFramePr>
        <p:xfrm>
          <a:off x="1646907" y="5017394"/>
          <a:ext cx="5850890" cy="13548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설정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17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wiringPiISR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pin,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mode, void (*function)(void));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</a:t>
                      </a:r>
                      <a:r>
                        <a:rPr lang="ko-KR" sz="1200" kern="1100" dirty="0">
                          <a:effectLst/>
                        </a:rPr>
                        <a:t>반환 값</a:t>
                      </a:r>
                      <a:r>
                        <a:rPr lang="en-US" sz="1200" kern="1100" dirty="0">
                          <a:effectLst/>
                        </a:rPr>
                        <a:t> : </a:t>
                      </a:r>
                      <a:r>
                        <a:rPr lang="ko-KR" sz="1200" kern="1100" dirty="0" err="1">
                          <a:effectLst/>
                        </a:rPr>
                        <a:t>실패시</a:t>
                      </a:r>
                      <a:r>
                        <a:rPr lang="ko-KR" sz="1200" kern="1100" dirty="0">
                          <a:effectLst/>
                        </a:rPr>
                        <a:t> </a:t>
                      </a:r>
                      <a:r>
                        <a:rPr lang="en-US" sz="1200" kern="1100" dirty="0">
                          <a:effectLst/>
                        </a:rPr>
                        <a:t>‘0’</a:t>
                      </a:r>
                      <a:r>
                        <a:rPr lang="ko-KR" sz="1200" kern="1100" dirty="0">
                          <a:effectLst/>
                        </a:rPr>
                        <a:t>보다 작은 수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지정된 핀에서 수신된 인터럽트에 함수를 등록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Mode</a:t>
                      </a:r>
                      <a:r>
                        <a:rPr lang="ko-KR" sz="1200" kern="1100" dirty="0">
                          <a:effectLst/>
                        </a:rPr>
                        <a:t>는 </a:t>
                      </a:r>
                      <a:r>
                        <a:rPr lang="en-US" sz="1200" kern="1100" dirty="0">
                          <a:effectLst/>
                        </a:rPr>
                        <a:t>“INT_EDGE_FALLING, INT_EDGE_RISING, INT_EDGE_BOTH”</a:t>
                      </a:r>
                      <a:r>
                        <a:rPr lang="ko-KR" sz="1200" kern="1100" dirty="0">
                          <a:effectLst/>
                        </a:rPr>
                        <a:t>가 있음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2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I2C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I2C(Inter-Integrated Circuit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TWI-Two Wire Interface)</a:t>
            </a:r>
            <a:r>
              <a:rPr lang="ko-KR" altLang="en-US" dirty="0" smtClean="0"/>
              <a:t>는 직렬 컴퓨터 버스를 의미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마더보드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휴대전화 등에 저속의 주변기기를 연결하기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하나의 마스터 장치와 여러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장치들 간의 데이터 송수신을 위한 통신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I2C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클럭과</a:t>
            </a:r>
            <a:r>
              <a:rPr lang="ko-KR" altLang="en-US" dirty="0" smtClean="0"/>
              <a:t> 데이터 두 개의 신호로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 장치에서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장치로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신호선으로</a:t>
            </a:r>
            <a:r>
              <a:rPr lang="ko-KR" altLang="en-US" dirty="0" smtClean="0"/>
              <a:t> 양방향 통신이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4" name="Picture 2" descr="I2C SDA and SCL Bus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46" y="2204864"/>
            <a:ext cx="4319905" cy="144208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65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SCL(</a:t>
            </a:r>
            <a:r>
              <a:rPr lang="ko-KR" altLang="en-US" dirty="0" err="1" smtClean="0"/>
              <a:t>클럭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마스터에서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SDA(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양방향 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마스터 또는 </a:t>
            </a:r>
            <a:r>
              <a:rPr lang="ko-KR" altLang="en-US" dirty="0" err="1" smtClean="0"/>
              <a:t>슬레이브에서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I2C </a:t>
            </a:r>
            <a:r>
              <a:rPr lang="ko-KR" altLang="en-US" dirty="0" smtClean="0"/>
              <a:t>기반의 전송은 주소 전송 구간과 한 바이트</a:t>
            </a:r>
            <a:r>
              <a:rPr lang="en-US" altLang="ko-KR" dirty="0" smtClean="0"/>
              <a:t>(8bit) </a:t>
            </a:r>
            <a:r>
              <a:rPr lang="ko-KR" altLang="en-US" dirty="0" smtClean="0"/>
              <a:t>데이터 전송구간으로 나뉨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장치는 주소 전송 구간과 데이터 전송 구간의 마지막 비트</a:t>
            </a:r>
            <a:r>
              <a:rPr lang="en-US" altLang="ko-KR" dirty="0" smtClean="0"/>
              <a:t>(9</a:t>
            </a:r>
            <a:r>
              <a:rPr lang="ko-KR" altLang="en-US" dirty="0" smtClean="0"/>
              <a:t>번째 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항상 </a:t>
            </a:r>
            <a:r>
              <a:rPr lang="ko-KR" altLang="en-US" dirty="0" err="1" smtClean="0"/>
              <a:t>슬레이브로부터의</a:t>
            </a:r>
            <a:r>
              <a:rPr lang="ko-KR" altLang="en-US" dirty="0" smtClean="0"/>
              <a:t> 응답</a:t>
            </a:r>
            <a:r>
              <a:rPr lang="en-US" altLang="ko-KR" dirty="0" smtClean="0"/>
              <a:t>(ACK-Acknowledge)</a:t>
            </a:r>
            <a:r>
              <a:rPr lang="ko-KR" altLang="en-US" dirty="0" smtClean="0"/>
              <a:t>를 기다림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응답이 오면 전송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응답이 없으면 오류로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장치에서 사용되는 </a:t>
            </a:r>
            <a:r>
              <a:rPr lang="ko-KR" altLang="en-US" dirty="0" err="1" smtClean="0"/>
              <a:t>클럭은</a:t>
            </a:r>
            <a:r>
              <a:rPr lang="ko-KR" altLang="en-US" dirty="0" smtClean="0"/>
              <a:t> 보통 </a:t>
            </a:r>
            <a:r>
              <a:rPr lang="en-US" altLang="ko-KR" dirty="0" smtClean="0"/>
              <a:t>100kHz</a:t>
            </a:r>
            <a:r>
              <a:rPr lang="ko-KR" altLang="en-US" dirty="0" smtClean="0"/>
              <a:t>의 데이터 통신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고속 데이터 통신에 부적합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전송 구간이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비트로 최대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연결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자아치들은</a:t>
            </a:r>
            <a:r>
              <a:rPr lang="ko-KR" altLang="en-US" dirty="0" smtClean="0"/>
              <a:t> 고유의 주소 필요</a:t>
            </a:r>
            <a:endParaRPr lang="en-US" altLang="ko-KR" dirty="0" smtClean="0"/>
          </a:p>
        </p:txBody>
      </p:sp>
      <p:pic>
        <p:nvPicPr>
          <p:cNvPr id="6" name="그림 5" descr="D:\Edge_Embedded\사진들\i2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90" y="1772816"/>
            <a:ext cx="5544020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확장  핀 </a:t>
            </a:r>
            <a:r>
              <a:rPr lang="en-US" altLang="ko-KR" dirty="0" smtClean="0"/>
              <a:t>3, 5</a:t>
            </a:r>
            <a:r>
              <a:rPr lang="ko-KR" altLang="en-US" dirty="0" smtClean="0"/>
              <a:t>번 핀에는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채널이 존재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D:\Edge_Embedded\사진들\I2C 핀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2" y="1988839"/>
            <a:ext cx="3599815" cy="355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5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활성화를 위한 설정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7. Advanced Options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02405"/>
              </p:ext>
            </p:extLst>
          </p:nvPr>
        </p:nvGraphicFramePr>
        <p:xfrm>
          <a:off x="1692275" y="2132856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raspi-config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501008"/>
            <a:ext cx="575945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A7. I2C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“Yes”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5698" y="1628800"/>
            <a:ext cx="5759450" cy="23304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90317" y="4955173"/>
            <a:ext cx="4319906" cy="1407795"/>
            <a:chOff x="2388034" y="4725144"/>
            <a:chExt cx="4319906" cy="1407795"/>
          </a:xfrm>
        </p:grpSpPr>
        <p:pic>
          <p:nvPicPr>
            <p:cNvPr id="8" name="그림 7"/>
            <p:cNvPicPr/>
            <p:nvPr/>
          </p:nvPicPr>
          <p:blipFill rotWithShape="1">
            <a:blip r:embed="rId4"/>
            <a:srcRect b="74322"/>
            <a:stretch/>
          </p:blipFill>
          <p:spPr>
            <a:xfrm>
              <a:off x="2388035" y="4725144"/>
              <a:ext cx="4319905" cy="703898"/>
            </a:xfrm>
            <a:prstGeom prst="rect">
              <a:avLst/>
            </a:prstGeom>
          </p:spPr>
        </p:pic>
        <p:pic>
          <p:nvPicPr>
            <p:cNvPr id="9" name="그림 8"/>
            <p:cNvPicPr/>
            <p:nvPr/>
          </p:nvPicPr>
          <p:blipFill rotWithShape="1">
            <a:blip r:embed="rId4"/>
            <a:srcRect t="74323"/>
            <a:stretch/>
          </p:blipFill>
          <p:spPr>
            <a:xfrm>
              <a:off x="2388034" y="5429042"/>
              <a:ext cx="4319905" cy="703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reboot”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i2c-tools”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관련 응용 도구 다운로드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설치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lsmod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관련 모듈 설정 확인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1286"/>
              </p:ext>
            </p:extLst>
          </p:nvPr>
        </p:nvGraphicFramePr>
        <p:xfrm>
          <a:off x="1692275" y="1916832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reboot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1870"/>
              </p:ext>
            </p:extLst>
          </p:nvPr>
        </p:nvGraphicFramePr>
        <p:xfrm>
          <a:off x="1690687" y="306896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apt-get install i2c-tools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86995"/>
              </p:ext>
            </p:extLst>
          </p:nvPr>
        </p:nvGraphicFramePr>
        <p:xfrm>
          <a:off x="1690687" y="422108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lsmod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Lsmod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I2c_bcm2708</a:t>
            </a:r>
            <a:r>
              <a:rPr lang="ko-KR" altLang="en-US" dirty="0" smtClean="0"/>
              <a:t>이 보이면 설정이 되었다는 의미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687200" y="2060848"/>
            <a:ext cx="5764525" cy="2548255"/>
            <a:chOff x="1687200" y="2708920"/>
            <a:chExt cx="5764525" cy="2548255"/>
          </a:xfrm>
        </p:grpSpPr>
        <p:pic>
          <p:nvPicPr>
            <p:cNvPr id="7" name="그림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2275" y="2708920"/>
              <a:ext cx="5759450" cy="25482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87200" y="4787627"/>
              <a:ext cx="949851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marL="742950" indent="-742950" algn="ctr"/>
              <a:endParaRPr lang="ko-KR" altLang="en-US" dirty="0" smtClean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3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“i2cdetect –y 1”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(i2C-1)</a:t>
            </a:r>
            <a:r>
              <a:rPr lang="ko-KR" altLang="en-US" dirty="0" smtClean="0"/>
              <a:t>에 연결된 채널 정보 확인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27158"/>
              </p:ext>
            </p:extLst>
          </p:nvPr>
        </p:nvGraphicFramePr>
        <p:xfrm>
          <a:off x="1692275" y="198884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</a:t>
                      </a:r>
                      <a:r>
                        <a:rPr lang="en-US" sz="1000" kern="1100" dirty="0">
                          <a:effectLst/>
                        </a:rPr>
                        <a:t> i2cdetect –y 1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92896"/>
            <a:ext cx="5759450" cy="1594485"/>
          </a:xfrm>
          <a:prstGeom prst="rect">
            <a:avLst/>
          </a:prstGeom>
        </p:spPr>
      </p:pic>
      <p:pic>
        <p:nvPicPr>
          <p:cNvPr id="10" name="그림 9" descr="D:\Edge_Embedded\사진들\i2c주소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80" y="4239781"/>
            <a:ext cx="3774440" cy="218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2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I2C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제공 함수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96170"/>
              </p:ext>
            </p:extLst>
          </p:nvPr>
        </p:nvGraphicFramePr>
        <p:xfrm>
          <a:off x="1692275" y="1644327"/>
          <a:ext cx="5848985" cy="48249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11">
                <a:tc gridSpan="2">
                  <a:txBody>
                    <a:bodyPr/>
                    <a:lstStyle/>
                    <a:p>
                      <a:pPr marL="46355" marR="45720" indent="1524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초기화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103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wiringPiI2CSetup(int devid); </a:t>
                      </a:r>
                      <a:endParaRPr lang="ko-KR" sz="1200" kern="1100">
                        <a:effectLst/>
                      </a:endParaRPr>
                    </a:p>
                    <a:p>
                      <a:pPr marL="884555" marR="45720" indent="-6985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- </a:t>
                      </a:r>
                      <a:r>
                        <a:rPr lang="ko-KR" sz="1200" kern="1100">
                          <a:effectLst/>
                        </a:rPr>
                        <a:t>반환 값</a:t>
                      </a:r>
                      <a:r>
                        <a:rPr lang="en-US" sz="1200" kern="1100">
                          <a:effectLst/>
                        </a:rPr>
                        <a:t> : </a:t>
                      </a:r>
                      <a:r>
                        <a:rPr lang="ko-KR" sz="1200" kern="1100">
                          <a:effectLst/>
                        </a:rPr>
                        <a:t>성공시 </a:t>
                      </a:r>
                      <a:r>
                        <a:rPr lang="en-US" sz="1200" kern="1100">
                          <a:effectLst/>
                        </a:rPr>
                        <a:t>‘handle’ </a:t>
                      </a:r>
                      <a:r>
                        <a:rPr lang="ko-KR" sz="1200" kern="1100">
                          <a:effectLst/>
                        </a:rPr>
                        <a:t>값</a:t>
                      </a:r>
                      <a:r>
                        <a:rPr lang="en-US" sz="1200" kern="1100">
                          <a:effectLst/>
                        </a:rPr>
                        <a:t>,      </a:t>
                      </a:r>
                      <a:r>
                        <a:rPr lang="ko-KR" sz="1200" kern="1100">
                          <a:effectLst/>
                        </a:rPr>
                        <a:t>실패시 </a:t>
                      </a:r>
                      <a:r>
                        <a:rPr lang="en-US" sz="1200" kern="1100">
                          <a:effectLst/>
                        </a:rPr>
                        <a:t>‘-1’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장치의 </a:t>
                      </a:r>
                      <a:r>
                        <a:rPr lang="ko-KR" sz="1200" kern="1100" dirty="0" err="1">
                          <a:effectLst/>
                        </a:rPr>
                        <a:t>식별자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devid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r>
                        <a:rPr lang="ko-KR" sz="1200" kern="1100" dirty="0">
                          <a:effectLst/>
                        </a:rPr>
                        <a:t>로</a:t>
                      </a:r>
                      <a:r>
                        <a:rPr lang="en-US" sz="1200" kern="1100" dirty="0">
                          <a:effectLst/>
                        </a:rPr>
                        <a:t> I2C </a:t>
                      </a:r>
                      <a:r>
                        <a:rPr lang="ko-KR" sz="1200" kern="1100" dirty="0">
                          <a:effectLst/>
                        </a:rPr>
                        <a:t>시스템을 </a:t>
                      </a:r>
                      <a:endParaRPr lang="en-US" altLang="ko-KR" sz="1200" kern="1100" dirty="0" smtClean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 smtClean="0">
                          <a:effectLst/>
                        </a:rPr>
                        <a:t>초기화</a:t>
                      </a:r>
                      <a:r>
                        <a:rPr lang="en-US" sz="1200" kern="1100" dirty="0">
                          <a:effectLst/>
                        </a:rPr>
                        <a:t>. </a:t>
                      </a:r>
                      <a:r>
                        <a:rPr lang="en-US" sz="1200" kern="1100" dirty="0" err="1">
                          <a:effectLst/>
                        </a:rPr>
                        <a:t>devid</a:t>
                      </a:r>
                      <a:r>
                        <a:rPr lang="ko-KR" sz="1200" kern="1100" dirty="0">
                          <a:effectLst/>
                        </a:rPr>
                        <a:t>는 장치의</a:t>
                      </a:r>
                      <a:r>
                        <a:rPr lang="en-US" sz="1200" kern="1100" dirty="0">
                          <a:effectLst/>
                        </a:rPr>
                        <a:t> I2C </a:t>
                      </a:r>
                      <a:r>
                        <a:rPr lang="ko-KR" sz="1200" kern="1100" dirty="0">
                          <a:effectLst/>
                        </a:rPr>
                        <a:t>주소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11">
                <a:tc gridSpan="2">
                  <a:txBody>
                    <a:bodyPr/>
                    <a:lstStyle/>
                    <a:p>
                      <a:pPr marL="46355" marR="45720" indent="1524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제어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626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); </a:t>
                      </a:r>
                      <a:endParaRPr lang="ko-KR" sz="1200" kern="1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ko-KR" sz="1200" kern="1100" dirty="0">
                          <a:effectLst/>
                        </a:rPr>
                        <a:t>핸들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r>
                        <a:rPr lang="ko-KR" sz="1200" kern="1100" dirty="0">
                          <a:effectLst/>
                        </a:rPr>
                        <a:t>을 읽음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endParaRPr lang="en-US" sz="1200" kern="1100" dirty="0" smtClean="0">
                        <a:effectLst/>
                      </a:endParaRPr>
                    </a:p>
                    <a:p>
                      <a:pPr marL="46355" marR="4699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 smtClean="0">
                          <a:effectLst/>
                        </a:rPr>
                        <a:t>또는</a:t>
                      </a:r>
                      <a:r>
                        <a:rPr lang="en-US" sz="1200" kern="1100" dirty="0" smtClean="0">
                          <a:effectLst/>
                        </a:rPr>
                        <a:t> </a:t>
                      </a:r>
                      <a:r>
                        <a:rPr lang="en-US" sz="1200" kern="1100" dirty="0">
                          <a:effectLst/>
                        </a:rPr>
                        <a:t>data</a:t>
                      </a:r>
                      <a:r>
                        <a:rPr lang="ko-KR" sz="1200" kern="1100" dirty="0">
                          <a:effectLst/>
                        </a:rPr>
                        <a:t>를 반환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846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디바이스에</a:t>
                      </a:r>
                      <a:r>
                        <a:rPr lang="en-US" sz="1200" kern="1100" dirty="0">
                          <a:effectLst/>
                        </a:rPr>
                        <a:t> data </a:t>
                      </a:r>
                      <a:r>
                        <a:rPr lang="ko-KR" sz="1200" kern="1100" dirty="0">
                          <a:effectLst/>
                        </a:rPr>
                        <a:t>값을 설정</a:t>
                      </a:r>
                    </a:p>
                    <a:p>
                      <a:pPr marL="45720" marR="4572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일부 장치는 레지스터에 접근하지 않고 사용 가능</a:t>
                      </a:r>
                      <a:endParaRPr lang="ko-KR" sz="12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580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wiringPiI2CWriteReg8(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wiringPiI2CWriteReg16(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 레지스터에</a:t>
                      </a:r>
                      <a:r>
                        <a:rPr lang="en-US" sz="1200" kern="1100" dirty="0">
                          <a:effectLst/>
                        </a:rPr>
                        <a:t> 8</a:t>
                      </a:r>
                      <a:r>
                        <a:rPr lang="ko-KR" sz="1200" kern="1100" dirty="0">
                          <a:effectLst/>
                        </a:rPr>
                        <a:t>또는</a:t>
                      </a:r>
                      <a:r>
                        <a:rPr lang="en-US" sz="1200" kern="1100" dirty="0">
                          <a:effectLst/>
                        </a:rPr>
                        <a:t> 16bit data </a:t>
                      </a:r>
                      <a:r>
                        <a:rPr lang="ko-KR" sz="1200" kern="1100" dirty="0">
                          <a:effectLst/>
                        </a:rPr>
                        <a:t>값을 설정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580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wiringPiI2CReadReg8(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);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wiringPiI2CReadReg16(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지정된 디바이스 레지스터로부터</a:t>
                      </a:r>
                      <a:r>
                        <a:rPr lang="en-US" sz="1200" kern="1100" dirty="0">
                          <a:effectLst/>
                        </a:rPr>
                        <a:t> 8 </a:t>
                      </a:r>
                      <a:r>
                        <a:rPr lang="ko-KR" sz="1200" kern="1100" dirty="0">
                          <a:effectLst/>
                        </a:rPr>
                        <a:t>또는</a:t>
                      </a:r>
                      <a:r>
                        <a:rPr lang="en-US" sz="1200" kern="1100" dirty="0">
                          <a:effectLst/>
                        </a:rPr>
                        <a:t> 16</a:t>
                      </a:r>
                      <a:r>
                        <a:rPr lang="ko-KR" sz="1200" kern="1100" dirty="0">
                          <a:effectLst/>
                        </a:rPr>
                        <a:t>비트 값을 읽음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확장핀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5V</a:t>
            </a:r>
          </a:p>
          <a:p>
            <a:pPr lvl="2"/>
            <a:r>
              <a:rPr lang="en-US" altLang="ko-KR" dirty="0" smtClean="0"/>
              <a:t>GND</a:t>
            </a:r>
          </a:p>
          <a:p>
            <a:pPr lvl="1"/>
            <a:r>
              <a:rPr lang="ko-KR" altLang="en-US" dirty="0" smtClean="0"/>
              <a:t>외부 장치와 데이터 통신</a:t>
            </a:r>
            <a:endParaRPr lang="en-US" altLang="ko-KR" dirty="0" smtClean="0"/>
          </a:p>
          <a:p>
            <a:pPr lvl="2"/>
            <a:r>
              <a:rPr lang="en-US" altLang="ko-KR" dirty="0"/>
              <a:t>UART</a:t>
            </a:r>
          </a:p>
          <a:p>
            <a:pPr lvl="2"/>
            <a:r>
              <a:rPr lang="en-US" altLang="ko-KR" dirty="0"/>
              <a:t>I2C</a:t>
            </a:r>
          </a:p>
          <a:p>
            <a:pPr lvl="2"/>
            <a:r>
              <a:rPr lang="en-US" altLang="ko-KR" dirty="0" smtClean="0"/>
              <a:t>SPI</a:t>
            </a:r>
          </a:p>
          <a:p>
            <a:pPr lvl="1"/>
            <a:r>
              <a:rPr lang="ko-KR" altLang="en-US" dirty="0" smtClean="0"/>
              <a:t>외부장치 제어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PWM</a:t>
            </a:r>
          </a:p>
          <a:p>
            <a:pPr lvl="2"/>
            <a:r>
              <a:rPr lang="en-US" altLang="ko-KR" dirty="0" smtClean="0"/>
              <a:t>GPIO</a:t>
            </a:r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598" y1="66536" x2="12598" y2="66536"/>
                        <a14:foregroundMark x1="5273" y1="66146" x2="5273" y2="66146"/>
                        <a14:foregroundMark x1="4492" y1="51823" x2="4492" y2="51823"/>
                        <a14:foregroundMark x1="25195" y1="52474" x2="25195" y2="52474"/>
                        <a14:foregroundMark x1="23047" y1="93359" x2="23047" y2="93359"/>
                        <a14:foregroundMark x1="16895" y1="93620" x2="16895" y2="93620"/>
                        <a14:foregroundMark x1="2539" y1="55078" x2="2539" y2="55078"/>
                        <a14:foregroundMark x1="4199" y1="56510" x2="4199" y2="56510"/>
                        <a14:foregroundMark x1="2051" y1="78776" x2="2051" y2="78776"/>
                        <a14:foregroundMark x1="25195" y1="66797" x2="25195" y2="66797"/>
                        <a14:foregroundMark x1="34863" y1="5859" x2="34863" y2="5859"/>
                        <a14:foregroundMark x1="34863" y1="2344" x2="34863" y2="2344"/>
                        <a14:foregroundMark x1="38086" y1="3125" x2="38086" y2="3125"/>
                        <a14:foregroundMark x1="42480" y1="2604" x2="42480" y2="2604"/>
                        <a14:foregroundMark x1="48047" y1="2604" x2="48047" y2="2604"/>
                        <a14:foregroundMark x1="54297" y1="3385" x2="54297" y2="3385"/>
                        <a14:foregroundMark x1="58984" y1="2604" x2="58984" y2="2604"/>
                        <a14:foregroundMark x1="63086" y1="2344" x2="63086" y2="2344"/>
                        <a14:foregroundMark x1="34375" y1="34375" x2="34375" y2="34375"/>
                        <a14:foregroundMark x1="33301" y1="29427" x2="33301" y2="29427"/>
                        <a14:foregroundMark x1="34473" y1="21615" x2="34473" y2="21615"/>
                        <a14:foregroundMark x1="34180" y1="15365" x2="34180" y2="15365"/>
                        <a14:foregroundMark x1="33984" y1="11849" x2="33984" y2="11849"/>
                        <a14:foregroundMark x1="34180" y1="31380" x2="34180" y2="31380"/>
                        <a14:foregroundMark x1="4004" y1="69010" x2="4004" y2="69010"/>
                        <a14:foregroundMark x1="2734" y1="64974" x2="2734" y2="64974"/>
                        <a14:foregroundMark x1="5273" y1="89453" x2="5273" y2="89453"/>
                        <a14:foregroundMark x1="3809" y1="83724" x2="3809" y2="83724"/>
                        <a14:foregroundMark x1="15332" y1="95313" x2="15332" y2="95313"/>
                        <a14:foregroundMark x1="24414" y1="76953" x2="24414" y2="76953"/>
                        <a14:foregroundMark x1="24316" y1="84505" x2="24316" y2="84505"/>
                        <a14:foregroundMark x1="3418" y1="51563" x2="3418" y2="51563"/>
                        <a14:foregroundMark x1="4395" y1="50000" x2="4395" y2="50000"/>
                        <a14:foregroundMark x1="2148" y1="78385" x2="2148" y2="78385"/>
                        <a14:foregroundMark x1="2246" y1="80729" x2="2246" y2="80729"/>
                        <a14:foregroundMark x1="2148" y1="79036" x2="2148" y2="79036"/>
                        <a14:foregroundMark x1="2539" y1="78255" x2="2539" y2="78255"/>
                        <a14:foregroundMark x1="2637" y1="79818" x2="2637" y2="79818"/>
                        <a14:foregroundMark x1="1660" y1="77214" x2="1660" y2="77214"/>
                        <a14:foregroundMark x1="1367" y1="78385" x2="1465" y2="78776"/>
                        <a14:foregroundMark x1="2441" y1="81380" x2="2441" y2="81380"/>
                        <a14:foregroundMark x1="4980" y1="84505" x2="4980" y2="84505"/>
                        <a14:foregroundMark x1="14551" y1="92057" x2="14551" y2="92057"/>
                        <a14:foregroundMark x1="2539" y1="53906" x2="2539" y2="53906"/>
                        <a14:foregroundMark x1="2441" y1="53125" x2="2441" y2="53125"/>
                        <a14:foregroundMark x1="2441" y1="51953" x2="2441" y2="51953"/>
                        <a14:foregroundMark x1="2539" y1="51172" x2="2539" y2="51172"/>
                        <a14:foregroundMark x1="2930" y1="50521" x2="2930" y2="50521"/>
                        <a14:foregroundMark x1="3418" y1="50000" x2="3418" y2="50000"/>
                        <a14:foregroundMark x1="3906" y1="49609" x2="3906" y2="49609"/>
                        <a14:foregroundMark x1="25391" y1="49870" x2="25391" y2="49870"/>
                        <a14:foregroundMark x1="24707" y1="49479" x2="24707" y2="49479"/>
                        <a14:foregroundMark x1="23047" y1="49479" x2="23047" y2="49479"/>
                        <a14:foregroundMark x1="22070" y1="49479" x2="22070" y2="49479"/>
                        <a14:foregroundMark x1="19824" y1="49479" x2="19824" y2="49479"/>
                        <a14:foregroundMark x1="18359" y1="49479" x2="18359" y2="49479"/>
                        <a14:foregroundMark x1="16211" y1="49219" x2="16211" y2="49219"/>
                        <a14:foregroundMark x1="14258" y1="49219" x2="14258" y2="49219"/>
                        <a14:foregroundMark x1="12109" y1="49219" x2="12109" y2="49219"/>
                        <a14:foregroundMark x1="4688" y1="66146" x2="4688" y2="66146"/>
                        <a14:foregroundMark x1="4395" y1="64063" x2="4395" y2="64063"/>
                        <a14:foregroundMark x1="27148" y1="48698" x2="27148" y2="48698"/>
                        <a14:foregroundMark x1="28223" y1="47266" x2="28223" y2="47266"/>
                        <a14:foregroundMark x1="29395" y1="46484" x2="29395" y2="46484"/>
                        <a14:foregroundMark x1="30176" y1="45313" x2="30176" y2="45313"/>
                        <a14:foregroundMark x1="30957" y1="44010" x2="30957" y2="44010"/>
                        <a14:foregroundMark x1="32813" y1="41667" x2="32813" y2="41667"/>
                        <a14:foregroundMark x1="33496" y1="41016" x2="33496" y2="41016"/>
                        <a14:foregroundMark x1="34180" y1="39974" x2="34180" y2="39974"/>
                        <a14:foregroundMark x1="34570" y1="39714" x2="34570" y2="39714"/>
                        <a14:foregroundMark x1="34277" y1="40495" x2="34082" y2="40755"/>
                        <a14:foregroundMark x1="33691" y1="41276" x2="33691" y2="41276"/>
                        <a14:foregroundMark x1="33008" y1="42318" x2="33008" y2="42318"/>
                        <a14:foregroundMark x1="32520" y1="42839" x2="32324" y2="43099"/>
                        <a14:foregroundMark x1="30859" y1="45052" x2="30859" y2="45052"/>
                        <a14:foregroundMark x1="24902" y1="49609" x2="24902" y2="49609"/>
                        <a14:foregroundMark x1="25781" y1="48568" x2="25781" y2="48568"/>
                        <a14:foregroundMark x1="26855" y1="47135" x2="26953" y2="47005"/>
                        <a14:foregroundMark x1="27832" y1="45964" x2="28027" y2="45833"/>
                        <a14:foregroundMark x1="29199" y1="44531" x2="29199" y2="44531"/>
                        <a14:foregroundMark x1="30273" y1="42969" x2="30273" y2="42969"/>
                        <a14:foregroundMark x1="31250" y1="41667" x2="31250" y2="41667"/>
                        <a14:foregroundMark x1="33496" y1="39193" x2="33496" y2="39193"/>
                        <a14:foregroundMark x1="33887" y1="38932" x2="33887" y2="38932"/>
                        <a14:foregroundMark x1="32031" y1="41146" x2="32031" y2="41146"/>
                        <a14:foregroundMark x1="32422" y1="40104" x2="32422" y2="40104"/>
                        <a14:foregroundMark x1="32617" y1="39844" x2="32617" y2="39844"/>
                        <a14:backgroundMark x1="19141" y1="21615" x2="19141" y2="21615"/>
                        <a14:backgroundMark x1="33105" y1="5859" x2="33105" y2="5859"/>
                        <a14:backgroundMark x1="32227" y1="22786" x2="32227" y2="22786"/>
                        <a14:backgroundMark x1="30664" y1="34896" x2="29785" y2="34896"/>
                        <a14:backgroundMark x1="17090" y1="41146" x2="17090" y2="41146"/>
                        <a14:backgroundMark x1="8887" y1="40755" x2="8887" y2="40755"/>
                        <a14:backgroundMark x1="4004" y1="40495" x2="4004" y2="40495"/>
                        <a14:backgroundMark x1="14551" y1="28125" x2="14844" y2="28125"/>
                        <a14:backgroundMark x1="20508" y1="27604" x2="20508" y2="27604"/>
                        <a14:backgroundMark x1="20117" y1="34635" x2="20117" y2="34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14" y="2313305"/>
            <a:ext cx="5399405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SPI(Serial Peripheral Interface)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데이터 통신 방식 중 하나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하드웨어 적으로 전송 속도를 최대로 얻기 위한 목적으로 개발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빠른 데이터 전송 속도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하나의 마스터 장치와 여러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장치가 연결되어 있는 구조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err="1" smtClean="0"/>
              <a:t>클럭을</a:t>
            </a:r>
            <a:r>
              <a:rPr lang="ko-KR" altLang="en-US" dirty="0" smtClean="0"/>
              <a:t> 이용하여 동기화된 직렬 통신 방식 사용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네 개의 신호선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SCLK(Serial Clock) :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신호 선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MOSI(Master Out, Slave In) : </a:t>
            </a:r>
            <a:r>
              <a:rPr lang="ko-KR" altLang="en-US" dirty="0" smtClean="0"/>
              <a:t>마스터에서 데이터를 출력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MISO(Master In, Slave Out) : </a:t>
            </a:r>
            <a:r>
              <a:rPr lang="ko-KR" altLang="en-US" dirty="0" err="1" smtClean="0"/>
              <a:t>슬레이브에서</a:t>
            </a:r>
            <a:r>
              <a:rPr lang="ko-KR" altLang="en-US" dirty="0" smtClean="0"/>
              <a:t> 데이터 출력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SS(Slave Select) : </a:t>
            </a:r>
            <a:r>
              <a:rPr lang="ko-KR" altLang="en-US" dirty="0" smtClean="0"/>
              <a:t>데이터 송수신할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선택</a:t>
            </a:r>
            <a:endParaRPr lang="en-US" altLang="ko-KR" dirty="0" smtClean="0"/>
          </a:p>
        </p:txBody>
      </p:sp>
      <p:pic>
        <p:nvPicPr>
          <p:cNvPr id="5" name="그림 4" descr="D:\Edge_Embedded\사진들\SPI 통신방식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55"/>
          <a:stretch/>
        </p:blipFill>
        <p:spPr bwMode="auto">
          <a:xfrm>
            <a:off x="2050524" y="4221088"/>
            <a:ext cx="504295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전송과 수신 </a:t>
            </a:r>
            <a:r>
              <a:rPr lang="ko-KR" altLang="en-US" dirty="0" err="1" smtClean="0"/>
              <a:t>신호선이</a:t>
            </a:r>
            <a:r>
              <a:rPr lang="ko-KR" altLang="en-US" dirty="0" smtClean="0"/>
              <a:t> 따로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전송과 수신이 동시에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장치만큼 </a:t>
            </a:r>
            <a:r>
              <a:rPr lang="ko-KR" altLang="en-US" dirty="0" err="1" smtClean="0"/>
              <a:t>신호선이</a:t>
            </a:r>
            <a:r>
              <a:rPr lang="ko-KR" altLang="en-US" dirty="0" smtClean="0"/>
              <a:t> 증가하므로 장치가 많을 땐 비효율적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D:\Edge_Embedded\사진들\SPI 통신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54" y="2492896"/>
            <a:ext cx="4392195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9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마스터에서 </a:t>
            </a:r>
            <a:r>
              <a:rPr lang="en-US" altLang="ko-KR" dirty="0" smtClean="0"/>
              <a:t>SS </a:t>
            </a:r>
            <a:r>
              <a:rPr lang="ko-KR" altLang="en-US" dirty="0" smtClean="0"/>
              <a:t>신호로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시작 시</a:t>
            </a:r>
            <a:r>
              <a:rPr lang="en-US" altLang="ko-KR" dirty="0" smtClean="0"/>
              <a:t>, SS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변함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종료 시</a:t>
            </a:r>
            <a:r>
              <a:rPr lang="en-US" altLang="ko-KR" dirty="0" smtClean="0"/>
              <a:t>, SS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클럭</a:t>
            </a:r>
            <a:r>
              <a:rPr lang="ko-KR" altLang="en-US" dirty="0" smtClean="0"/>
              <a:t> 신호 생성 및 데이터 전송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클럭</a:t>
            </a:r>
            <a:r>
              <a:rPr lang="ko-KR" altLang="en-US" dirty="0" smtClean="0"/>
              <a:t> 신호는 마스터 장치에서만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슬레이브</a:t>
            </a:r>
            <a:r>
              <a:rPr lang="ko-KR" altLang="en-US" dirty="0" smtClean="0"/>
              <a:t> 장치가 가 임의적으로 데이터 전송 불가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 descr="D:\Edge_Embedded\사진들\SPI 통신방식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" b="259"/>
          <a:stretch/>
        </p:blipFill>
        <p:spPr bwMode="auto">
          <a:xfrm>
            <a:off x="2557143" y="3036193"/>
            <a:ext cx="4032900" cy="338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9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SPI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/>
              <a:t>확장  핀 </a:t>
            </a:r>
            <a:r>
              <a:rPr lang="en-US" altLang="ko-KR" dirty="0" smtClean="0"/>
              <a:t>19, 21, 23, 24, 26</a:t>
            </a:r>
            <a:r>
              <a:rPr lang="ko-KR" altLang="en-US" dirty="0" smtClean="0"/>
              <a:t>번 </a:t>
            </a:r>
            <a:r>
              <a:rPr lang="ko-KR" altLang="en-US" dirty="0"/>
              <a:t>핀에는 </a:t>
            </a:r>
            <a:r>
              <a:rPr lang="en-US" altLang="ko-KR" dirty="0" smtClean="0"/>
              <a:t>SPI </a:t>
            </a:r>
            <a:r>
              <a:rPr lang="ko-KR" altLang="en-US" dirty="0"/>
              <a:t>채널이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존재</a:t>
            </a:r>
            <a:endParaRPr lang="en-US" altLang="ko-KR" dirty="0"/>
          </a:p>
          <a:p>
            <a:pPr lvl="1"/>
            <a:r>
              <a:rPr lang="en-US" altLang="ko-KR" dirty="0" smtClean="0"/>
              <a:t>CLK, MOSI, MISO </a:t>
            </a:r>
            <a:r>
              <a:rPr lang="ko-KR" altLang="en-US" dirty="0" smtClean="0"/>
              <a:t>신호선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채널 </a:t>
            </a:r>
            <a:r>
              <a:rPr lang="en-US" altLang="ko-KR" dirty="0" smtClean="0"/>
              <a:t>CE0, CE1(Chip Enable) </a:t>
            </a:r>
            <a:r>
              <a:rPr lang="ko-KR" altLang="en-US" dirty="0" smtClean="0"/>
              <a:t>따로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D:\Edge_Embedded\사진들\SPI 핀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2" y="2386360"/>
            <a:ext cx="3599815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통신 활성화를 위한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7. Advanced Options </a:t>
            </a:r>
            <a:r>
              <a:rPr lang="ko-KR" altLang="en-US" dirty="0" smtClean="0"/>
              <a:t>선택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03490"/>
              </p:ext>
            </p:extLst>
          </p:nvPr>
        </p:nvGraphicFramePr>
        <p:xfrm>
          <a:off x="1692275" y="2204864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raspi-config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3573016"/>
            <a:ext cx="575945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A6. SPI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132856"/>
            <a:ext cx="5759450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“Yes”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활성화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reboot”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29797"/>
              </p:ext>
            </p:extLst>
          </p:nvPr>
        </p:nvGraphicFramePr>
        <p:xfrm>
          <a:off x="1690686" y="566124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reboot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2047" y="1844823"/>
            <a:ext cx="4319905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SPI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제공 함수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88714"/>
              </p:ext>
            </p:extLst>
          </p:nvPr>
        </p:nvGraphicFramePr>
        <p:xfrm>
          <a:off x="1692275" y="2060848"/>
          <a:ext cx="5848985" cy="304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5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초기화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333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wiringPiSPISetup(int channel, int speed); </a:t>
                      </a:r>
                      <a:endParaRPr lang="ko-KR" sz="1200" kern="110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- </a:t>
                      </a:r>
                      <a:r>
                        <a:rPr lang="ko-KR" sz="1200" kern="1100">
                          <a:effectLst/>
                        </a:rPr>
                        <a:t>반환 값</a:t>
                      </a:r>
                      <a:r>
                        <a:rPr lang="en-US" sz="1200" kern="1100">
                          <a:effectLst/>
                        </a:rPr>
                        <a:t> : </a:t>
                      </a:r>
                      <a:r>
                        <a:rPr lang="ko-KR" sz="1200" kern="1100">
                          <a:effectLst/>
                        </a:rPr>
                        <a:t>실패시 </a:t>
                      </a:r>
                      <a:r>
                        <a:rPr lang="en-US" sz="1200" kern="1100">
                          <a:effectLst/>
                        </a:rPr>
                        <a:t>‘-1’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채널의 초기화를 설정</a:t>
                      </a:r>
                      <a:r>
                        <a:rPr lang="en-US" sz="1200" kern="1100">
                          <a:effectLst/>
                        </a:rPr>
                        <a:t>, </a:t>
                      </a:r>
                      <a:r>
                        <a:rPr lang="ko-KR" sz="1200" kern="1100">
                          <a:effectLst/>
                        </a:rPr>
                        <a:t>라즈베리파이에는</a:t>
                      </a:r>
                      <a:r>
                        <a:rPr lang="en-US" sz="1200" kern="1100">
                          <a:effectLst/>
                        </a:rPr>
                        <a:t> 0</a:t>
                      </a:r>
                      <a:r>
                        <a:rPr lang="ko-KR" sz="1200" kern="1100">
                          <a:effectLst/>
                        </a:rPr>
                        <a:t>과</a:t>
                      </a:r>
                      <a:r>
                        <a:rPr lang="en-US" sz="1200" kern="1100">
                          <a:effectLst/>
                        </a:rPr>
                        <a:t> 1, 2</a:t>
                      </a:r>
                      <a:r>
                        <a:rPr lang="ko-KR" sz="1200" kern="1100">
                          <a:effectLst/>
                        </a:rPr>
                        <a:t>개의 채널이 존재</a:t>
                      </a:r>
                      <a:r>
                        <a:rPr lang="en-US" sz="1200" kern="1100">
                          <a:effectLst/>
                        </a:rPr>
                        <a:t>,</a:t>
                      </a:r>
                      <a:endParaRPr lang="ko-KR" sz="1200" kern="110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Speed</a:t>
                      </a:r>
                      <a:r>
                        <a:rPr lang="ko-KR" sz="1200" kern="1100">
                          <a:effectLst/>
                        </a:rPr>
                        <a:t>는</a:t>
                      </a:r>
                      <a:r>
                        <a:rPr lang="en-US" sz="1200" kern="1100">
                          <a:effectLst/>
                        </a:rPr>
                        <a:t> 500,000</a:t>
                      </a:r>
                      <a:r>
                        <a:rPr lang="ko-KR" sz="1200" kern="1100">
                          <a:effectLst/>
                        </a:rPr>
                        <a:t>에서</a:t>
                      </a:r>
                      <a:r>
                        <a:rPr lang="en-US" sz="1200" kern="1100">
                          <a:effectLst/>
                        </a:rPr>
                        <a:t> 32,000,000 </a:t>
                      </a:r>
                      <a:r>
                        <a:rPr lang="ko-KR" sz="1200" kern="1100">
                          <a:effectLst/>
                        </a:rPr>
                        <a:t>사이의 정수이며</a:t>
                      </a:r>
                      <a:r>
                        <a:rPr lang="en-US" sz="1200" kern="1100">
                          <a:effectLst/>
                        </a:rPr>
                        <a:t>, Hz</a:t>
                      </a:r>
                      <a:r>
                        <a:rPr lang="ko-KR" sz="1200" kern="1100">
                          <a:effectLst/>
                        </a:rPr>
                        <a:t>단위의</a:t>
                      </a:r>
                      <a:r>
                        <a:rPr lang="en-US" sz="1200" kern="1100">
                          <a:effectLst/>
                        </a:rPr>
                        <a:t> SPI </a:t>
                      </a:r>
                      <a:r>
                        <a:rPr lang="ko-KR" sz="1200" kern="1100">
                          <a:effectLst/>
                        </a:rPr>
                        <a:t>클럭 속도를 의미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5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제어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993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wiringPiSPIDataRW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channel, unsigned char *data,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len</a:t>
                      </a:r>
                      <a:r>
                        <a:rPr lang="en-US" sz="1200" kern="1100" dirty="0">
                          <a:effectLst/>
                        </a:rPr>
                        <a:t>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SPI</a:t>
                      </a:r>
                      <a:r>
                        <a:rPr lang="ko-KR" sz="1200" kern="1100" dirty="0">
                          <a:effectLst/>
                        </a:rPr>
                        <a:t>를 통해 동시에</a:t>
                      </a:r>
                      <a:r>
                        <a:rPr lang="en-US" sz="1200" kern="1100" dirty="0">
                          <a:effectLst/>
                        </a:rPr>
                        <a:t> Read/Write </a:t>
                      </a:r>
                      <a:r>
                        <a:rPr lang="ko-KR" sz="1200" kern="1100" dirty="0">
                          <a:effectLst/>
                        </a:rPr>
                        <a:t>를 수행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ko-KR" sz="1200" kern="1100" dirty="0">
                          <a:effectLst/>
                        </a:rPr>
                        <a:t>버퍼 안의</a:t>
                      </a:r>
                      <a:r>
                        <a:rPr lang="en-US" sz="1200" kern="1100" dirty="0">
                          <a:effectLst/>
                        </a:rPr>
                        <a:t> data</a:t>
                      </a:r>
                      <a:r>
                        <a:rPr lang="ko-KR" sz="1200" kern="1100" dirty="0">
                          <a:effectLst/>
                        </a:rPr>
                        <a:t>는</a:t>
                      </a:r>
                      <a:r>
                        <a:rPr lang="en-US" sz="1200" kern="1100" dirty="0">
                          <a:effectLst/>
                        </a:rPr>
                        <a:t> SPI</a:t>
                      </a:r>
                      <a:r>
                        <a:rPr lang="ko-KR" sz="1200" kern="1100" dirty="0">
                          <a:effectLst/>
                        </a:rPr>
                        <a:t>에서 반환된 데이터로 덮어씀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BCM</a:t>
            </a:r>
          </a:p>
          <a:p>
            <a:pPr lvl="2"/>
            <a:r>
              <a:rPr lang="en-US" altLang="ko-KR" dirty="0" smtClean="0"/>
              <a:t>BCM283x </a:t>
            </a:r>
            <a:r>
              <a:rPr lang="ko-KR" altLang="en-US" dirty="0" smtClean="0"/>
              <a:t>칩의 물리적인 핀 번호 명칭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제공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(Python)’ </a:t>
            </a:r>
            <a:r>
              <a:rPr lang="ko-KR" altLang="en-US" dirty="0" smtClean="0"/>
              <a:t>라이브러리가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wPi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BCM283x </a:t>
            </a:r>
            <a:r>
              <a:rPr lang="ko-KR" altLang="en-US" dirty="0" smtClean="0"/>
              <a:t>칩의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 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 라이브러리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헤더 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외부 연결이 용이하도록 확장시킨 </a:t>
            </a:r>
            <a:r>
              <a:rPr lang="ko-KR" altLang="en-US" dirty="0" err="1" smtClean="0"/>
              <a:t>헤더핀</a:t>
            </a:r>
            <a:r>
              <a:rPr lang="ko-KR" altLang="en-US" dirty="0" smtClean="0"/>
              <a:t> 번호</a:t>
            </a:r>
            <a:endParaRPr lang="en-US" altLang="ko-KR" dirty="0"/>
          </a:p>
          <a:p>
            <a:pPr lvl="1"/>
            <a:r>
              <a:rPr lang="en-US" altLang="ko-KR" dirty="0" smtClean="0"/>
              <a:t>ex) GPIO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번핀의</a:t>
            </a:r>
            <a:r>
              <a:rPr lang="ko-KR" altLang="en-US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‘TXD / GPIO 14 / GPIO 15’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TxD</a:t>
            </a:r>
            <a:r>
              <a:rPr lang="en-US" altLang="ko-KR" dirty="0" smtClean="0"/>
              <a:t> : GPIO </a:t>
            </a:r>
            <a:r>
              <a:rPr lang="ko-KR" altLang="en-US" dirty="0" smtClean="0"/>
              <a:t>입출력 기능 외에 부가기능으로 시리얼 통신 포트의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송신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기능 사용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 14 : BCM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 15 : </a:t>
            </a:r>
            <a:r>
              <a:rPr lang="en-US" altLang="ko-KR" dirty="0" err="1" smtClean="0"/>
              <a:t>wPi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722145" y="4821716"/>
            <a:ext cx="3096344" cy="1400927"/>
            <a:chOff x="4499992" y="4737380"/>
            <a:chExt cx="3384376" cy="1672694"/>
          </a:xfrm>
        </p:grpSpPr>
        <p:pic>
          <p:nvPicPr>
            <p:cNvPr id="5" name="그림 4"/>
            <p:cNvPicPr/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2598" y1="66536" x2="12598" y2="66536"/>
                          <a14:foregroundMark x1="5273" y1="66146" x2="5273" y2="66146"/>
                          <a14:foregroundMark x1="4492" y1="51823" x2="4492" y2="51823"/>
                          <a14:foregroundMark x1="25195" y1="52474" x2="25195" y2="52474"/>
                          <a14:foregroundMark x1="23047" y1="93359" x2="23047" y2="93359"/>
                          <a14:foregroundMark x1="16895" y1="93620" x2="16895" y2="93620"/>
                          <a14:foregroundMark x1="2539" y1="55078" x2="2539" y2="55078"/>
                          <a14:foregroundMark x1="4199" y1="56510" x2="4199" y2="56510"/>
                          <a14:foregroundMark x1="2051" y1="78776" x2="2051" y2="78776"/>
                          <a14:foregroundMark x1="25195" y1="66797" x2="25195" y2="66797"/>
                          <a14:foregroundMark x1="34863" y1="5859" x2="34863" y2="5859"/>
                          <a14:foregroundMark x1="34863" y1="2344" x2="34863" y2="2344"/>
                          <a14:foregroundMark x1="38086" y1="3125" x2="38086" y2="3125"/>
                          <a14:foregroundMark x1="42480" y1="2604" x2="42480" y2="2604"/>
                          <a14:foregroundMark x1="48047" y1="2604" x2="48047" y2="2604"/>
                          <a14:foregroundMark x1="54297" y1="3385" x2="54297" y2="3385"/>
                          <a14:foregroundMark x1="58984" y1="2604" x2="58984" y2="2604"/>
                          <a14:foregroundMark x1="63086" y1="2344" x2="63086" y2="2344"/>
                          <a14:foregroundMark x1="34375" y1="34375" x2="34375" y2="34375"/>
                          <a14:foregroundMark x1="33301" y1="29427" x2="33301" y2="29427"/>
                          <a14:foregroundMark x1="34473" y1="21615" x2="34473" y2="21615"/>
                          <a14:foregroundMark x1="34180" y1="15365" x2="34180" y2="15365"/>
                          <a14:foregroundMark x1="33984" y1="11849" x2="33984" y2="11849"/>
                          <a14:foregroundMark x1="34180" y1="31380" x2="34180" y2="31380"/>
                          <a14:foregroundMark x1="4004" y1="69010" x2="4004" y2="69010"/>
                          <a14:foregroundMark x1="2734" y1="64974" x2="2734" y2="64974"/>
                          <a14:foregroundMark x1="5273" y1="89453" x2="5273" y2="89453"/>
                          <a14:foregroundMark x1="3809" y1="83724" x2="3809" y2="83724"/>
                          <a14:foregroundMark x1="15332" y1="95313" x2="15332" y2="95313"/>
                          <a14:foregroundMark x1="24414" y1="76953" x2="24414" y2="76953"/>
                          <a14:foregroundMark x1="24316" y1="84505" x2="24316" y2="84505"/>
                          <a14:foregroundMark x1="3418" y1="51563" x2="3418" y2="51563"/>
                          <a14:foregroundMark x1="4395" y1="50000" x2="4395" y2="50000"/>
                          <a14:foregroundMark x1="2148" y1="78385" x2="2148" y2="78385"/>
                          <a14:foregroundMark x1="2246" y1="80729" x2="2246" y2="80729"/>
                          <a14:foregroundMark x1="2148" y1="79036" x2="2148" y2="79036"/>
                          <a14:foregroundMark x1="2539" y1="78255" x2="2539" y2="78255"/>
                          <a14:foregroundMark x1="2637" y1="79818" x2="2637" y2="79818"/>
                          <a14:foregroundMark x1="1660" y1="77214" x2="1660" y2="77214"/>
                          <a14:foregroundMark x1="1367" y1="78385" x2="1465" y2="78776"/>
                          <a14:foregroundMark x1="2441" y1="81380" x2="2441" y2="81380"/>
                          <a14:foregroundMark x1="4980" y1="84505" x2="4980" y2="84505"/>
                          <a14:foregroundMark x1="14551" y1="92057" x2="14551" y2="92057"/>
                          <a14:foregroundMark x1="2539" y1="53906" x2="2539" y2="53906"/>
                          <a14:foregroundMark x1="2441" y1="53125" x2="2441" y2="53125"/>
                          <a14:foregroundMark x1="2441" y1="51953" x2="2441" y2="51953"/>
                          <a14:foregroundMark x1="2539" y1="51172" x2="2539" y2="51172"/>
                          <a14:foregroundMark x1="2930" y1="50521" x2="2930" y2="50521"/>
                          <a14:foregroundMark x1="3418" y1="50000" x2="3418" y2="50000"/>
                          <a14:foregroundMark x1="3906" y1="49609" x2="3906" y2="49609"/>
                          <a14:foregroundMark x1="25391" y1="49870" x2="25391" y2="49870"/>
                          <a14:foregroundMark x1="24707" y1="49479" x2="24707" y2="49479"/>
                          <a14:foregroundMark x1="23047" y1="49479" x2="23047" y2="49479"/>
                          <a14:foregroundMark x1="22070" y1="49479" x2="22070" y2="49479"/>
                          <a14:foregroundMark x1="19824" y1="49479" x2="19824" y2="49479"/>
                          <a14:foregroundMark x1="18359" y1="49479" x2="18359" y2="49479"/>
                          <a14:foregroundMark x1="16211" y1="49219" x2="16211" y2="49219"/>
                          <a14:foregroundMark x1="14258" y1="49219" x2="14258" y2="49219"/>
                          <a14:foregroundMark x1="12109" y1="49219" x2="12109" y2="49219"/>
                          <a14:foregroundMark x1="4688" y1="66146" x2="4688" y2="66146"/>
                          <a14:foregroundMark x1="4395" y1="64063" x2="4395" y2="64063"/>
                          <a14:foregroundMark x1="27148" y1="48698" x2="27148" y2="48698"/>
                          <a14:foregroundMark x1="28223" y1="47266" x2="28223" y2="47266"/>
                          <a14:foregroundMark x1="29395" y1="46484" x2="29395" y2="46484"/>
                          <a14:foregroundMark x1="30176" y1="45313" x2="30176" y2="45313"/>
                          <a14:foregroundMark x1="30957" y1="44010" x2="30957" y2="44010"/>
                          <a14:foregroundMark x1="32813" y1="41667" x2="32813" y2="41667"/>
                          <a14:foregroundMark x1="33496" y1="41016" x2="33496" y2="41016"/>
                          <a14:foregroundMark x1="34180" y1="39974" x2="34180" y2="39974"/>
                          <a14:foregroundMark x1="34570" y1="39714" x2="34570" y2="39714"/>
                          <a14:foregroundMark x1="34277" y1="40495" x2="34082" y2="40755"/>
                          <a14:foregroundMark x1="33691" y1="41276" x2="33691" y2="41276"/>
                          <a14:foregroundMark x1="33008" y1="42318" x2="33008" y2="42318"/>
                          <a14:foregroundMark x1="32520" y1="42839" x2="32324" y2="43099"/>
                          <a14:foregroundMark x1="30859" y1="45052" x2="30859" y2="45052"/>
                          <a14:foregroundMark x1="24902" y1="49609" x2="24902" y2="49609"/>
                          <a14:foregroundMark x1="25781" y1="48568" x2="25781" y2="48568"/>
                          <a14:foregroundMark x1="26855" y1="47135" x2="26953" y2="47005"/>
                          <a14:foregroundMark x1="27832" y1="45964" x2="28027" y2="45833"/>
                          <a14:foregroundMark x1="29199" y1="44531" x2="29199" y2="44531"/>
                          <a14:foregroundMark x1="30273" y1="42969" x2="30273" y2="42969"/>
                          <a14:foregroundMark x1="31250" y1="41667" x2="31250" y2="41667"/>
                          <a14:foregroundMark x1="33496" y1="39193" x2="33496" y2="39193"/>
                          <a14:foregroundMark x1="33887" y1="38932" x2="33887" y2="38932"/>
                          <a14:foregroundMark x1="32031" y1="41146" x2="32031" y2="41146"/>
                          <a14:foregroundMark x1="32422" y1="40104" x2="32422" y2="40104"/>
                          <a14:foregroundMark x1="32617" y1="39844" x2="32617" y2="39844"/>
                          <a14:backgroundMark x1="19141" y1="21615" x2="19141" y2="21615"/>
                          <a14:backgroundMark x1="33105" y1="5859" x2="33105" y2="5859"/>
                          <a14:backgroundMark x1="32227" y1="22786" x2="32227" y2="22786"/>
                          <a14:backgroundMark x1="30664" y1="34896" x2="29785" y2="34896"/>
                          <a14:backgroundMark x1="17090" y1="41146" x2="17090" y2="41146"/>
                          <a14:backgroundMark x1="8887" y1="40755" x2="8887" y2="40755"/>
                          <a14:backgroundMark x1="4004" y1="40495" x2="4004" y2="40495"/>
                          <a14:backgroundMark x1="14551" y1="28125" x2="14844" y2="28125"/>
                          <a14:backgroundMark x1="20508" y1="27604" x2="20508" y2="27604"/>
                          <a14:backgroundMark x1="20117" y1="34635" x2="20117" y2="34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64" t="2402" b="75271"/>
            <a:stretch/>
          </p:blipFill>
          <p:spPr>
            <a:xfrm>
              <a:off x="4499992" y="4737380"/>
              <a:ext cx="3384376" cy="164437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220072" y="5973915"/>
              <a:ext cx="2592288" cy="4361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marL="742950" indent="-742950" algn="ctr"/>
              <a:endParaRPr lang="ko-KR" altLang="en-US" dirty="0" smtClean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1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오픈소스</a:t>
            </a:r>
            <a:r>
              <a:rPr lang="ko-KR" altLang="en-US" dirty="0" smtClean="0"/>
              <a:t> 기반의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소스관린 시스템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://git.drogon.net/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복사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1120"/>
              </p:ext>
            </p:extLst>
          </p:nvPr>
        </p:nvGraphicFramePr>
        <p:xfrm>
          <a:off x="1690687" y="198884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apt-get install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-core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57861"/>
              </p:ext>
            </p:extLst>
          </p:nvPr>
        </p:nvGraphicFramePr>
        <p:xfrm>
          <a:off x="1690687" y="308572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clone git://git.drogon.net/wiringPi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717032"/>
            <a:ext cx="5759450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“cd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복제된 폴더로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wiringPi</a:t>
            </a:r>
            <a:r>
              <a:rPr lang="ko-KR" altLang="en-US" dirty="0" smtClean="0"/>
              <a:t>의 폴더에서 </a:t>
            </a:r>
            <a:r>
              <a:rPr lang="en-US" altLang="ko-KR" dirty="0" smtClean="0"/>
              <a:t>“./build”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설치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75817"/>
              </p:ext>
            </p:extLst>
          </p:nvPr>
        </p:nvGraphicFramePr>
        <p:xfrm>
          <a:off x="1666156" y="2764929"/>
          <a:ext cx="5762625" cy="3810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wiringPi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ko-KR" sz="1100" kern="1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~/</a:t>
                      </a:r>
                      <a:r>
                        <a:rPr lang="en-US" sz="1000" kern="1100" dirty="0" err="1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wiringPi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./build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506" y="3463280"/>
            <a:ext cx="5759450" cy="17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확인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94120"/>
              </p:ext>
            </p:extLst>
          </p:nvPr>
        </p:nvGraphicFramePr>
        <p:xfrm>
          <a:off x="1681014" y="1916832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-v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554287"/>
            <a:ext cx="5759450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확장 핀 정보 확인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2594"/>
              </p:ext>
            </p:extLst>
          </p:nvPr>
        </p:nvGraphicFramePr>
        <p:xfrm>
          <a:off x="1667297" y="193169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readall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91755"/>
            <a:ext cx="575945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“General Purpose Input Output”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입출력 기능을 담당하는 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로 사용되나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설정에 따라 부가적으로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 smtClean="0"/>
              <a:t>(OUTPUT)</a:t>
            </a:r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핀 방향을 출력으로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동작에 의해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핀의 상태를 </a:t>
            </a:r>
            <a:r>
              <a:rPr lang="en-US" altLang="ko-KR" dirty="0" smtClean="0"/>
              <a:t>HIGH(3.3V)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LOW(0V) </a:t>
            </a:r>
            <a:r>
              <a:rPr lang="ko-KR" altLang="en-US" dirty="0" smtClean="0"/>
              <a:t>상태로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</a:t>
            </a:r>
            <a:r>
              <a:rPr lang="ko-KR" altLang="en-US" dirty="0" smtClean="0"/>
              <a:t>핀에 연결된 하드웨어 제어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핀 방향을 입력으로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동작에 의해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핀의 상태가 </a:t>
            </a:r>
            <a:r>
              <a:rPr lang="en-US" altLang="ko-KR" dirty="0" smtClean="0"/>
              <a:t>HIGH(3.3V)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LOW(0V) </a:t>
            </a:r>
            <a:r>
              <a:rPr lang="ko-KR" altLang="en-US" dirty="0" smtClean="0"/>
              <a:t>상태인지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하드웨어의 상태 파악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16.09.12 edg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2015.01.12 hanback master theme</Template>
  <TotalTime>1871</TotalTime>
  <Words>2036</Words>
  <Application>Microsoft Office PowerPoint</Application>
  <PresentationFormat>화면 슬라이드 쇼(4:3)</PresentationFormat>
  <Paragraphs>434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HY견고딕</vt:lpstr>
      <vt:lpstr>HY동녘B</vt:lpstr>
      <vt:lpstr>맑은 고딕</vt:lpstr>
      <vt:lpstr>휴먼모음T</vt:lpstr>
      <vt:lpstr>Arial</vt:lpstr>
      <vt:lpstr>Calibri</vt:lpstr>
      <vt:lpstr>Courier New</vt:lpstr>
      <vt:lpstr>Times New Roman</vt:lpstr>
      <vt:lpstr>Wingdings</vt:lpstr>
      <vt:lpstr>2015.01.12 hanback master theme</vt:lpstr>
      <vt:lpstr>2016.09.12 edge theme</vt:lpstr>
      <vt:lpstr>바인드소프트</vt:lpstr>
      <vt:lpstr>라즈베리파이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Interrupt를 이용한 제어</vt:lpstr>
      <vt:lpstr>Interrupt를 이용한 제어</vt:lpstr>
      <vt:lpstr>Interrupt를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Sugil</cp:lastModifiedBy>
  <cp:revision>157</cp:revision>
  <dcterms:created xsi:type="dcterms:W3CDTF">2006-10-05T04:04:58Z</dcterms:created>
  <dcterms:modified xsi:type="dcterms:W3CDTF">2023-05-02T19:32:45Z</dcterms:modified>
</cp:coreProperties>
</file>