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배열 복사</a:t>
            </a:r>
          </a:p>
          <a:p>
            <a:pPr lvl="1"/>
            <a:r>
              <a:rPr lang="en-US" altLang="ko-KR" dirty="0" err="1" smtClean="0"/>
              <a:t>numpy.ones_like</a:t>
            </a:r>
            <a:r>
              <a:rPr lang="en-US" altLang="ko-KR" dirty="0" smtClean="0"/>
              <a:t>(a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=None): 1</a:t>
            </a:r>
            <a:r>
              <a:rPr lang="ko-KR" altLang="en-US" dirty="0"/>
              <a:t>로 채워진 배열</a:t>
            </a:r>
          </a:p>
          <a:p>
            <a:pPr lvl="1"/>
            <a:r>
              <a:rPr lang="en-US" altLang="ko-KR" dirty="0" err="1" smtClean="0"/>
              <a:t>numpy.zeros_like</a:t>
            </a:r>
            <a:r>
              <a:rPr lang="en-US" altLang="ko-KR" dirty="0" smtClean="0"/>
              <a:t>(a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-None): 0</a:t>
            </a:r>
            <a:r>
              <a:rPr lang="ko-KR" altLang="en-US" dirty="0"/>
              <a:t>으로 채워진 배열</a:t>
            </a:r>
          </a:p>
          <a:p>
            <a:pPr lvl="1"/>
            <a:r>
              <a:rPr lang="en-US" altLang="ko-KR" dirty="0" err="1" smtClean="0"/>
              <a:t>Numpy.full_like</a:t>
            </a:r>
            <a:r>
              <a:rPr lang="en-US" altLang="ko-KR" dirty="0" smtClean="0"/>
              <a:t>(a</a:t>
            </a:r>
            <a:r>
              <a:rPr lang="en-US" altLang="ko-KR" dirty="0"/>
              <a:t>, </a:t>
            </a:r>
            <a:r>
              <a:rPr lang="en-US" altLang="ko-KR" dirty="0" err="1"/>
              <a:t>fill_value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=None): </a:t>
            </a:r>
            <a:r>
              <a:rPr lang="ko-KR" altLang="en-US" dirty="0"/>
              <a:t>전달한 값으로 채워진 배열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200" y="2317750"/>
            <a:ext cx="7975600" cy="3555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.linspace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.ones_like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.zeros_like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.full_like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"b1:"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"b2:"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"b3:"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9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배열은 각 축을 따라 요소의 수로 지정된 모양을 가짐</a:t>
            </a:r>
          </a:p>
          <a:p>
            <a:pPr lvl="1"/>
            <a:r>
              <a:rPr lang="ko-KR" altLang="en-US" dirty="0" smtClean="0"/>
              <a:t>배열 </a:t>
            </a:r>
            <a:r>
              <a:rPr lang="ko-KR" altLang="en-US" dirty="0"/>
              <a:t>자체는 변하지 않고 새로운 차원으로 모양만 바꾸므로 </a:t>
            </a:r>
            <a:r>
              <a:rPr lang="en-US" altLang="ko-KR" dirty="0"/>
              <a:t>size</a:t>
            </a:r>
            <a:r>
              <a:rPr lang="ko-KR" altLang="en-US" dirty="0"/>
              <a:t>는 같아야 함</a:t>
            </a:r>
          </a:p>
          <a:p>
            <a:pPr lvl="2"/>
            <a:r>
              <a:rPr lang="en-US" altLang="ko-KR" dirty="0" err="1" smtClean="0"/>
              <a:t>numpy.reshape</a:t>
            </a:r>
            <a:r>
              <a:rPr lang="en-US" altLang="ko-KR" dirty="0" smtClean="0"/>
              <a:t>(a</a:t>
            </a:r>
            <a:r>
              <a:rPr lang="en-US" altLang="ko-KR" dirty="0"/>
              <a:t>, </a:t>
            </a:r>
            <a:r>
              <a:rPr lang="en-US" altLang="ko-KR" dirty="0" err="1"/>
              <a:t>new_shape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 smtClean="0"/>
              <a:t>ndarray.reshape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new_shape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모양에 </a:t>
            </a:r>
            <a:r>
              <a:rPr lang="ko-KR" altLang="en-US" dirty="0"/>
              <a:t>맞춰 배열 크기도 함께 변경하므로 새 모양의 </a:t>
            </a:r>
            <a:r>
              <a:rPr lang="en-US" altLang="ko-KR" dirty="0"/>
              <a:t>size</a:t>
            </a:r>
            <a:r>
              <a:rPr lang="ko-KR" altLang="en-US" dirty="0"/>
              <a:t>가 더 크면 나머지 요소는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</a:p>
          <a:p>
            <a:pPr lvl="2"/>
            <a:r>
              <a:rPr lang="en-US" altLang="ko-KR" dirty="0" err="1" smtClean="0"/>
              <a:t>ndarray.resize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new_shape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96" y="2654205"/>
            <a:ext cx="3079908" cy="36704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2598" y="3171041"/>
            <a:ext cx="4572000" cy="310854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1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 연산과 관계 연산</a:t>
            </a:r>
          </a:p>
          <a:p>
            <a:pPr lvl="1"/>
            <a:r>
              <a:rPr lang="ko-KR" altLang="en-US" dirty="0" smtClean="0"/>
              <a:t>산술 </a:t>
            </a:r>
            <a:r>
              <a:rPr lang="ko-KR" altLang="en-US" dirty="0"/>
              <a:t>연산과 관계 연산은 행렬 요소 사이 </a:t>
            </a:r>
            <a:r>
              <a:rPr lang="en-US" altLang="ko-KR" dirty="0"/>
              <a:t>1:1</a:t>
            </a:r>
            <a:r>
              <a:rPr lang="ko-KR" altLang="en-US" dirty="0"/>
              <a:t>로 적용되며 관계 연산은 불 결</a:t>
            </a:r>
          </a:p>
          <a:p>
            <a:pPr lvl="2"/>
            <a:r>
              <a:rPr lang="ko-KR" altLang="en-US" dirty="0" smtClean="0"/>
              <a:t>피 </a:t>
            </a:r>
            <a:r>
              <a:rPr lang="ko-KR" altLang="en-US" dirty="0"/>
              <a:t>연산자는 배열 또는 스칼라 값으로 둘 다 배열일 때는 </a:t>
            </a:r>
            <a:r>
              <a:rPr lang="en-US" altLang="ko-KR" dirty="0"/>
              <a:t>shape</a:t>
            </a:r>
            <a:r>
              <a:rPr lang="ko-KR" altLang="en-US" dirty="0"/>
              <a:t>와 </a:t>
            </a:r>
            <a:r>
              <a:rPr lang="en-US" altLang="ko-KR" dirty="0"/>
              <a:t>size</a:t>
            </a:r>
            <a:r>
              <a:rPr lang="ko-KR" altLang="en-US" dirty="0"/>
              <a:t>가 같아야 함</a:t>
            </a:r>
          </a:p>
          <a:p>
            <a:pPr lvl="3"/>
            <a:r>
              <a:rPr lang="ko-KR" altLang="en-US" dirty="0" smtClean="0"/>
              <a:t>스칼라 </a:t>
            </a:r>
            <a:r>
              <a:rPr lang="ko-KR" altLang="en-US" dirty="0"/>
              <a:t>값은 같은 크기 및 모양의 배열로 </a:t>
            </a:r>
            <a:r>
              <a:rPr lang="ko-KR" altLang="en-US" dirty="0" err="1"/>
              <a:t>브로드캐스딩</a:t>
            </a:r>
            <a:r>
              <a:rPr lang="ko-KR" altLang="en-US" dirty="0"/>
              <a:t> </a:t>
            </a:r>
            <a:r>
              <a:rPr lang="en-US" altLang="ko-KR" dirty="0"/>
              <a:t>broadcasting </a:t>
            </a:r>
            <a:r>
              <a:rPr lang="ko-KR" altLang="en-US" dirty="0"/>
              <a:t>한 후 연산 수행</a:t>
            </a:r>
          </a:p>
          <a:p>
            <a:pPr lvl="2"/>
            <a:r>
              <a:rPr lang="ko-KR" altLang="en-US" dirty="0" smtClean="0"/>
              <a:t>산술 </a:t>
            </a:r>
            <a:r>
              <a:rPr lang="ko-KR" altLang="en-US" dirty="0"/>
              <a:t>연산은 연산자 </a:t>
            </a:r>
            <a:r>
              <a:rPr lang="en-US" altLang="ko-KR" dirty="0"/>
              <a:t>(+, -, *, /, %, **)</a:t>
            </a:r>
            <a:r>
              <a:rPr lang="ko-KR" altLang="en-US" dirty="0"/>
              <a:t>와 함수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add, subtract, multiply, divide, mod, power) </a:t>
            </a:r>
            <a:r>
              <a:rPr lang="ko-KR" altLang="en-US" dirty="0"/>
              <a:t>모두 지원</a:t>
            </a:r>
            <a:r>
              <a:rPr lang="en-US" altLang="ko-KR" dirty="0"/>
              <a:t>. *</a:t>
            </a:r>
            <a:r>
              <a:rPr lang="ko-KR" altLang="en-US" dirty="0"/>
              <a:t>는 일반적인 행렬 곱셈이 아님</a:t>
            </a:r>
          </a:p>
          <a:p>
            <a:pPr lvl="2"/>
            <a:r>
              <a:rPr lang="ko-KR" altLang="en-US" dirty="0" smtClean="0"/>
              <a:t>관계 </a:t>
            </a:r>
            <a:r>
              <a:rPr lang="ko-KR" altLang="en-US" dirty="0"/>
              <a:t>연산의 결과는 불 배열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3490020"/>
            <a:ext cx="82042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b1 ** [2, 2, 2, 2, 2, 2]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np.sin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(a1) * [10, 10, 10, 10, 10, 10]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b1 &lt; [25, 25, 25, 25, 25, 25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"b4:"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"b5:"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브로드캐스팅</a:t>
            </a:r>
            <a:endParaRPr lang="ko-KR" altLang="en-US" sz="1400" dirty="0" smtClean="0"/>
          </a:p>
          <a:p>
            <a:pPr lvl="1"/>
            <a:r>
              <a:rPr lang="en-US" altLang="ko-KR" sz="1400" dirty="0" smtClean="0"/>
              <a:t>• </a:t>
            </a:r>
            <a:r>
              <a:rPr lang="ko-KR" altLang="en-US" sz="1400" dirty="0" smtClean="0"/>
              <a:t>스칼라 값이나 벡터를 배열과 연산할 때 이를 배열의 </a:t>
            </a:r>
            <a:r>
              <a:rPr lang="en-US" altLang="ko-KR" sz="1400" dirty="0" smtClean="0"/>
              <a:t>shape</a:t>
            </a:r>
            <a:r>
              <a:rPr lang="ko-KR" altLang="en-US" sz="1400" dirty="0" smtClean="0"/>
              <a:t>와 같도록 확장한 후 기존 데이터 복사</a:t>
            </a:r>
          </a:p>
          <a:p>
            <a:pPr lvl="2"/>
            <a:r>
              <a:rPr lang="en-US" altLang="ko-KR" sz="1400" dirty="0" smtClean="0"/>
              <a:t>• </a:t>
            </a:r>
            <a:r>
              <a:rPr lang="ko-KR" altLang="en-US" sz="1400" dirty="0" smtClean="0"/>
              <a:t>배열과 스칼라 값 사이 연산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스칼라를 배열의 </a:t>
            </a:r>
            <a:r>
              <a:rPr lang="en-US" altLang="ko-KR" sz="1400" dirty="0" smtClean="0"/>
              <a:t>shape</a:t>
            </a:r>
            <a:r>
              <a:rPr lang="ko-KR" altLang="en-US" sz="1400" dirty="0" smtClean="0"/>
              <a:t>로 확장한 후 스칼라 값 복사</a:t>
            </a:r>
          </a:p>
          <a:p>
            <a:pPr lvl="2"/>
            <a:r>
              <a:rPr lang="en-US" altLang="ko-KR" sz="1400" dirty="0" smtClean="0"/>
              <a:t>• </a:t>
            </a:r>
            <a:r>
              <a:rPr lang="ko-KR" altLang="en-US" sz="1400" dirty="0" smtClean="0"/>
              <a:t>벡터와 벡터 사이 연산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벡터 </a:t>
            </a:r>
            <a:r>
              <a:rPr lang="en-US" altLang="ko-KR" sz="1400" dirty="0" smtClean="0"/>
              <a:t>N, M</a:t>
            </a:r>
            <a:r>
              <a:rPr lang="ko-KR" altLang="en-US" sz="1400" dirty="0" smtClean="0"/>
              <a:t>에 대해 양쪽 다 배열의 </a:t>
            </a:r>
            <a:r>
              <a:rPr lang="en-US" altLang="ko-KR" sz="1400" dirty="0" smtClean="0"/>
              <a:t>N x M shape</a:t>
            </a:r>
            <a:r>
              <a:rPr lang="ko-KR" altLang="en-US" sz="1400" dirty="0" smtClean="0"/>
              <a:t>로 확장한 후 행 또는 열 단위 요소 복사</a:t>
            </a:r>
          </a:p>
          <a:p>
            <a:pPr lvl="2"/>
            <a:r>
              <a:rPr lang="en-US" altLang="ko-KR" sz="1400" dirty="0" smtClean="0"/>
              <a:t>• </a:t>
            </a:r>
            <a:r>
              <a:rPr lang="ko-KR" altLang="en-US" sz="1400" dirty="0" smtClean="0"/>
              <a:t>배열과 벡터 사이 연산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배열의 마지막 축 크기와 벡터의 크기가 같을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벡터를 배열의 </a:t>
            </a:r>
            <a:r>
              <a:rPr lang="en-US" altLang="ko-KR" sz="1400" dirty="0" smtClean="0"/>
              <a:t>shape</a:t>
            </a:r>
            <a:r>
              <a:rPr lang="ko-KR" altLang="en-US" sz="1400" dirty="0" smtClean="0"/>
              <a:t>로 확장한 후 </a:t>
            </a:r>
            <a:r>
              <a:rPr lang="ko-KR" altLang="en-US" sz="1400" dirty="0" err="1" smtClean="0"/>
              <a:t>백터</a:t>
            </a:r>
            <a:r>
              <a:rPr lang="ko-KR" altLang="en-US" sz="1400" dirty="0" smtClean="0"/>
              <a:t> 요소 복사</a:t>
            </a:r>
          </a:p>
          <a:p>
            <a:pPr lvl="2"/>
            <a:r>
              <a:rPr lang="en-US" altLang="ko-KR" sz="1400" dirty="0" smtClean="0"/>
              <a:t>• </a:t>
            </a:r>
            <a:r>
              <a:rPr lang="ko-KR" altLang="en-US" sz="1400" dirty="0" smtClean="0"/>
              <a:t>크기가 다른 배열과 배열 사이 연산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두 배열의 마지막 축부터 차례로 비교해 축의 크기가 같거나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양쪽 배열을 큰 축 기준으로 확장한 후 배열 요소 복사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6" y="3403532"/>
            <a:ext cx="3045177" cy="22098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1283" y="3403532"/>
            <a:ext cx="4572000" cy="310854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4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인덱싱과 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리스트처럼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배열도 인덱스로 요소에 접근하고 원하는 부분만 잘라내는 </a:t>
            </a:r>
            <a:r>
              <a:rPr lang="ko-KR" altLang="en-US" dirty="0" err="1"/>
              <a:t>슬라이싱</a:t>
            </a:r>
            <a:r>
              <a:rPr lang="ko-KR" altLang="en-US" dirty="0"/>
              <a:t> 가능</a:t>
            </a:r>
          </a:p>
          <a:p>
            <a:pPr lvl="1"/>
            <a:r>
              <a:rPr lang="ko-KR" altLang="en-US" dirty="0" smtClean="0"/>
              <a:t>리스트와 </a:t>
            </a:r>
            <a:r>
              <a:rPr lang="ko-KR" altLang="en-US" dirty="0" err="1"/>
              <a:t>다른점은</a:t>
            </a:r>
            <a:r>
              <a:rPr lang="ko-KR" altLang="en-US" dirty="0"/>
              <a:t> </a:t>
            </a:r>
            <a:r>
              <a:rPr lang="ko-KR" altLang="en-US" dirty="0" err="1"/>
              <a:t>슬라이싱은</a:t>
            </a:r>
            <a:r>
              <a:rPr lang="ko-KR" altLang="en-US" dirty="0"/>
              <a:t> 원본 배열의 데이터를 참조하는 새로운 배열이므로 </a:t>
            </a:r>
            <a:r>
              <a:rPr lang="ko-KR" altLang="en-US" dirty="0" err="1"/>
              <a:t>슬라이싱된</a:t>
            </a:r>
            <a:r>
              <a:rPr lang="ko-KR" altLang="en-US" dirty="0"/>
              <a:t> 배열을 수정하면 원본 배열도 함께 수정됨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차원 배열의 </a:t>
            </a:r>
            <a:r>
              <a:rPr lang="ko-KR" altLang="en-US" dirty="0" err="1"/>
              <a:t>슬라이싱은</a:t>
            </a:r>
            <a:r>
              <a:rPr lang="ko-KR" altLang="en-US" dirty="0"/>
              <a:t> </a:t>
            </a:r>
            <a:r>
              <a:rPr lang="en-US" altLang="ko-KR" dirty="0"/>
              <a:t>[[start]:[end]:[step]]</a:t>
            </a:r>
          </a:p>
          <a:p>
            <a:pPr lvl="2"/>
            <a:r>
              <a:rPr lang="ko-KR" altLang="en-US" dirty="0" smtClean="0"/>
              <a:t>인덱스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start</a:t>
            </a:r>
            <a:r>
              <a:rPr lang="ko-KR" altLang="en-US" dirty="0"/>
              <a:t>일 때 </a:t>
            </a:r>
            <a:r>
              <a:rPr lang="en-US" altLang="ko-KR" dirty="0" err="1"/>
              <a:t>i</a:t>
            </a:r>
            <a:r>
              <a:rPr lang="en-US" altLang="ko-KR" dirty="0"/>
              <a:t> &lt; end </a:t>
            </a:r>
            <a:r>
              <a:rPr lang="ko-KR" altLang="en-US" dirty="0"/>
              <a:t>동안 </a:t>
            </a:r>
            <a:r>
              <a:rPr lang="en-US" altLang="ko-KR" dirty="0" err="1"/>
              <a:t>i</a:t>
            </a:r>
            <a:r>
              <a:rPr lang="en-US" altLang="ko-KR" dirty="0"/>
              <a:t> += step </a:t>
            </a:r>
            <a:r>
              <a:rPr lang="ko-KR" altLang="en-US" dirty="0"/>
              <a:t>단위로 이동하며 요소 접근</a:t>
            </a:r>
            <a:r>
              <a:rPr lang="en-US" altLang="ko-KR" dirty="0"/>
              <a:t>.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ko-KR" altLang="en-US" dirty="0" err="1"/>
              <a:t>음수면</a:t>
            </a:r>
            <a:r>
              <a:rPr lang="ko-KR" altLang="en-US" dirty="0"/>
              <a:t> 마지막 요소부터 역순으로 접근</a:t>
            </a:r>
          </a:p>
          <a:p>
            <a:pPr lvl="2"/>
            <a:r>
              <a:rPr lang="en-US" altLang="ko-KR" dirty="0" smtClean="0"/>
              <a:t>start</a:t>
            </a:r>
            <a:r>
              <a:rPr lang="ko-KR" altLang="en-US" dirty="0"/>
              <a:t>를 생략하면 </a:t>
            </a:r>
            <a:r>
              <a:rPr lang="en-US" altLang="ko-KR" dirty="0"/>
              <a:t>0, end</a:t>
            </a:r>
            <a:r>
              <a:rPr lang="ko-KR" altLang="en-US" dirty="0"/>
              <a:t>를 생략하면 </a:t>
            </a:r>
            <a:r>
              <a:rPr lang="en-US" altLang="ko-KR" dirty="0"/>
              <a:t>-1(</a:t>
            </a:r>
            <a:r>
              <a:rPr lang="ko-KR" altLang="en-US" dirty="0"/>
              <a:t>마지막 요소</a:t>
            </a:r>
            <a:r>
              <a:rPr lang="en-US" altLang="ko-KR" dirty="0"/>
              <a:t>), step</a:t>
            </a:r>
            <a:r>
              <a:rPr lang="ko-KR" altLang="en-US" dirty="0"/>
              <a:t>을 생략하면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9450" y="3366345"/>
            <a:ext cx="75565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)**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10_1000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)*-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인덱싱과 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다차원 배열은 축당 하나의 인덱스를 가질 수 있으며 인덱스는 쉼표로 구분 ➡ </a:t>
            </a:r>
            <a:r>
              <a:rPr lang="en-US" altLang="ko-KR" dirty="0"/>
              <a:t>[x, y]</a:t>
            </a:r>
          </a:p>
          <a:p>
            <a:pPr lvl="1"/>
            <a:r>
              <a:rPr lang="ko-KR" altLang="en-US" dirty="0" smtClean="0"/>
              <a:t>축 </a:t>
            </a:r>
            <a:r>
              <a:rPr lang="ko-KR" altLang="en-US" dirty="0"/>
              <a:t>수보다 적은 인덱스를 제공하면 누락된 인덱스는 슬라이스로 간주</a:t>
            </a:r>
          </a:p>
          <a:p>
            <a:pPr lvl="1"/>
            <a:r>
              <a:rPr lang="ko-KR" altLang="en-US" dirty="0" smtClean="0"/>
              <a:t>점</a:t>
            </a:r>
            <a:r>
              <a:rPr lang="en-US" altLang="ko-KR" dirty="0"/>
              <a:t>(...)</a:t>
            </a:r>
            <a:r>
              <a:rPr lang="ko-KR" altLang="en-US" dirty="0"/>
              <a:t>은 완전한 인덱싱에 필요한 만큼의 콜론을 나타냄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/>
              <a:t>차원 배열 </a:t>
            </a:r>
            <a:r>
              <a:rPr lang="en-US" altLang="ko-KR" dirty="0"/>
              <a:t>x</a:t>
            </a:r>
            <a:r>
              <a:rPr lang="ko-KR" altLang="en-US" dirty="0"/>
              <a:t>에 대해</a:t>
            </a:r>
          </a:p>
          <a:p>
            <a:pPr lvl="3"/>
            <a:r>
              <a:rPr lang="en-US" altLang="ko-KR" dirty="0" smtClean="0"/>
              <a:t>x[1</a:t>
            </a:r>
            <a:r>
              <a:rPr lang="en-US" altLang="ko-KR" dirty="0"/>
              <a:t>, 2, ...] == x[1, 2, :, :, :]</a:t>
            </a:r>
          </a:p>
          <a:p>
            <a:pPr lvl="3"/>
            <a:r>
              <a:rPr lang="en-US" altLang="ko-KR" dirty="0" smtClean="0"/>
              <a:t>x</a:t>
            </a:r>
            <a:r>
              <a:rPr lang="en-US" altLang="ko-KR" dirty="0"/>
              <a:t>[..., 3] == x[:, :, :, :, 3]</a:t>
            </a:r>
          </a:p>
          <a:p>
            <a:pPr lvl="3"/>
            <a:r>
              <a:rPr lang="en-US" altLang="ko-KR" dirty="0" smtClean="0"/>
              <a:t>x[4</a:t>
            </a:r>
            <a:r>
              <a:rPr lang="en-US" altLang="ko-KR" dirty="0"/>
              <a:t>, ..., 5, :] = x[4, :, :, 5, :]</a:t>
            </a:r>
          </a:p>
          <a:p>
            <a:pPr lvl="1"/>
            <a:r>
              <a:rPr lang="ko-KR" altLang="en-US" dirty="0" smtClean="0"/>
              <a:t>다차원 </a:t>
            </a:r>
            <a:r>
              <a:rPr lang="ko-KR" altLang="en-US" dirty="0"/>
              <a:t>배열에 대한 반복은 첫 번째 축에 대해 수행</a:t>
            </a:r>
          </a:p>
          <a:p>
            <a:pPr lvl="2"/>
            <a:r>
              <a:rPr lang="ko-KR" altLang="en-US" dirty="0" smtClean="0"/>
              <a:t>반복자인 </a:t>
            </a:r>
            <a:r>
              <a:rPr lang="en-US" altLang="ko-KR" dirty="0"/>
              <a:t>flat </a:t>
            </a:r>
            <a:r>
              <a:rPr lang="ko-KR" altLang="en-US" dirty="0"/>
              <a:t>속성을 이용하면 배열의 모든 요소에 접근할 수 있음</a:t>
            </a:r>
          </a:p>
          <a:p>
            <a:r>
              <a:rPr lang="ko-KR" altLang="en-US" dirty="0" err="1" smtClean="0"/>
              <a:t>슬라이싱할</a:t>
            </a:r>
            <a:r>
              <a:rPr lang="ko-KR" altLang="en-US" dirty="0" smtClean="0"/>
              <a:t> 때 추가 연산을 통해 </a:t>
            </a:r>
            <a:r>
              <a:rPr lang="ko-KR" altLang="en-US" dirty="0" err="1" smtClean="0"/>
              <a:t>브로드캐스팅이</a:t>
            </a:r>
            <a:r>
              <a:rPr lang="ko-KR" altLang="en-US" dirty="0" smtClean="0"/>
              <a:t> 발생하면 사본 복사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8670" y="3885843"/>
            <a:ext cx="6985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a2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새로운 배열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...] =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for element in a2.flat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"out: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print(element, end=', ')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16" y="1587440"/>
            <a:ext cx="2171784" cy="15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서로 다른 배열 쌓기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5734050" cy="550072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서로 다른 축을 따라 여러 배열을 수평 또는 수직으로 쌓은 새로운 배열 생성</a:t>
            </a:r>
          </a:p>
          <a:p>
            <a:pPr lvl="1"/>
            <a:r>
              <a:rPr lang="en-US" altLang="ko-KR" sz="1400" dirty="0" err="1" smtClean="0"/>
              <a:t>vstack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tup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hstack</a:t>
            </a:r>
            <a:r>
              <a:rPr lang="en-US" altLang="ko-KR" sz="1400" dirty="0"/>
              <a:t>(tub): </a:t>
            </a:r>
            <a:r>
              <a:rPr lang="ko-KR" altLang="en-US" sz="1400" dirty="0"/>
              <a:t>세로</a:t>
            </a:r>
            <a:r>
              <a:rPr lang="en-US" altLang="ko-KR" sz="1400" dirty="0"/>
              <a:t>(</a:t>
            </a:r>
            <a:r>
              <a:rPr lang="ko-KR" altLang="en-US" sz="1400" dirty="0"/>
              <a:t>행 방향</a:t>
            </a:r>
            <a:r>
              <a:rPr lang="en-US" altLang="ko-KR" sz="1400" dirty="0"/>
              <a:t>), </a:t>
            </a:r>
            <a:r>
              <a:rPr lang="ko-KR" altLang="en-US" sz="1400" dirty="0"/>
              <a:t>가로</a:t>
            </a:r>
            <a:r>
              <a:rPr lang="en-US" altLang="ko-KR" sz="1400" dirty="0"/>
              <a:t>(</a:t>
            </a:r>
            <a:r>
              <a:rPr lang="ko-KR" altLang="en-US" sz="1400" dirty="0"/>
              <a:t>열 방향</a:t>
            </a:r>
            <a:r>
              <a:rPr lang="en-US" altLang="ko-KR" sz="1400" dirty="0"/>
              <a:t>) </a:t>
            </a:r>
            <a:r>
              <a:rPr lang="ko-KR" altLang="en-US" sz="1400" dirty="0"/>
              <a:t>순서로 쌓음</a:t>
            </a:r>
          </a:p>
          <a:p>
            <a:pPr lvl="2"/>
            <a:r>
              <a:rPr lang="en-US" altLang="ko-KR" sz="1400" dirty="0" err="1" smtClean="0"/>
              <a:t>tup</a:t>
            </a:r>
            <a:r>
              <a:rPr lang="en-US" altLang="ko-KR" sz="1400" dirty="0"/>
              <a:t>: </a:t>
            </a:r>
            <a:r>
              <a:rPr lang="ko-KR" altLang="en-US" sz="1400" dirty="0"/>
              <a:t>배열 시퀀스로 배열 모양은 첫 번째 축을 제외하고 모두 동일해야 함</a:t>
            </a:r>
            <a:r>
              <a:rPr lang="en-US" altLang="ko-KR" sz="1400" dirty="0"/>
              <a:t>. 1</a:t>
            </a:r>
            <a:r>
              <a:rPr lang="ko-KR" altLang="en-US" sz="1400" dirty="0"/>
              <a:t>차원 배열은 길이가 같아야 함</a:t>
            </a:r>
          </a:p>
          <a:p>
            <a:pPr lvl="1"/>
            <a:r>
              <a:rPr lang="en-US" altLang="ko-KR" sz="1400" dirty="0" smtClean="0"/>
              <a:t>concatenate</a:t>
            </a:r>
            <a:r>
              <a:rPr lang="en-US" altLang="ko-KR" sz="1400" dirty="0"/>
              <a:t>((a1, a2, ...), axis=0, ...): </a:t>
            </a:r>
            <a:r>
              <a:rPr lang="ko-KR" altLang="en-US" sz="1400" dirty="0"/>
              <a:t>기존 축을 따라 배열 시퀀스 결합</a:t>
            </a:r>
          </a:p>
          <a:p>
            <a:pPr lvl="2"/>
            <a:r>
              <a:rPr lang="en-US" altLang="ko-KR" sz="1400" dirty="0" smtClean="0"/>
              <a:t>a1</a:t>
            </a:r>
            <a:r>
              <a:rPr lang="en-US" altLang="ko-KR" sz="1400" dirty="0"/>
              <a:t>, a2, ...: </a:t>
            </a:r>
            <a:r>
              <a:rPr lang="ko-KR" altLang="en-US" sz="1400" dirty="0"/>
              <a:t>배열 시퀀스로 첫 번째 축의 차원을 제외하고 동일한 모양을 가져야 함</a:t>
            </a:r>
          </a:p>
          <a:p>
            <a:pPr lvl="2"/>
            <a:r>
              <a:rPr lang="en-US" altLang="ko-KR" sz="1400" dirty="0" smtClean="0"/>
              <a:t>axis</a:t>
            </a:r>
            <a:r>
              <a:rPr lang="en-US" altLang="ko-KR" sz="1400" dirty="0"/>
              <a:t>: </a:t>
            </a:r>
            <a:r>
              <a:rPr lang="ko-KR" altLang="en-US" sz="1400" dirty="0"/>
              <a:t>배열이 결합될 축</a:t>
            </a:r>
            <a:r>
              <a:rPr lang="en-US" altLang="ko-KR" sz="1400" dirty="0"/>
              <a:t>. None</a:t>
            </a:r>
            <a:r>
              <a:rPr lang="ko-KR" altLang="en-US" sz="1400" dirty="0"/>
              <a:t>으로 설정하면 </a:t>
            </a:r>
            <a:r>
              <a:rPr lang="en-US" altLang="ko-KR" sz="1400" dirty="0"/>
              <a:t>1</a:t>
            </a:r>
            <a:r>
              <a:rPr lang="ko-KR" altLang="en-US" sz="1400" dirty="0"/>
              <a:t>차원으로 </a:t>
            </a:r>
            <a:r>
              <a:rPr lang="ko-KR" altLang="en-US" sz="1400" dirty="0" smtClean="0"/>
              <a:t>병합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27" y="733211"/>
            <a:ext cx="2832246" cy="45722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7550" y="3595515"/>
            <a:ext cx="54737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vstack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...],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...]))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hstack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...],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...]))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"a5"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3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작은 배열로 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배열은 여러 개의 작은 배열로 분할될 수 있음</a:t>
            </a:r>
          </a:p>
          <a:p>
            <a:pPr lvl="1"/>
            <a:r>
              <a:rPr lang="en-US" altLang="ko-KR" dirty="0" err="1" smtClean="0"/>
              <a:t>vsplit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ary</a:t>
            </a:r>
            <a:r>
              <a:rPr lang="en-US" altLang="ko-KR" dirty="0"/>
              <a:t>, </a:t>
            </a:r>
            <a:r>
              <a:rPr lang="en-US" altLang="ko-KR" dirty="0" err="1"/>
              <a:t>indices_or_sections</a:t>
            </a:r>
            <a:r>
              <a:rPr lang="en-US" altLang="ko-KR" dirty="0"/>
              <a:t>): </a:t>
            </a:r>
            <a:r>
              <a:rPr lang="ko-KR" altLang="en-US" dirty="0"/>
              <a:t>배열을 세로로</a:t>
            </a:r>
            <a:r>
              <a:rPr lang="en-US" altLang="ko-KR" dirty="0"/>
              <a:t>(</a:t>
            </a:r>
            <a:r>
              <a:rPr lang="ko-KR" altLang="en-US" dirty="0"/>
              <a:t>행 방향</a:t>
            </a:r>
            <a:r>
              <a:rPr lang="en-US" altLang="ko-KR" dirty="0"/>
              <a:t>) </a:t>
            </a:r>
            <a:r>
              <a:rPr lang="ko-KR" altLang="en-US" dirty="0"/>
              <a:t>첫 번째 축을 따라 여러 하위 배열로 분할</a:t>
            </a:r>
          </a:p>
          <a:p>
            <a:pPr lvl="2"/>
            <a:r>
              <a:rPr lang="en-US" altLang="ko-KR" dirty="0" err="1" smtClean="0"/>
              <a:t>ary</a:t>
            </a:r>
            <a:r>
              <a:rPr lang="ko-KR" altLang="en-US" dirty="0"/>
              <a:t>는 배열</a:t>
            </a:r>
            <a:r>
              <a:rPr lang="en-US" altLang="ko-KR" dirty="0"/>
              <a:t>, </a:t>
            </a:r>
            <a:r>
              <a:rPr lang="en-US" altLang="ko-KR" dirty="0" err="1"/>
              <a:t>indices_or_sections</a:t>
            </a:r>
            <a:r>
              <a:rPr lang="ko-KR" altLang="en-US" dirty="0"/>
              <a:t>는 분할 개수 또는 분할 위치 지정 </a:t>
            </a:r>
            <a:r>
              <a:rPr lang="ko-KR" altLang="en-US" dirty="0" err="1"/>
              <a:t>스퀀스</a:t>
            </a:r>
            <a:r>
              <a:rPr lang="ko-KR" altLang="en-US" dirty="0"/>
              <a:t> 또는 배열</a:t>
            </a:r>
          </a:p>
          <a:p>
            <a:pPr lvl="2"/>
            <a:r>
              <a:rPr lang="ko-KR" altLang="en-US" dirty="0" smtClean="0"/>
              <a:t>반환은 </a:t>
            </a:r>
            <a:r>
              <a:rPr lang="ko-KR" altLang="en-US" dirty="0" err="1"/>
              <a:t>튜플</a:t>
            </a:r>
            <a:r>
              <a:rPr lang="ko-KR" altLang="en-US" dirty="0"/>
              <a:t> 배열</a:t>
            </a:r>
          </a:p>
          <a:p>
            <a:pPr lvl="1"/>
            <a:r>
              <a:rPr lang="en-US" altLang="ko-KR" dirty="0" err="1" smtClean="0"/>
              <a:t>hsplit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ary</a:t>
            </a:r>
            <a:r>
              <a:rPr lang="en-US" altLang="ko-KR" dirty="0"/>
              <a:t>, </a:t>
            </a:r>
            <a:r>
              <a:rPr lang="en-US" altLang="ko-KR" dirty="0" err="1"/>
              <a:t>indices_or_sections</a:t>
            </a:r>
            <a:r>
              <a:rPr lang="en-US" altLang="ko-KR" dirty="0"/>
              <a:t>): </a:t>
            </a:r>
            <a:r>
              <a:rPr lang="ko-KR" altLang="en-US" dirty="0"/>
              <a:t>배열을 가로로</a:t>
            </a:r>
            <a:r>
              <a:rPr lang="en-US" altLang="ko-KR" dirty="0"/>
              <a:t>(</a:t>
            </a:r>
            <a:r>
              <a:rPr lang="ko-KR" altLang="en-US" dirty="0"/>
              <a:t>열 방향</a:t>
            </a:r>
            <a:r>
              <a:rPr lang="en-US" altLang="ko-KR" dirty="0"/>
              <a:t>) </a:t>
            </a:r>
            <a:r>
              <a:rPr lang="ko-KR" altLang="en-US" dirty="0"/>
              <a:t>두 번째 축을 따라 여러 하위 배열로 분할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59" y="2905030"/>
            <a:ext cx="1600282" cy="36768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6150" y="3181645"/>
            <a:ext cx="633090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vsplit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vsplit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hsplit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"b5"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7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배열에 대한 연산 결과로 만들어지는 새로운 배열은 기존 배열의 참조 또는 복사</a:t>
            </a:r>
          </a:p>
          <a:p>
            <a:pPr lvl="1"/>
            <a:r>
              <a:rPr lang="ko-KR" altLang="en-US" dirty="0" err="1"/>
              <a:t>대입문에</a:t>
            </a:r>
            <a:r>
              <a:rPr lang="ko-KR" altLang="en-US" dirty="0"/>
              <a:t> 의한 단순 할당과 함수의 인자 전달은 객체 참조</a:t>
            </a:r>
          </a:p>
          <a:p>
            <a:pPr lvl="1"/>
            <a:r>
              <a:rPr lang="ko-KR" altLang="en-US" dirty="0"/>
              <a:t>얕은 복사</a:t>
            </a:r>
            <a:r>
              <a:rPr lang="en-US" altLang="ko-KR" dirty="0"/>
              <a:t>: view() </a:t>
            </a:r>
            <a:r>
              <a:rPr lang="ko-KR" altLang="en-US" dirty="0" err="1"/>
              <a:t>메소드나</a:t>
            </a:r>
            <a:r>
              <a:rPr lang="ko-KR" altLang="en-US" dirty="0"/>
              <a:t> </a:t>
            </a:r>
            <a:r>
              <a:rPr lang="ko-KR" altLang="en-US" dirty="0" err="1"/>
              <a:t>슬라이싱은</a:t>
            </a:r>
            <a:r>
              <a:rPr lang="ko-KR" altLang="en-US" dirty="0"/>
              <a:t> 동일한 데이터를 새로운 관점에서 보여주는 새로운 배열 객체를 만듦</a:t>
            </a:r>
          </a:p>
          <a:p>
            <a:pPr lvl="1"/>
            <a:r>
              <a:rPr lang="ko-KR" altLang="en-US" dirty="0"/>
              <a:t>깊은 복사</a:t>
            </a:r>
            <a:r>
              <a:rPr lang="en-US" altLang="ko-KR" dirty="0"/>
              <a:t>: copy() </a:t>
            </a:r>
            <a:r>
              <a:rPr lang="ko-KR" altLang="en-US" dirty="0" err="1"/>
              <a:t>메소드는</a:t>
            </a:r>
            <a:r>
              <a:rPr lang="ko-KR" altLang="en-US" dirty="0"/>
              <a:t> 배열과 해당 데이터의 전체 사본을 만듦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350" y="2529691"/>
            <a:ext cx="40005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flags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owndata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.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flags.owndata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데이터 유무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2529691"/>
            <a:ext cx="36195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[:] =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2_000_000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1_000_000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1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수학함수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 함수</a:t>
            </a:r>
          </a:p>
          <a:p>
            <a:pPr lvl="1"/>
            <a:r>
              <a:rPr lang="en-US" altLang="ko-KR" dirty="0" err="1" smtClean="0"/>
              <a:t>numpy.pi</a:t>
            </a:r>
            <a:r>
              <a:rPr lang="en-US" altLang="ko-KR" dirty="0"/>
              <a:t>: </a:t>
            </a:r>
            <a:r>
              <a:rPr lang="ko-KR" altLang="en-US" dirty="0"/>
              <a:t>𝜋 상수</a:t>
            </a:r>
          </a:p>
          <a:p>
            <a:pPr lvl="1"/>
            <a:r>
              <a:rPr lang="en-US" altLang="ko-KR" dirty="0" err="1" smtClean="0"/>
              <a:t>numpy.sin</a:t>
            </a:r>
            <a:r>
              <a:rPr lang="en-US" altLang="ko-KR" dirty="0" smtClean="0"/>
              <a:t>(x</a:t>
            </a:r>
            <a:r>
              <a:rPr lang="en-US" altLang="ko-KR" dirty="0"/>
              <a:t>), </a:t>
            </a:r>
            <a:r>
              <a:rPr lang="en-US" altLang="ko-KR" dirty="0" err="1"/>
              <a:t>numpy.cos</a:t>
            </a:r>
            <a:r>
              <a:rPr lang="en-US" altLang="ko-KR" dirty="0"/>
              <a:t>(x), </a:t>
            </a:r>
            <a:r>
              <a:rPr lang="en-US" altLang="ko-KR" dirty="0" err="1"/>
              <a:t>numpy.tan</a:t>
            </a:r>
            <a:r>
              <a:rPr lang="en-US" altLang="ko-KR" dirty="0"/>
              <a:t>(x) : x</a:t>
            </a:r>
            <a:r>
              <a:rPr lang="ko-KR" altLang="en-US" dirty="0"/>
              <a:t>에 대해 </a:t>
            </a:r>
            <a:r>
              <a:rPr lang="en-US" altLang="ko-KR" dirty="0"/>
              <a:t>sine, cosine, tangent </a:t>
            </a:r>
            <a:r>
              <a:rPr lang="ko-KR" altLang="en-US" dirty="0"/>
              <a:t>계산</a:t>
            </a:r>
            <a:r>
              <a:rPr lang="en-US" altLang="ko-KR" dirty="0"/>
              <a:t>. x</a:t>
            </a:r>
            <a:r>
              <a:rPr lang="ko-KR" altLang="en-US" dirty="0"/>
              <a:t>는 라디안 값 또는 배열</a:t>
            </a:r>
          </a:p>
          <a:p>
            <a:pPr lvl="1"/>
            <a:r>
              <a:rPr lang="en-US" altLang="ko-KR" dirty="0" err="1" smtClean="0"/>
              <a:t>numpy.arcsin</a:t>
            </a:r>
            <a:r>
              <a:rPr lang="en-US" altLang="ko-KR" dirty="0" smtClean="0"/>
              <a:t>(x</a:t>
            </a:r>
            <a:r>
              <a:rPr lang="en-US" altLang="ko-KR" dirty="0"/>
              <a:t>), </a:t>
            </a:r>
            <a:r>
              <a:rPr lang="en-US" altLang="ko-KR" dirty="0" err="1"/>
              <a:t>numpy.arccos</a:t>
            </a:r>
            <a:r>
              <a:rPr lang="en-US" altLang="ko-KR" dirty="0"/>
              <a:t>(x), </a:t>
            </a:r>
            <a:r>
              <a:rPr lang="en-US" altLang="ko-KR" dirty="0" err="1"/>
              <a:t>numpy.arctan</a:t>
            </a:r>
            <a:r>
              <a:rPr lang="en-US" altLang="ko-KR" dirty="0"/>
              <a:t>(x): x</a:t>
            </a:r>
            <a:r>
              <a:rPr lang="ko-KR" altLang="en-US" dirty="0"/>
              <a:t>에 대해 </a:t>
            </a:r>
            <a:r>
              <a:rPr lang="en-US" altLang="ko-KR" dirty="0"/>
              <a:t>sine, cosine, tangent</a:t>
            </a:r>
            <a:r>
              <a:rPr lang="ko-KR" altLang="en-US" dirty="0"/>
              <a:t>의 역 함수 계산</a:t>
            </a:r>
          </a:p>
          <a:p>
            <a:pPr lvl="1"/>
            <a:r>
              <a:rPr lang="en-US" altLang="ko-KR" dirty="0" err="1" smtClean="0"/>
              <a:t>numpy.radians</a:t>
            </a:r>
            <a:r>
              <a:rPr lang="en-US" altLang="ko-KR" dirty="0" smtClean="0"/>
              <a:t>(x</a:t>
            </a:r>
            <a:r>
              <a:rPr lang="en-US" altLang="ko-KR" dirty="0"/>
              <a:t>): x</a:t>
            </a:r>
            <a:r>
              <a:rPr lang="ko-KR" altLang="en-US" dirty="0"/>
              <a:t>에 대해 </a:t>
            </a:r>
            <a:r>
              <a:rPr lang="ko-KR" altLang="en-US" dirty="0" err="1"/>
              <a:t>디그리를</a:t>
            </a:r>
            <a:r>
              <a:rPr lang="ko-KR" altLang="en-US" dirty="0"/>
              <a:t> 라디안으로 변환</a:t>
            </a:r>
            <a:r>
              <a:rPr lang="en-US" altLang="ko-KR" dirty="0"/>
              <a:t>. </a:t>
            </a:r>
            <a:r>
              <a:rPr lang="ko-KR" altLang="en-US" dirty="0"/>
              <a:t>𝑑𝑒𝑔𝑟𝑒𝑒</a:t>
            </a:r>
            <a:r>
              <a:rPr lang="en-US" altLang="ko-KR" dirty="0" smtClean="0"/>
              <a:t>(</a:t>
            </a:r>
            <a:r>
              <a:rPr lang="ko-KR" altLang="en-US" dirty="0" smtClean="0"/>
              <a:t>𝜋</a:t>
            </a:r>
            <a:r>
              <a:rPr lang="en-US" altLang="ko-KR" dirty="0" smtClean="0"/>
              <a:t>/180)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numpy.degrees</a:t>
            </a:r>
            <a:r>
              <a:rPr lang="en-US" altLang="ko-KR" dirty="0" smtClean="0"/>
              <a:t>(x</a:t>
            </a:r>
            <a:r>
              <a:rPr lang="en-US" altLang="ko-KR" dirty="0"/>
              <a:t>): x</a:t>
            </a:r>
            <a:r>
              <a:rPr lang="ko-KR" altLang="en-US" dirty="0"/>
              <a:t>에 대해 라디안을 </a:t>
            </a:r>
            <a:r>
              <a:rPr lang="ko-KR" altLang="en-US" dirty="0" err="1"/>
              <a:t>디그리로</a:t>
            </a:r>
            <a:r>
              <a:rPr lang="ko-KR" altLang="en-US" dirty="0"/>
              <a:t> 변환</a:t>
            </a:r>
            <a:r>
              <a:rPr lang="en-US" altLang="ko-KR" dirty="0"/>
              <a:t>. </a:t>
            </a:r>
            <a:r>
              <a:rPr lang="ko-KR" altLang="en-US" dirty="0"/>
              <a:t>𝑟𝑎𝑑𝑖𝑎𝑛</a:t>
            </a:r>
            <a:r>
              <a:rPr lang="en-US" altLang="ko-KR" dirty="0" smtClean="0"/>
              <a:t>(180</a:t>
            </a:r>
            <a:r>
              <a:rPr lang="en-US" altLang="ko-KR" dirty="0"/>
              <a:t>/</a:t>
            </a:r>
            <a:r>
              <a:rPr lang="ko-KR" altLang="en-US" dirty="0" smtClean="0"/>
              <a:t>𝜋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200" y="3371849"/>
            <a:ext cx="686435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radians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Numpy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 smtClean="0"/>
              <a:t>Ndarray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다차원배열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배열의 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모양 변경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기본 연산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인덱싱과 </a:t>
            </a:r>
            <a:r>
              <a:rPr lang="ko-KR" altLang="en-US" b="1" dirty="0" err="1" smtClean="0"/>
              <a:t>슬라이싱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배열 쌓기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배열 분할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수학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선형 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랜덤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파일 저장 및 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지수와 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지수와 로그</a:t>
            </a:r>
          </a:p>
          <a:p>
            <a:pPr lvl="1"/>
            <a:r>
              <a:rPr lang="en-US" altLang="ko-KR" dirty="0" err="1" smtClean="0"/>
              <a:t>numpy.ℯ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지수</a:t>
            </a:r>
            <a:r>
              <a:rPr lang="en-US" altLang="ko-KR" dirty="0"/>
              <a:t>(</a:t>
            </a:r>
            <a:r>
              <a:rPr lang="ko-KR" altLang="en-US" dirty="0"/>
              <a:t>자연 로그 밑</a:t>
            </a:r>
            <a:r>
              <a:rPr lang="en-US" altLang="ko-KR" dirty="0"/>
              <a:t>) </a:t>
            </a:r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2.718281…)</a:t>
            </a:r>
          </a:p>
          <a:p>
            <a:pPr lvl="1"/>
            <a:r>
              <a:rPr lang="en-US" altLang="ko-KR" dirty="0" err="1" smtClean="0"/>
              <a:t>numpy.exp</a:t>
            </a:r>
            <a:r>
              <a:rPr lang="en-US" altLang="ko-KR" dirty="0" smtClean="0"/>
              <a:t>(x</a:t>
            </a:r>
            <a:r>
              <a:rPr lang="en-US" altLang="ko-KR" dirty="0"/>
              <a:t>): x</a:t>
            </a:r>
            <a:r>
              <a:rPr lang="ko-KR" altLang="en-US" dirty="0"/>
              <a:t>에 대해 𝒴 </a:t>
            </a:r>
            <a:r>
              <a:rPr lang="en-US" altLang="ko-KR" dirty="0"/>
              <a:t>= </a:t>
            </a:r>
            <a:r>
              <a:rPr lang="en-US" altLang="ko-KR" dirty="0" smtClean="0"/>
              <a:t>ℯ^</a:t>
            </a:r>
            <a:r>
              <a:rPr lang="ko-KR" altLang="en-US" dirty="0" smtClean="0"/>
              <a:t>𝓍 </a:t>
            </a:r>
            <a:r>
              <a:rPr lang="ko-KR" altLang="en-US" dirty="0"/>
              <a:t>인 지수</a:t>
            </a:r>
            <a:r>
              <a:rPr lang="en-US" altLang="ko-KR" dirty="0"/>
              <a:t>(</a:t>
            </a:r>
            <a:r>
              <a:rPr lang="ko-KR" altLang="en-US" dirty="0"/>
              <a:t>자연 로그 역</a:t>
            </a:r>
            <a:r>
              <a:rPr lang="en-US" altLang="ko-KR" dirty="0"/>
              <a:t>) </a:t>
            </a:r>
            <a:r>
              <a:rPr lang="ko-KR" altLang="en-US" dirty="0"/>
              <a:t>계산</a:t>
            </a:r>
          </a:p>
          <a:p>
            <a:pPr lvl="1"/>
            <a:r>
              <a:rPr lang="en-US" altLang="ko-KR" dirty="0" smtClean="0"/>
              <a:t>numpy.log(x</a:t>
            </a:r>
            <a:r>
              <a:rPr lang="en-US" altLang="ko-KR" dirty="0"/>
              <a:t>): x</a:t>
            </a:r>
            <a:r>
              <a:rPr lang="ko-KR" altLang="en-US" dirty="0"/>
              <a:t>에 대해 밑이 </a:t>
            </a:r>
            <a:r>
              <a:rPr lang="en-US" altLang="ko-KR" dirty="0"/>
              <a:t>ℯ </a:t>
            </a:r>
            <a:r>
              <a:rPr lang="ko-KR" altLang="en-US" dirty="0"/>
              <a:t>인 자연 로그</a:t>
            </a:r>
            <a:r>
              <a:rPr lang="en-US" altLang="ko-KR" dirty="0"/>
              <a:t>(</a:t>
            </a:r>
            <a:r>
              <a:rPr lang="ko-KR" altLang="en-US" dirty="0"/>
              <a:t>지수 함수 역</a:t>
            </a:r>
            <a:r>
              <a:rPr lang="en-US" altLang="ko-KR" dirty="0"/>
              <a:t>) </a:t>
            </a:r>
            <a:r>
              <a:rPr lang="ko-KR" altLang="en-US" dirty="0"/>
              <a:t>계산</a:t>
            </a:r>
          </a:p>
          <a:p>
            <a:pPr lvl="2"/>
            <a:r>
              <a:rPr lang="ko-KR" altLang="en-US" dirty="0" smtClean="0"/>
              <a:t>밑이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ko-KR" altLang="en-US" dirty="0" err="1"/>
              <a:t>상용로그는</a:t>
            </a:r>
            <a:r>
              <a:rPr lang="ko-KR" altLang="en-US" dirty="0"/>
              <a:t> </a:t>
            </a:r>
            <a:r>
              <a:rPr lang="en-US" altLang="ko-KR" dirty="0"/>
              <a:t>numpy.log10(x)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91" y="2416135"/>
            <a:ext cx="4064209" cy="15558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2496" y="2590443"/>
            <a:ext cx="4572000" cy="35394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1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기타 함수</a:t>
            </a:r>
          </a:p>
          <a:p>
            <a:pPr lvl="1"/>
            <a:r>
              <a:rPr lang="en-US" altLang="ko-KR" dirty="0" err="1" smtClean="0"/>
              <a:t>numpy.abs</a:t>
            </a:r>
            <a:r>
              <a:rPr lang="en-US" altLang="ko-KR" dirty="0" smtClean="0"/>
              <a:t>(x</a:t>
            </a:r>
            <a:r>
              <a:rPr lang="en-US" altLang="ko-KR" dirty="0"/>
              <a:t>), </a:t>
            </a:r>
            <a:r>
              <a:rPr lang="en-US" altLang="ko-KR" dirty="0" err="1"/>
              <a:t>numpy.absolute</a:t>
            </a:r>
            <a:r>
              <a:rPr lang="en-US" altLang="ko-KR" dirty="0"/>
              <a:t>(x): x</a:t>
            </a:r>
            <a:r>
              <a:rPr lang="ko-KR" altLang="en-US" dirty="0"/>
              <a:t>에 대해 절대값 계산</a:t>
            </a:r>
          </a:p>
          <a:p>
            <a:pPr lvl="2"/>
            <a:r>
              <a:rPr lang="en-US" altLang="ko-KR" dirty="0" smtClean="0"/>
              <a:t>abs</a:t>
            </a:r>
            <a:r>
              <a:rPr lang="en-US" altLang="ko-KR" dirty="0"/>
              <a:t>()</a:t>
            </a:r>
            <a:r>
              <a:rPr lang="ko-KR" altLang="en-US" dirty="0"/>
              <a:t>는 정수 한정</a:t>
            </a:r>
          </a:p>
          <a:p>
            <a:pPr lvl="1"/>
            <a:r>
              <a:rPr lang="en-US" altLang="ko-KR" dirty="0" err="1" smtClean="0"/>
              <a:t>numpy.ceil</a:t>
            </a:r>
            <a:r>
              <a:rPr lang="en-US" altLang="ko-KR" dirty="0" smtClean="0"/>
              <a:t>(x</a:t>
            </a:r>
            <a:r>
              <a:rPr lang="en-US" altLang="ko-KR" dirty="0"/>
              <a:t>): x</a:t>
            </a:r>
            <a:r>
              <a:rPr lang="ko-KR" altLang="en-US" dirty="0"/>
              <a:t>에 대해 </a:t>
            </a:r>
            <a:r>
              <a:rPr lang="en-US" altLang="ko-KR" dirty="0"/>
              <a:t>x</a:t>
            </a:r>
            <a:r>
              <a:rPr lang="ko-KR" altLang="en-US" dirty="0"/>
              <a:t>보다 작은 정수 중 가장 큰 값 계산</a:t>
            </a:r>
          </a:p>
          <a:p>
            <a:pPr lvl="1"/>
            <a:r>
              <a:rPr lang="en-US" altLang="ko-KR" dirty="0" err="1" smtClean="0"/>
              <a:t>numpy.floor</a:t>
            </a:r>
            <a:r>
              <a:rPr lang="en-US" altLang="ko-KR" dirty="0" smtClean="0"/>
              <a:t>(x</a:t>
            </a:r>
            <a:r>
              <a:rPr lang="en-US" altLang="ko-KR" dirty="0"/>
              <a:t>): x</a:t>
            </a:r>
            <a:r>
              <a:rPr lang="ko-KR" altLang="en-US" dirty="0"/>
              <a:t>에 대해 </a:t>
            </a:r>
            <a:r>
              <a:rPr lang="en-US" altLang="ko-KR" dirty="0"/>
              <a:t>x</a:t>
            </a:r>
            <a:r>
              <a:rPr lang="ko-KR" altLang="en-US" dirty="0"/>
              <a:t>보다 큰 정수 중 가장 작은 값 계산</a:t>
            </a:r>
          </a:p>
          <a:p>
            <a:pPr lvl="1"/>
            <a:r>
              <a:rPr lang="en-US" altLang="ko-KR" dirty="0" err="1" smtClean="0"/>
              <a:t>numpy.sqrt</a:t>
            </a:r>
            <a:r>
              <a:rPr lang="en-US" altLang="ko-KR" dirty="0" smtClean="0"/>
              <a:t>(x</a:t>
            </a:r>
            <a:r>
              <a:rPr lang="en-US" altLang="ko-KR" dirty="0"/>
              <a:t>): x</a:t>
            </a:r>
            <a:r>
              <a:rPr lang="ko-KR" altLang="en-US" dirty="0"/>
              <a:t>에 대해 제곱근 계산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1100" y="2930590"/>
            <a:ext cx="662305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5.1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4.0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6.8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ceil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"a5"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전치 행렬 </a:t>
            </a:r>
            <a:r>
              <a:rPr lang="en-US" altLang="ko-KR" smtClean="0"/>
              <a:t>transposed matrix</a:t>
            </a:r>
          </a:p>
          <a:p>
            <a:pPr lvl="1"/>
            <a:r>
              <a:rPr lang="ko-KR" altLang="en-US" smtClean="0"/>
              <a:t>행과 열을 서로 맞바꾼 행렬로 </a:t>
            </a:r>
            <a:r>
              <a:rPr lang="en-US" altLang="ko-KR" smtClean="0"/>
              <a:t>numpy </a:t>
            </a:r>
            <a:r>
              <a:rPr lang="ko-KR" altLang="en-US" smtClean="0"/>
              <a:t>모듈이나 </a:t>
            </a:r>
            <a:r>
              <a:rPr lang="en-US" altLang="ko-KR" smtClean="0"/>
              <a:t>ndarray </a:t>
            </a:r>
            <a:r>
              <a:rPr lang="ko-KR" altLang="en-US" smtClean="0"/>
              <a:t>객체의 </a:t>
            </a:r>
            <a:r>
              <a:rPr lang="en-US" altLang="ko-KR" smtClean="0"/>
              <a:t>transpose() </a:t>
            </a:r>
            <a:r>
              <a:rPr lang="ko-KR" altLang="en-US" smtClean="0"/>
              <a:t>또는 </a:t>
            </a:r>
            <a:r>
              <a:rPr lang="en-US" altLang="ko-KR" smtClean="0"/>
              <a:t>T </a:t>
            </a:r>
            <a:r>
              <a:rPr lang="ko-KR" altLang="en-US" smtClean="0"/>
              <a:t>프로퍼티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66" y="1628752"/>
            <a:ext cx="2603634" cy="8826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0750" y="2776606"/>
            <a:ext cx="70993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3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행렬 곱셈</a:t>
            </a:r>
          </a:p>
          <a:p>
            <a:pPr lvl="1"/>
            <a:r>
              <a:rPr lang="ko-KR" altLang="en-US" sz="1400" dirty="0" smtClean="0"/>
              <a:t>두 </a:t>
            </a:r>
            <a:r>
              <a:rPr lang="ko-KR" altLang="en-US" sz="1400" dirty="0"/>
              <a:t>행렬에 대한 곱셈은 연산자 </a:t>
            </a:r>
            <a:r>
              <a:rPr lang="en-US" altLang="ko-KR" sz="1400" dirty="0"/>
              <a:t>@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모듈이나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dot() </a:t>
            </a:r>
            <a:r>
              <a:rPr lang="ko-KR" altLang="en-US" sz="1400" dirty="0"/>
              <a:t>사용</a:t>
            </a:r>
          </a:p>
          <a:p>
            <a:pPr lvl="2"/>
            <a:r>
              <a:rPr lang="ko-KR" altLang="en-US" sz="1400" dirty="0" smtClean="0"/>
              <a:t>첫 번째 배열 </a:t>
            </a:r>
            <a:r>
              <a:rPr lang="ko-KR" altLang="en-US" sz="1400" dirty="0"/>
              <a:t>행의 요소 수와 두 번째 배열 열의 요소 수는 같아야 </a:t>
            </a:r>
            <a:r>
              <a:rPr lang="ko-KR" altLang="en-US" sz="1400" dirty="0" smtClean="0"/>
              <a:t>함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55" y="1768450"/>
            <a:ext cx="3683189" cy="9461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4400" y="2694586"/>
            <a:ext cx="649605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@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"b3:"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 행렬과 방정식 해</a:t>
            </a:r>
          </a:p>
          <a:p>
            <a:pPr lvl="1"/>
            <a:r>
              <a:rPr lang="ko-KR" altLang="en-US" dirty="0" smtClean="0"/>
              <a:t>역 </a:t>
            </a:r>
            <a:r>
              <a:rPr lang="ko-KR" altLang="en-US" dirty="0"/>
              <a:t>행렬은 </a:t>
            </a:r>
            <a:r>
              <a:rPr lang="en-US" altLang="ko-KR" dirty="0"/>
              <a:t>(n x n) </a:t>
            </a:r>
            <a:r>
              <a:rPr lang="ko-KR" altLang="en-US" dirty="0"/>
              <a:t>정방 행렬에 대한 곱셈 결과가 </a:t>
            </a:r>
            <a:r>
              <a:rPr lang="ko-KR" altLang="en-US" dirty="0" err="1"/>
              <a:t>항등원인</a:t>
            </a:r>
            <a:r>
              <a:rPr lang="ko-KR" altLang="en-US" dirty="0"/>
              <a:t> </a:t>
            </a:r>
            <a:r>
              <a:rPr lang="ko-KR" altLang="en-US" dirty="0" err="1"/>
              <a:t>단위행렬을</a:t>
            </a:r>
            <a:r>
              <a:rPr lang="ko-KR" altLang="en-US" dirty="0"/>
              <a:t> 만드는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lvl="1"/>
            <a:r>
              <a:rPr lang="en-US" altLang="ko-KR" dirty="0" err="1" smtClean="0"/>
              <a:t>numpy.linalg.inv</a:t>
            </a:r>
            <a:r>
              <a:rPr lang="en-US" altLang="ko-KR" dirty="0" smtClean="0"/>
              <a:t>(a</a:t>
            </a:r>
            <a:r>
              <a:rPr lang="en-US" altLang="ko-KR" dirty="0"/>
              <a:t>): </a:t>
            </a:r>
            <a:r>
              <a:rPr lang="ko-KR" altLang="en-US" dirty="0"/>
              <a:t>배열의 역 행렬 계산</a:t>
            </a:r>
          </a:p>
          <a:p>
            <a:pPr lvl="1"/>
            <a:r>
              <a:rPr lang="en-US" altLang="ko-KR" dirty="0" err="1" smtClean="0"/>
              <a:t>numpy.linalg.solve</a:t>
            </a:r>
            <a:r>
              <a:rPr lang="en-US" altLang="ko-KR" dirty="0" smtClean="0"/>
              <a:t>(a</a:t>
            </a:r>
            <a:r>
              <a:rPr lang="en-US" altLang="ko-KR" dirty="0"/>
              <a:t>, b): </a:t>
            </a:r>
            <a:r>
              <a:rPr lang="ko-KR" altLang="en-US" dirty="0" err="1"/>
              <a:t>연립방정식</a:t>
            </a:r>
            <a:r>
              <a:rPr lang="ko-KR" altLang="en-US" dirty="0"/>
              <a:t> 해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51" y="1552555"/>
            <a:ext cx="5804198" cy="7556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96" y="2371666"/>
            <a:ext cx="3003704" cy="685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8100" y="3405990"/>
            <a:ext cx="650875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linalg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linalg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solve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"a5"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4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연립 방정식의 해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연립 방정식에 대한 </a:t>
            </a:r>
            <a:r>
              <a:rPr lang="en-US" altLang="ko-KR" dirty="0"/>
              <a:t>A, B </a:t>
            </a:r>
            <a:r>
              <a:rPr lang="ko-KR" altLang="en-US" dirty="0"/>
              <a:t>배열에 대해 </a:t>
            </a:r>
            <a:r>
              <a:rPr lang="en-US" altLang="ko-KR" dirty="0"/>
              <a:t>A-1 ·B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70" y="1371582"/>
            <a:ext cx="3098959" cy="6858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22270" y="2423289"/>
            <a:ext cx="4572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linalg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"solve"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4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균등 분포 </a:t>
            </a:r>
            <a:r>
              <a:rPr lang="en-US" altLang="ko-KR" sz="1400" dirty="0"/>
              <a:t>uniform distribution : </a:t>
            </a:r>
            <a:r>
              <a:rPr lang="ko-KR" altLang="en-US" sz="1400" dirty="0"/>
              <a:t>확률 밀도 𝒫 𝓍 </a:t>
            </a:r>
            <a:r>
              <a:rPr lang="en-US" altLang="ko-KR" sz="1400" dirty="0" smtClean="0"/>
              <a:t>=1/(</a:t>
            </a:r>
            <a:r>
              <a:rPr lang="ko-KR" altLang="en-US" sz="1400" dirty="0" smtClean="0"/>
              <a:t>𝑏 </a:t>
            </a:r>
            <a:r>
              <a:rPr lang="ko-KR" altLang="en-US" sz="1400" dirty="0"/>
              <a:t>− </a:t>
            </a:r>
            <a:r>
              <a:rPr lang="ko-KR" altLang="en-US" sz="1400" dirty="0" smtClean="0"/>
              <a:t>𝑎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대해 값이나 요소를 </a:t>
            </a:r>
            <a:r>
              <a:rPr lang="en-US" altLang="ko-KR" sz="1400" dirty="0"/>
              <a:t>[</a:t>
            </a:r>
            <a:r>
              <a:rPr lang="ko-KR" altLang="en-US" sz="1400" dirty="0"/>
              <a:t>𝑎</a:t>
            </a:r>
            <a:r>
              <a:rPr lang="en-US" altLang="ko-KR" sz="1400" dirty="0"/>
              <a:t>, </a:t>
            </a:r>
            <a:r>
              <a:rPr lang="ko-KR" altLang="en-US" sz="1400" dirty="0"/>
              <a:t>𝑏</a:t>
            </a:r>
            <a:r>
              <a:rPr lang="en-US" altLang="ko-KR" sz="1400" dirty="0"/>
              <a:t>) </a:t>
            </a:r>
            <a:r>
              <a:rPr lang="ko-KR" altLang="en-US" sz="1400" dirty="0"/>
              <a:t>에서 균등 배치</a:t>
            </a:r>
          </a:p>
          <a:p>
            <a:pPr lvl="1"/>
            <a:r>
              <a:rPr lang="en-US" altLang="ko-KR" sz="1400" dirty="0" err="1" smtClean="0"/>
              <a:t>numpy.random.random</a:t>
            </a:r>
            <a:r>
              <a:rPr lang="en-US" altLang="ko-KR" sz="1400" dirty="0" smtClean="0"/>
              <a:t>(size=None</a:t>
            </a:r>
            <a:r>
              <a:rPr lang="en-US" altLang="ko-KR" sz="1400" dirty="0"/>
              <a:t>): [0.0, 1.0) </a:t>
            </a:r>
            <a:r>
              <a:rPr lang="ko-KR" altLang="en-US" sz="1400" dirty="0"/>
              <a:t>범위 실수</a:t>
            </a:r>
          </a:p>
          <a:p>
            <a:pPr lvl="2"/>
            <a:r>
              <a:rPr lang="en-US" altLang="ko-KR" sz="1400" dirty="0" smtClean="0"/>
              <a:t>size</a:t>
            </a:r>
            <a:r>
              <a:rPr lang="ko-KR" altLang="en-US" sz="1400" dirty="0"/>
              <a:t>는 생략하거나 스칼라 값</a:t>
            </a:r>
            <a:r>
              <a:rPr lang="en-US" altLang="ko-KR" sz="1400" dirty="0"/>
              <a:t>, 2</a:t>
            </a:r>
            <a:r>
              <a:rPr lang="ko-KR" altLang="en-US" sz="1400" dirty="0"/>
              <a:t>차원 이상은 </a:t>
            </a:r>
            <a:r>
              <a:rPr lang="en-US" altLang="ko-KR" sz="1400" dirty="0"/>
              <a:t>shape</a:t>
            </a:r>
            <a:r>
              <a:rPr lang="ko-KR" altLang="en-US" sz="1400" dirty="0"/>
              <a:t>로 반환은 스칼라 값 또는 배열</a:t>
            </a:r>
          </a:p>
          <a:p>
            <a:pPr lvl="1"/>
            <a:r>
              <a:rPr lang="en-US" altLang="ko-KR" sz="1400" dirty="0" err="1" smtClean="0"/>
              <a:t>numpy.random.uniform</a:t>
            </a:r>
            <a:r>
              <a:rPr lang="en-US" altLang="ko-KR" sz="1400" dirty="0" smtClean="0"/>
              <a:t>(low=0.0</a:t>
            </a:r>
            <a:r>
              <a:rPr lang="en-US" altLang="ko-KR" sz="1400" dirty="0"/>
              <a:t>, high=1.0, size=None): [low, high) </a:t>
            </a:r>
            <a:r>
              <a:rPr lang="ko-KR" altLang="en-US" sz="1400" dirty="0"/>
              <a:t>범위 실수 타입</a:t>
            </a:r>
          </a:p>
          <a:p>
            <a:pPr lvl="1"/>
            <a:r>
              <a:rPr lang="en-US" altLang="ko-KR" sz="1400" dirty="0" err="1" smtClean="0"/>
              <a:t>numpy.random.randint</a:t>
            </a:r>
            <a:r>
              <a:rPr lang="en-US" altLang="ko-KR" sz="1400" dirty="0" smtClean="0"/>
              <a:t>(low</a:t>
            </a:r>
            <a:r>
              <a:rPr lang="en-US" altLang="ko-KR" sz="1400" dirty="0"/>
              <a:t>, high=None, size=None,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): [low, high) </a:t>
            </a:r>
            <a:r>
              <a:rPr lang="ko-KR" altLang="en-US" sz="1400" dirty="0"/>
              <a:t>범위 정수 타입</a:t>
            </a:r>
          </a:p>
          <a:p>
            <a:pPr lvl="2"/>
            <a:r>
              <a:rPr lang="en-US" altLang="ko-KR" sz="1400" dirty="0" smtClean="0"/>
              <a:t>high</a:t>
            </a:r>
            <a:r>
              <a:rPr lang="ko-KR" altLang="en-US" sz="1400" dirty="0"/>
              <a:t>를 생략하면 </a:t>
            </a:r>
            <a:r>
              <a:rPr lang="en-US" altLang="ko-KR" sz="1400" dirty="0"/>
              <a:t>low = 0, high = low</a:t>
            </a:r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971550" y="3037691"/>
            <a:ext cx="7493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uniform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2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샘플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400" dirty="0" err="1"/>
              <a:t>numpy.random.shuffle</a:t>
            </a:r>
            <a:r>
              <a:rPr lang="en-US" altLang="ko-KR" sz="1400" dirty="0"/>
              <a:t>(x): </a:t>
            </a:r>
            <a:r>
              <a:rPr lang="ko-KR" altLang="en-US" sz="1400" dirty="0"/>
              <a:t>시퀀스 </a:t>
            </a:r>
            <a:r>
              <a:rPr lang="en-US" altLang="ko-KR" sz="1400" dirty="0"/>
              <a:t>x</a:t>
            </a:r>
            <a:r>
              <a:rPr lang="ko-KR" altLang="en-US" sz="1400" dirty="0"/>
              <a:t>의 내용을 섞어서 수정</a:t>
            </a:r>
            <a:r>
              <a:rPr lang="en-US" altLang="ko-KR" sz="1400" dirty="0"/>
              <a:t>. </a:t>
            </a:r>
            <a:r>
              <a:rPr lang="ko-KR" altLang="en-US" sz="1400" dirty="0"/>
              <a:t>다차원 배열은 첫 번째 축 기준</a:t>
            </a:r>
          </a:p>
          <a:p>
            <a:pPr lvl="1"/>
            <a:r>
              <a:rPr lang="en-US" altLang="ko-KR" sz="1400" dirty="0" err="1" smtClean="0"/>
              <a:t>numpy.random.choice</a:t>
            </a:r>
            <a:r>
              <a:rPr lang="en-US" altLang="ko-KR" sz="1400" dirty="0" smtClean="0"/>
              <a:t>(a</a:t>
            </a:r>
            <a:r>
              <a:rPr lang="en-US" altLang="ko-KR" sz="1400" dirty="0"/>
              <a:t>, size=None, replace=True, p=None): </a:t>
            </a:r>
            <a:r>
              <a:rPr lang="ko-KR" altLang="en-US" sz="1400" dirty="0"/>
              <a:t>주어진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배열에서 무작위 샘플 생성</a:t>
            </a:r>
          </a:p>
          <a:p>
            <a:pPr lvl="2"/>
            <a:r>
              <a:rPr lang="en-US" altLang="ko-KR" sz="1400" dirty="0" smtClean="0"/>
              <a:t>replace</a:t>
            </a:r>
            <a:r>
              <a:rPr lang="ko-KR" altLang="en-US" sz="1400" dirty="0"/>
              <a:t>는 선택 값 재 사용 유무</a:t>
            </a:r>
            <a:r>
              <a:rPr lang="en-US" altLang="ko-KR" sz="1400" dirty="0"/>
              <a:t>, p</a:t>
            </a:r>
            <a:r>
              <a:rPr lang="ko-KR" altLang="en-US" sz="1400" dirty="0"/>
              <a:t>는 </a:t>
            </a:r>
            <a:r>
              <a:rPr lang="en-US" altLang="ko-KR" sz="1400" dirty="0"/>
              <a:t>a </a:t>
            </a:r>
            <a:r>
              <a:rPr lang="ko-KR" altLang="en-US" sz="1400" dirty="0"/>
              <a:t>항목 선택 확률</a:t>
            </a:r>
          </a:p>
          <a:p>
            <a:pPr lvl="1"/>
            <a:r>
              <a:rPr lang="en-US" altLang="ko-KR" sz="1400" dirty="0" err="1" smtClean="0"/>
              <a:t>numpy.seed</a:t>
            </a:r>
            <a:r>
              <a:rPr lang="en-US" altLang="ko-KR" sz="1400" dirty="0" smtClean="0"/>
              <a:t>(seed=None</a:t>
            </a:r>
            <a:r>
              <a:rPr lang="en-US" altLang="ko-KR" sz="1400" dirty="0"/>
              <a:t>): </a:t>
            </a:r>
            <a:r>
              <a:rPr lang="ko-KR" altLang="en-US" sz="1400" dirty="0"/>
              <a:t>의사 </a:t>
            </a:r>
            <a:r>
              <a:rPr lang="ko-KR" altLang="en-US" sz="1400" dirty="0" err="1"/>
              <a:t>난수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제너레이터에서</a:t>
            </a:r>
            <a:r>
              <a:rPr lang="ko-KR" altLang="en-US" sz="1400" dirty="0"/>
              <a:t> 사용할 시드 값 설정</a:t>
            </a:r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809625" y="2506693"/>
            <a:ext cx="752475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27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샘플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분포 </a:t>
            </a:r>
            <a:r>
              <a:rPr lang="en-US" altLang="ko-KR" dirty="0"/>
              <a:t>normal distribution</a:t>
            </a:r>
          </a:p>
          <a:p>
            <a:pPr lvl="1"/>
            <a:r>
              <a:rPr lang="ko-KR" altLang="en-US" dirty="0" smtClean="0"/>
              <a:t>가우스 </a:t>
            </a:r>
            <a:r>
              <a:rPr lang="ko-KR" altLang="en-US" dirty="0"/>
              <a:t>분포의 확률 밀도 𝒫 에 대해 </a:t>
            </a:r>
          </a:p>
          <a:p>
            <a:pPr lvl="2"/>
            <a:r>
              <a:rPr lang="ko-KR" altLang="en-US" dirty="0" smtClean="0"/>
              <a:t>평균에서 </a:t>
            </a:r>
            <a:r>
              <a:rPr lang="ko-KR" altLang="en-US" dirty="0"/>
              <a:t>최대치이며</a:t>
            </a:r>
            <a:r>
              <a:rPr lang="en-US" altLang="ko-KR" dirty="0"/>
              <a:t>, </a:t>
            </a:r>
            <a:r>
              <a:rPr lang="ko-KR" altLang="en-US" dirty="0"/>
              <a:t>표준 편차와 함께 확산되며 증가함</a:t>
            </a:r>
          </a:p>
          <a:p>
            <a:pPr lvl="2"/>
            <a:r>
              <a:rPr lang="ko-KR" altLang="en-US" dirty="0" smtClean="0"/>
              <a:t>멀리 </a:t>
            </a:r>
            <a:r>
              <a:rPr lang="ko-KR" altLang="en-US" dirty="0"/>
              <a:t>떨어져 있는 것보다 평균에 가까운 샘플을 반환할 확률이 높음</a:t>
            </a:r>
          </a:p>
          <a:p>
            <a:pPr lvl="1"/>
            <a:r>
              <a:rPr lang="en-US" altLang="ko-KR" dirty="0" err="1" smtClean="0"/>
              <a:t>numpy.random.normal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=0.0</a:t>
            </a:r>
            <a:r>
              <a:rPr lang="en-US" altLang="ko-KR" dirty="0"/>
              <a:t>, scale=1.0, size=None): </a:t>
            </a:r>
            <a:r>
              <a:rPr lang="ko-KR" altLang="en-US" dirty="0"/>
              <a:t>정규 분포</a:t>
            </a:r>
          </a:p>
          <a:p>
            <a:pPr lvl="2"/>
            <a:r>
              <a:rPr lang="en-US" altLang="ko-KR" dirty="0" err="1" smtClean="0"/>
              <a:t>loc</a:t>
            </a:r>
            <a:r>
              <a:rPr lang="ko-KR" altLang="en-US" dirty="0" smtClean="0"/>
              <a:t>은 </a:t>
            </a:r>
            <a:r>
              <a:rPr lang="ko-KR" altLang="en-US" dirty="0" err="1"/>
              <a:t>분표의</a:t>
            </a:r>
            <a:r>
              <a:rPr lang="ko-KR" altLang="en-US" dirty="0"/>
              <a:t> 평균</a:t>
            </a:r>
            <a:r>
              <a:rPr lang="en-US" altLang="ko-KR" dirty="0"/>
              <a:t>(</a:t>
            </a:r>
            <a:r>
              <a:rPr lang="ko-KR" altLang="en-US" dirty="0"/>
              <a:t>중앙</a:t>
            </a:r>
            <a:r>
              <a:rPr lang="en-US" altLang="ko-KR" dirty="0"/>
              <a:t>), scale</a:t>
            </a:r>
            <a:r>
              <a:rPr lang="ko-KR" altLang="en-US" dirty="0"/>
              <a:t>은 양의 값으로 표준 편차</a:t>
            </a:r>
            <a:r>
              <a:rPr lang="en-US" altLang="ko-KR" dirty="0"/>
              <a:t>(</a:t>
            </a:r>
            <a:r>
              <a:rPr lang="ko-KR" altLang="en-US" dirty="0"/>
              <a:t>확산 또는 너비</a:t>
            </a:r>
            <a:r>
              <a:rPr lang="en-US" altLang="ko-KR" dirty="0"/>
              <a:t>), size</a:t>
            </a:r>
            <a:r>
              <a:rPr lang="ko-KR" altLang="en-US" dirty="0"/>
              <a:t>는 스칼라 또는 </a:t>
            </a:r>
            <a:r>
              <a:rPr lang="en-US" altLang="ko-KR" dirty="0"/>
              <a:t>shape</a:t>
            </a:r>
          </a:p>
          <a:p>
            <a:pPr lvl="1"/>
            <a:r>
              <a:rPr lang="en-US" altLang="ko-KR" dirty="0" err="1" smtClean="0"/>
              <a:t>numpy.random.standard_normal</a:t>
            </a:r>
            <a:r>
              <a:rPr lang="en-US" altLang="ko-KR" dirty="0" smtClean="0"/>
              <a:t>(size=None</a:t>
            </a:r>
            <a:r>
              <a:rPr lang="en-US" altLang="ko-KR" dirty="0"/>
              <a:t>): </a:t>
            </a:r>
            <a:r>
              <a:rPr lang="ko-KR" altLang="en-US" dirty="0"/>
              <a:t>표준 정규 분포 </a:t>
            </a:r>
            <a:r>
              <a:rPr lang="en-US" altLang="ko-KR" dirty="0"/>
              <a:t>standard normal (</a:t>
            </a:r>
            <a:r>
              <a:rPr lang="ko-KR" altLang="en-US" dirty="0"/>
              <a:t>평균</a:t>
            </a:r>
            <a:r>
              <a:rPr lang="en-US" altLang="ko-KR" dirty="0"/>
              <a:t>=0, </a:t>
            </a:r>
            <a:r>
              <a:rPr lang="ko-KR" altLang="en-US" dirty="0"/>
              <a:t>표준편차</a:t>
            </a:r>
            <a:r>
              <a:rPr lang="en-US" altLang="ko-KR" dirty="0"/>
              <a:t>=1). </a:t>
            </a:r>
            <a:r>
              <a:rPr lang="ko-KR" altLang="en-US" dirty="0"/>
              <a:t>무작위 샘플은 </a:t>
            </a:r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3644246"/>
            <a:ext cx="87757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mu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sigma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mu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sigma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N(4, 2.89)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standard_normal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standard_normal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N(4, 2.89)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"mean and standard deviation:"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mu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sigma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ddof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"a4"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39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 및 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데이터의 재 사용을 위해 </a:t>
            </a:r>
            <a:r>
              <a:rPr lang="en-US" altLang="ko-KR" sz="1400" dirty="0" err="1"/>
              <a:t>ndarray</a:t>
            </a:r>
            <a:r>
              <a:rPr lang="ko-KR" altLang="en-US" sz="1400" dirty="0"/>
              <a:t>의 배열 요소를 파일로 저장하거나 파일로부터 데이터를 읽어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ko-KR" altLang="en-US" sz="1400" dirty="0"/>
              <a:t>객체로 변환</a:t>
            </a:r>
          </a:p>
          <a:p>
            <a:pPr lvl="1"/>
            <a:r>
              <a:rPr lang="ko-KR" altLang="en-US" sz="1400" dirty="0" smtClean="0"/>
              <a:t>바이너리 </a:t>
            </a:r>
            <a:r>
              <a:rPr lang="ko-KR" altLang="en-US" sz="1400" dirty="0"/>
              <a:t>형식으로 </a:t>
            </a:r>
            <a:r>
              <a:rPr lang="ko-KR" altLang="en-US" sz="1400" dirty="0" err="1"/>
              <a:t>확장자는</a:t>
            </a:r>
            <a:r>
              <a:rPr lang="ko-KR" altLang="en-US" sz="1400" dirty="0"/>
              <a:t>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npy</a:t>
            </a:r>
            <a:endParaRPr lang="en-US" altLang="ko-KR" sz="1400" dirty="0"/>
          </a:p>
          <a:p>
            <a:pPr lvl="2"/>
            <a:r>
              <a:rPr lang="en-US" altLang="ko-KR" sz="1400" dirty="0" err="1" smtClean="0"/>
              <a:t>numpy.save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 : 1</a:t>
            </a:r>
            <a:r>
              <a:rPr lang="ko-KR" altLang="en-US" sz="1400" dirty="0"/>
              <a:t>개 배열을 파일로 저장</a:t>
            </a:r>
          </a:p>
          <a:p>
            <a:pPr lvl="3"/>
            <a:r>
              <a:rPr lang="en-US" altLang="ko-KR" sz="1400" dirty="0" smtClean="0"/>
              <a:t>file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확장자</a:t>
            </a:r>
            <a:r>
              <a:rPr lang="ko-KR" altLang="en-US" sz="1400" dirty="0"/>
              <a:t> 생략 가능</a:t>
            </a:r>
          </a:p>
          <a:p>
            <a:pPr lvl="2"/>
            <a:r>
              <a:rPr lang="en-US" altLang="ko-KR" sz="1400" dirty="0" err="1" smtClean="0"/>
              <a:t>numpy.savez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fname</a:t>
            </a:r>
            <a:r>
              <a:rPr lang="en-US" altLang="ko-KR" sz="1400" dirty="0" smtClean="0"/>
              <a:t>, *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, **</a:t>
            </a:r>
            <a:r>
              <a:rPr lang="en-US" altLang="ko-KR" sz="1400" dirty="0" err="1" smtClean="0"/>
              <a:t>kwargs</a:t>
            </a:r>
            <a:r>
              <a:rPr lang="en-US" altLang="ko-KR" sz="1400" dirty="0" smtClean="0"/>
              <a:t>) : n</a:t>
            </a:r>
            <a:r>
              <a:rPr lang="ko-KR" altLang="en-US" sz="1400" dirty="0" smtClean="0"/>
              <a:t>개의 배열을 파일로 저장</a:t>
            </a:r>
          </a:p>
          <a:p>
            <a:pPr lvl="3"/>
            <a:r>
              <a:rPr lang="en-US" altLang="ko-KR" sz="1400" dirty="0" err="1" smtClean="0"/>
              <a:t>kwargs</a:t>
            </a:r>
            <a:r>
              <a:rPr lang="ko-KR" altLang="en-US" sz="1400" dirty="0" smtClean="0"/>
              <a:t>는 배열 이름을 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배열을 값으로 나열한 키워드 인자</a:t>
            </a:r>
          </a:p>
          <a:p>
            <a:pPr lvl="2"/>
            <a:r>
              <a:rPr lang="en-US" altLang="ko-KR" sz="1400" dirty="0" err="1" smtClean="0"/>
              <a:t>numpy.load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fname</a:t>
            </a:r>
            <a:r>
              <a:rPr lang="en-US" altLang="ko-KR" sz="1400" dirty="0"/>
              <a:t>): .</a:t>
            </a:r>
            <a:r>
              <a:rPr lang="en-US" altLang="ko-KR" sz="1400" dirty="0" err="1"/>
              <a:t>npy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파일에서 배열 로드</a:t>
            </a:r>
            <a:r>
              <a:rPr lang="en-US" altLang="ko-KR" sz="1400" dirty="0"/>
              <a:t>. </a:t>
            </a:r>
            <a:r>
              <a:rPr lang="ko-KR" altLang="en-US" sz="1400" dirty="0"/>
              <a:t>압축된 바이너리라면 압축 해제</a:t>
            </a:r>
          </a:p>
          <a:p>
            <a:pPr lvl="3"/>
            <a:r>
              <a:rPr lang="ko-KR" altLang="en-US" sz="1400" dirty="0" smtClean="0"/>
              <a:t>파일명은 </a:t>
            </a:r>
            <a:r>
              <a:rPr lang="ko-KR" altLang="en-US" sz="1400" dirty="0" err="1"/>
              <a:t>확장자까지</a:t>
            </a:r>
            <a:r>
              <a:rPr lang="ko-KR" altLang="en-US" sz="1400" dirty="0"/>
              <a:t> 모두 포함해야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객체는 </a:t>
            </a:r>
            <a:r>
              <a:rPr lang="en-US" altLang="ko-KR" sz="1400" dirty="0" err="1"/>
              <a:t>ndarray</a:t>
            </a:r>
            <a:r>
              <a:rPr lang="ko-KR" altLang="en-US" sz="1400" dirty="0"/>
              <a:t>와 호환되는 </a:t>
            </a:r>
            <a:r>
              <a:rPr lang="en-US" altLang="ko-KR" sz="1400" dirty="0" err="1"/>
              <a:t>numpy.lib.npyio.NpzFile</a:t>
            </a:r>
            <a:endParaRPr lang="en-US" altLang="ko-KR" sz="1400" dirty="0"/>
          </a:p>
          <a:p>
            <a:pPr lvl="2"/>
            <a:r>
              <a:rPr lang="en-US" altLang="ko-KR" sz="1400" dirty="0" err="1" smtClean="0"/>
              <a:t>numpy.lib.npyio.NpzFile.close</a:t>
            </a:r>
            <a:r>
              <a:rPr lang="en-US" altLang="ko-KR" sz="1400" dirty="0"/>
              <a:t>(): </a:t>
            </a:r>
            <a:r>
              <a:rPr lang="ko-KR" altLang="en-US" sz="1400" dirty="0"/>
              <a:t>파일 닫기</a:t>
            </a:r>
          </a:p>
          <a:p>
            <a:pPr lvl="3"/>
            <a:r>
              <a:rPr lang="ko-KR" altLang="en-US" sz="1400" dirty="0" smtClean="0"/>
              <a:t>파일을 </a:t>
            </a:r>
            <a:r>
              <a:rPr lang="ko-KR" altLang="en-US" sz="1400" dirty="0"/>
              <a:t>닫으면 더 이상 배열 접근 불가</a:t>
            </a:r>
          </a:p>
          <a:p>
            <a:pPr lvl="1"/>
            <a:r>
              <a:rPr lang="ko-KR" altLang="en-US" sz="1400" dirty="0" smtClean="0"/>
              <a:t>압축된 </a:t>
            </a:r>
            <a:r>
              <a:rPr lang="ko-KR" altLang="en-US" sz="1400" dirty="0"/>
              <a:t>바이너리 파일</a:t>
            </a:r>
          </a:p>
          <a:p>
            <a:pPr lvl="2"/>
            <a:r>
              <a:rPr lang="en-US" altLang="ko-KR" sz="1400" dirty="0" err="1" smtClean="0"/>
              <a:t>numpy.savez_compressed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fname</a:t>
            </a:r>
            <a:r>
              <a:rPr lang="en-US" altLang="ko-KR" sz="1400" dirty="0"/>
              <a:t>, *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, **</a:t>
            </a:r>
            <a:r>
              <a:rPr lang="en-US" altLang="ko-KR" sz="1400" dirty="0" err="1"/>
              <a:t>kwargs</a:t>
            </a:r>
            <a:r>
              <a:rPr lang="en-US" altLang="ko-KR" sz="1400" dirty="0"/>
              <a:t>): </a:t>
            </a:r>
            <a:r>
              <a:rPr lang="ko-KR" altLang="en-US" sz="1400" dirty="0"/>
              <a:t>압축 후 저장</a:t>
            </a:r>
          </a:p>
          <a:p>
            <a:pPr lvl="1"/>
            <a:r>
              <a:rPr lang="ko-KR" altLang="en-US" sz="1400" dirty="0" smtClean="0"/>
              <a:t>텍스트 </a:t>
            </a:r>
            <a:r>
              <a:rPr lang="ko-KR" altLang="en-US" sz="1400" dirty="0"/>
              <a:t>파일</a:t>
            </a:r>
            <a:r>
              <a:rPr lang="en-US" altLang="ko-KR" sz="1400" dirty="0"/>
              <a:t>(</a:t>
            </a:r>
            <a:r>
              <a:rPr lang="ko-KR" altLang="en-US" sz="1400" dirty="0"/>
              <a:t>엑셀 등과 호환</a:t>
            </a:r>
            <a:r>
              <a:rPr lang="en-US" altLang="ko-KR" sz="1400" dirty="0"/>
              <a:t>) </a:t>
            </a:r>
            <a:r>
              <a:rPr lang="ko-KR" altLang="en-US" sz="1400" dirty="0"/>
              <a:t>형식</a:t>
            </a:r>
          </a:p>
          <a:p>
            <a:pPr lvl="2"/>
            <a:r>
              <a:rPr lang="en-US" altLang="ko-KR" sz="1400" dirty="0" err="1" smtClean="0"/>
              <a:t>numpy.savetxt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fname</a:t>
            </a:r>
            <a:r>
              <a:rPr lang="en-US" altLang="ko-KR" sz="1400" dirty="0"/>
              <a:t>, x): </a:t>
            </a:r>
            <a:r>
              <a:rPr lang="ko-KR" altLang="en-US" sz="1400" dirty="0"/>
              <a:t>파일 저장</a:t>
            </a:r>
          </a:p>
          <a:p>
            <a:pPr lvl="3"/>
            <a:r>
              <a:rPr lang="en-US" altLang="ko-KR" sz="1400" dirty="0" smtClean="0"/>
              <a:t>x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또는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배열</a:t>
            </a:r>
          </a:p>
          <a:p>
            <a:pPr lvl="2"/>
            <a:r>
              <a:rPr lang="en-US" altLang="ko-KR" sz="1400" dirty="0" err="1" smtClean="0"/>
              <a:t>numpy.loadtxt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fname</a:t>
            </a:r>
            <a:r>
              <a:rPr lang="en-US" altLang="ko-KR" sz="1400" dirty="0"/>
              <a:t>): </a:t>
            </a:r>
            <a:r>
              <a:rPr lang="ko-KR" altLang="en-US" sz="1400" dirty="0"/>
              <a:t>파일 </a:t>
            </a:r>
            <a:r>
              <a:rPr lang="ko-KR" altLang="en-US" sz="1400" dirty="0" smtClean="0"/>
              <a:t>로드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344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ones, zeros, reshape, full,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클래스의 부가적인 기능에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 및 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1050" y="1457742"/>
            <a:ext cx="733425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360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savez_compressed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sin_sample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sin_sample.npz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).all())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a3[‘x’] == a1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의 결과는 불 배열이며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all()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은 전체 요소가 같은지 검사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).all())</a:t>
            </a:r>
          </a:p>
          <a:p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.close()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어떤 클래스를 기반으로 그 속성과 기능을 물려받아 새로운 클래스 만드는 것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상속 관계에 따라서 객체가 어떤 클래스를 기반으로 만들었는지 확인할 수 있게 해주는 함수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54008"/>
            <a:ext cx="8229600" cy="55007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강력한 </a:t>
            </a:r>
            <a:r>
              <a:rPr lang="en-US" altLang="ko-KR" sz="1300" dirty="0"/>
              <a:t>N</a:t>
            </a:r>
            <a:r>
              <a:rPr lang="ko-KR" altLang="en-US" sz="1300" dirty="0"/>
              <a:t>차원 배열 객체로 범용적 데이터 처리를 위한 다차원 컨테이너 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과학 </a:t>
            </a:r>
            <a:r>
              <a:rPr lang="ko-KR" altLang="en-US" sz="1300" dirty="0"/>
              <a:t>연산을 위한 </a:t>
            </a:r>
            <a:r>
              <a:rPr lang="ko-KR" altLang="en-US" sz="1300" dirty="0" err="1"/>
              <a:t>파이썬</a:t>
            </a:r>
            <a:r>
              <a:rPr lang="ko-KR" altLang="en-US" sz="1300" dirty="0"/>
              <a:t> 핵심 라이브러리 중 하나로 빠른 고성능 연산을 위해 </a:t>
            </a:r>
            <a:r>
              <a:rPr lang="en-US" altLang="ko-KR" sz="1300" dirty="0"/>
              <a:t>C</a:t>
            </a:r>
            <a:r>
              <a:rPr lang="ko-KR" altLang="en-US" sz="1300" dirty="0"/>
              <a:t>언어로 </a:t>
            </a:r>
            <a:r>
              <a:rPr lang="ko-KR" altLang="en-US" sz="1300" dirty="0" smtClean="0"/>
              <a:t>구현</a:t>
            </a:r>
            <a:endParaRPr lang="en-US" altLang="ko-KR" sz="1300" dirty="0" smtClean="0"/>
          </a:p>
          <a:p>
            <a:pPr lvl="2">
              <a:lnSpc>
                <a:spcPct val="150000"/>
              </a:lnSpc>
            </a:pPr>
            <a:r>
              <a:rPr lang="ko-KR" altLang="en-US" sz="1300" dirty="0" err="1" smtClean="0"/>
              <a:t>파이썬의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편의성과 </a:t>
            </a:r>
            <a:r>
              <a:rPr lang="en-US" altLang="ko-KR" sz="1300" dirty="0"/>
              <a:t>C</a:t>
            </a:r>
            <a:r>
              <a:rPr lang="ko-KR" altLang="en-US" sz="1300" dirty="0"/>
              <a:t>언어의 연산 능력을 동시에 </a:t>
            </a:r>
            <a:r>
              <a:rPr lang="ko-KR" altLang="en-US" sz="1300" dirty="0" smtClean="0"/>
              <a:t>이용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벡터부터 </a:t>
            </a:r>
            <a:r>
              <a:rPr lang="ko-KR" altLang="en-US" sz="1300" dirty="0" err="1"/>
              <a:t>텐</a:t>
            </a:r>
            <a:r>
              <a:rPr lang="ko-KR" altLang="en-US" sz="1300" dirty="0" err="1" smtClean="0"/>
              <a:t>서에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이르기까지 다양한 방법으로 만드는 다차원 배열 제공하며</a:t>
            </a:r>
            <a:r>
              <a:rPr lang="en-US" altLang="ko-KR" sz="1300" dirty="0"/>
              <a:t>, </a:t>
            </a:r>
            <a:r>
              <a:rPr lang="ko-KR" altLang="en-US" sz="1300" dirty="0"/>
              <a:t>선형대수 문제를 쉽게 처리할 수 있음 </a:t>
            </a:r>
            <a:endParaRPr lang="en-US" altLang="ko-KR" sz="1300" dirty="0" smtClean="0"/>
          </a:p>
          <a:p>
            <a:pPr lvl="2">
              <a:lnSpc>
                <a:spcPct val="150000"/>
              </a:lnSpc>
            </a:pPr>
            <a:r>
              <a:rPr lang="ko-KR" altLang="en-US" sz="1300" dirty="0" smtClean="0"/>
              <a:t>스칼라 </a:t>
            </a:r>
            <a:r>
              <a:rPr lang="en-US" altLang="ko-KR" sz="1300" dirty="0" smtClean="0"/>
              <a:t>scalar</a:t>
            </a:r>
          </a:p>
          <a:p>
            <a:pPr lvl="3">
              <a:lnSpc>
                <a:spcPct val="150000"/>
              </a:lnSpc>
            </a:pPr>
            <a:r>
              <a:rPr lang="ko-KR" altLang="en-US" sz="1300" dirty="0" smtClean="0"/>
              <a:t>하나의 </a:t>
            </a:r>
            <a:r>
              <a:rPr lang="ko-KR" altLang="en-US" sz="1300" dirty="0"/>
              <a:t>값</a:t>
            </a:r>
            <a:r>
              <a:rPr lang="en-US" altLang="ko-KR" sz="1300" dirty="0"/>
              <a:t>. a = 10 </a:t>
            </a:r>
            <a:endParaRPr lang="en-US" altLang="ko-KR" sz="1300" dirty="0" smtClean="0"/>
          </a:p>
          <a:p>
            <a:pPr lvl="2">
              <a:lnSpc>
                <a:spcPct val="150000"/>
              </a:lnSpc>
            </a:pPr>
            <a:r>
              <a:rPr lang="ko-KR" altLang="en-US" sz="1300" dirty="0" smtClean="0"/>
              <a:t>벡터 </a:t>
            </a:r>
            <a:r>
              <a:rPr lang="en-US" altLang="ko-KR" sz="1300" dirty="0"/>
              <a:t>vector </a:t>
            </a:r>
            <a:endParaRPr lang="en-US" altLang="ko-KR" sz="1300" dirty="0" smtClean="0"/>
          </a:p>
          <a:p>
            <a:pPr lvl="3">
              <a:lnSpc>
                <a:spcPct val="150000"/>
              </a:lnSpc>
            </a:pPr>
            <a:r>
              <a:rPr lang="ko-KR" altLang="en-US" sz="1300" dirty="0" smtClean="0"/>
              <a:t>순서가 </a:t>
            </a:r>
            <a:r>
              <a:rPr lang="ko-KR" altLang="en-US" sz="1300" dirty="0"/>
              <a:t>있는 </a:t>
            </a:r>
            <a:r>
              <a:rPr lang="en-US" altLang="ko-KR" sz="1300" dirty="0"/>
              <a:t>1</a:t>
            </a:r>
            <a:r>
              <a:rPr lang="ko-KR" altLang="en-US" sz="1300" dirty="0"/>
              <a:t>차원 배열</a:t>
            </a:r>
            <a:r>
              <a:rPr lang="en-US" altLang="ko-KR" sz="1300" dirty="0"/>
              <a:t>. x = [0, 1, 2] </a:t>
            </a:r>
            <a:endParaRPr lang="en-US" altLang="ko-KR" sz="1300" dirty="0" smtClean="0"/>
          </a:p>
          <a:p>
            <a:pPr lvl="3">
              <a:lnSpc>
                <a:spcPct val="150000"/>
              </a:lnSpc>
            </a:pPr>
            <a:r>
              <a:rPr lang="ko-KR" altLang="en-US" sz="1300" dirty="0" smtClean="0"/>
              <a:t>순서가 </a:t>
            </a:r>
            <a:r>
              <a:rPr lang="ko-KR" altLang="en-US" sz="1300" dirty="0"/>
              <a:t>없는 배열은 집합 </a:t>
            </a:r>
            <a:r>
              <a:rPr lang="en-US" altLang="ko-KR" sz="1300" dirty="0"/>
              <a:t>set </a:t>
            </a:r>
            <a:endParaRPr lang="en-US" altLang="ko-KR" sz="1300" dirty="0" smtClean="0"/>
          </a:p>
          <a:p>
            <a:pPr lvl="2">
              <a:lnSpc>
                <a:spcPct val="150000"/>
              </a:lnSpc>
            </a:pPr>
            <a:r>
              <a:rPr lang="ko-KR" altLang="en-US" sz="1300" dirty="0" smtClean="0"/>
              <a:t>행렬 </a:t>
            </a:r>
            <a:r>
              <a:rPr lang="en-US" altLang="ko-KR" sz="1300" dirty="0"/>
              <a:t>matrix </a:t>
            </a:r>
            <a:endParaRPr lang="en-US" altLang="ko-KR" sz="1300" dirty="0" smtClean="0"/>
          </a:p>
          <a:p>
            <a:pPr lvl="3">
              <a:lnSpc>
                <a:spcPct val="150000"/>
              </a:lnSpc>
            </a:pPr>
            <a:r>
              <a:rPr lang="ko-KR" altLang="en-US" sz="1300" dirty="0" smtClean="0"/>
              <a:t>벡터 </a:t>
            </a:r>
            <a:r>
              <a:rPr lang="en-US" altLang="ko-KR" sz="1300" dirty="0"/>
              <a:t>m</a:t>
            </a:r>
            <a:r>
              <a:rPr lang="ko-KR" altLang="en-US" sz="1300" dirty="0"/>
              <a:t>이 </a:t>
            </a:r>
            <a:r>
              <a:rPr lang="en-US" altLang="ko-KR" sz="1300" dirty="0"/>
              <a:t>n</a:t>
            </a:r>
            <a:r>
              <a:rPr lang="ko-KR" altLang="en-US" sz="1300" dirty="0"/>
              <a:t>개 존재</a:t>
            </a:r>
            <a:r>
              <a:rPr lang="en-US" altLang="ko-KR" sz="1300" dirty="0"/>
              <a:t>(m x n)</a:t>
            </a:r>
            <a:r>
              <a:rPr lang="ko-KR" altLang="en-US" sz="1300" dirty="0"/>
              <a:t>하는 </a:t>
            </a:r>
            <a:r>
              <a:rPr lang="en-US" altLang="ko-KR" sz="1300" dirty="0"/>
              <a:t>2</a:t>
            </a:r>
            <a:r>
              <a:rPr lang="ko-KR" altLang="en-US" sz="1300" dirty="0"/>
              <a:t>차원 배열 </a:t>
            </a:r>
            <a:endParaRPr lang="en-US" altLang="ko-KR" sz="1300" dirty="0" smtClean="0"/>
          </a:p>
          <a:p>
            <a:pPr lvl="3">
              <a:lnSpc>
                <a:spcPct val="150000"/>
              </a:lnSpc>
            </a:pPr>
            <a:r>
              <a:rPr lang="en-US" altLang="ko-KR" sz="1300" dirty="0" smtClean="0"/>
              <a:t>1 </a:t>
            </a:r>
            <a:r>
              <a:rPr lang="en-US" altLang="ko-KR" sz="1300" dirty="0"/>
              <a:t>x n </a:t>
            </a:r>
            <a:r>
              <a:rPr lang="ko-KR" altLang="en-US" sz="1300" dirty="0"/>
              <a:t>행 </a:t>
            </a:r>
            <a:r>
              <a:rPr lang="en-US" altLang="ko-KR" sz="1300" dirty="0"/>
              <a:t>row </a:t>
            </a:r>
            <a:r>
              <a:rPr lang="ko-KR" altLang="en-US" sz="1300" dirty="0"/>
              <a:t>벡터 </a:t>
            </a:r>
            <a:r>
              <a:rPr lang="en-US" altLang="ko-KR" sz="1300" dirty="0"/>
              <a:t>[[1 2]] </a:t>
            </a:r>
            <a:r>
              <a:rPr lang="ko-KR" altLang="en-US" sz="1300" dirty="0"/>
              <a:t>와 </a:t>
            </a:r>
            <a:r>
              <a:rPr lang="en-US" altLang="ko-KR" sz="1300" dirty="0"/>
              <a:t>m x 1 </a:t>
            </a:r>
            <a:r>
              <a:rPr lang="ko-KR" altLang="en-US" sz="1300" dirty="0"/>
              <a:t>열 </a:t>
            </a:r>
            <a:r>
              <a:rPr lang="en-US" altLang="ko-KR" sz="1300" dirty="0"/>
              <a:t>column </a:t>
            </a:r>
            <a:r>
              <a:rPr lang="ko-KR" altLang="en-US" sz="1300" dirty="0"/>
              <a:t>벡터 </a:t>
            </a:r>
            <a:r>
              <a:rPr lang="en-US" altLang="ko-KR" sz="1300" dirty="0"/>
              <a:t>[[1] [2]] </a:t>
            </a:r>
            <a:r>
              <a:rPr lang="ko-KR" altLang="en-US" sz="1300" dirty="0"/>
              <a:t>는 서로 전치 관계 </a:t>
            </a:r>
            <a:endParaRPr lang="en-US" altLang="ko-KR" sz="1300" dirty="0" smtClean="0"/>
          </a:p>
          <a:p>
            <a:pPr lvl="2">
              <a:lnSpc>
                <a:spcPct val="150000"/>
              </a:lnSpc>
            </a:pPr>
            <a:r>
              <a:rPr lang="ko-KR" altLang="en-US" sz="1300" dirty="0" err="1" smtClean="0"/>
              <a:t>텐서</a:t>
            </a:r>
            <a:r>
              <a:rPr lang="ko-KR" altLang="en-US" sz="1300" dirty="0" smtClean="0"/>
              <a:t> </a:t>
            </a:r>
            <a:r>
              <a:rPr lang="en-US" altLang="ko-KR" sz="1300" dirty="0"/>
              <a:t>tensor </a:t>
            </a:r>
            <a:endParaRPr lang="en-US" altLang="ko-KR" sz="1300" dirty="0" smtClean="0"/>
          </a:p>
          <a:p>
            <a:pPr lvl="3">
              <a:lnSpc>
                <a:spcPct val="150000"/>
              </a:lnSpc>
            </a:pPr>
            <a:r>
              <a:rPr lang="ko-KR" altLang="en-US" sz="1300" dirty="0" smtClean="0"/>
              <a:t>같은 </a:t>
            </a:r>
            <a:r>
              <a:rPr lang="ko-KR" altLang="en-US" sz="1300" dirty="0"/>
              <a:t>크기의 행렬로 구성된 </a:t>
            </a:r>
            <a:r>
              <a:rPr lang="en-US" altLang="ko-KR" sz="1300" dirty="0"/>
              <a:t>3</a:t>
            </a:r>
            <a:r>
              <a:rPr lang="ko-KR" altLang="en-US" sz="1300" dirty="0"/>
              <a:t>차원 이상 배열 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인기있는 </a:t>
            </a:r>
            <a:r>
              <a:rPr lang="ko-KR" altLang="en-US" sz="1300" dirty="0" err="1"/>
              <a:t>서드파티</a:t>
            </a:r>
            <a:r>
              <a:rPr lang="ko-KR" altLang="en-US" sz="1300" dirty="0"/>
              <a:t> 라이브러리들이 </a:t>
            </a:r>
            <a:r>
              <a:rPr lang="en-US" altLang="ko-KR" sz="1300" dirty="0" err="1"/>
              <a:t>NumPy</a:t>
            </a:r>
            <a:r>
              <a:rPr lang="ko-KR" altLang="en-US" sz="1300" dirty="0"/>
              <a:t>를 기본 자료구조로 사용하거나 호환됨 </a:t>
            </a:r>
            <a:endParaRPr lang="en-US" altLang="ko-KR" sz="1300" dirty="0" smtClean="0"/>
          </a:p>
          <a:p>
            <a:pPr lvl="2">
              <a:lnSpc>
                <a:spcPct val="150000"/>
              </a:lnSpc>
            </a:pPr>
            <a:r>
              <a:rPr lang="en-US" altLang="ko-KR" sz="1300" dirty="0" err="1" smtClean="0"/>
              <a:t>matplotlib</a:t>
            </a:r>
            <a:r>
              <a:rPr lang="en-US" altLang="ko-KR" sz="1300" dirty="0"/>
              <a:t>, pandas, </a:t>
            </a:r>
            <a:r>
              <a:rPr lang="en-US" altLang="ko-KR" sz="1300" dirty="0" err="1"/>
              <a:t>opencv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pytorch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tensorflow</a:t>
            </a:r>
            <a:r>
              <a:rPr lang="en-US" altLang="ko-KR" sz="1300" dirty="0"/>
              <a:t> </a:t>
            </a:r>
            <a:r>
              <a:rPr lang="ko-KR" altLang="en-US" sz="1300" dirty="0"/>
              <a:t>등 </a:t>
            </a:r>
          </a:p>
        </p:txBody>
      </p:sp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02" y="958808"/>
            <a:ext cx="2870348" cy="45087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250" y="1062020"/>
            <a:ext cx="6089502" cy="5500726"/>
          </a:xfrm>
        </p:spPr>
        <p:txBody>
          <a:bodyPr>
            <a:normAutofit/>
          </a:bodyPr>
          <a:lstStyle/>
          <a:p>
            <a:r>
              <a:rPr lang="en-US" altLang="ko-KR" sz="1200" dirty="0" err="1" smtClean="0"/>
              <a:t>NumPy</a:t>
            </a:r>
            <a:r>
              <a:rPr lang="ko-KR" altLang="en-US" sz="1200" dirty="0" smtClean="0"/>
              <a:t>의 다차원 배열 객체</a:t>
            </a:r>
          </a:p>
          <a:p>
            <a:pPr lvl="1"/>
            <a:r>
              <a:rPr lang="en-US" altLang="ko-KR" sz="1200" dirty="0" err="1" smtClean="0"/>
              <a:t>ndarray</a:t>
            </a:r>
            <a:r>
              <a:rPr lang="ko-KR" altLang="en-US" sz="1200" dirty="0"/>
              <a:t>의 주요 속성</a:t>
            </a:r>
          </a:p>
          <a:p>
            <a:pPr lvl="2"/>
            <a:r>
              <a:rPr lang="en-US" altLang="ko-KR" sz="1200" dirty="0" err="1" smtClean="0"/>
              <a:t>ndarray.ndim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축 </a:t>
            </a:r>
            <a:r>
              <a:rPr lang="en-US" altLang="ko-KR" sz="1200" dirty="0"/>
              <a:t>axis (</a:t>
            </a:r>
            <a:r>
              <a:rPr lang="ko-KR" altLang="en-US" sz="1200" dirty="0"/>
              <a:t>차원 </a:t>
            </a:r>
            <a:r>
              <a:rPr lang="en-US" altLang="ko-KR" sz="1200" dirty="0"/>
              <a:t>dimensions ) </a:t>
            </a:r>
            <a:r>
              <a:rPr lang="ko-KR" altLang="en-US" sz="1200" dirty="0"/>
              <a:t>수</a:t>
            </a:r>
          </a:p>
          <a:p>
            <a:pPr lvl="2"/>
            <a:r>
              <a:rPr lang="en-US" altLang="ko-KR" sz="1200" dirty="0" err="1" smtClean="0"/>
              <a:t>ndarray</a:t>
            </a:r>
            <a:r>
              <a:rPr lang="en-US" altLang="ko-KR" sz="1200" dirty="0" smtClean="0"/>
              <a:t>. : </a:t>
            </a:r>
            <a:r>
              <a:rPr lang="ko-KR" altLang="en-US" sz="1200" dirty="0"/>
              <a:t>배열의 차원으로</a:t>
            </a:r>
            <a:r>
              <a:rPr lang="en-US" altLang="ko-KR" sz="1200" dirty="0"/>
              <a:t>, </a:t>
            </a:r>
            <a:r>
              <a:rPr lang="ko-KR" altLang="en-US" sz="1200" dirty="0"/>
              <a:t>각 차원 배열의 크기를 정수 </a:t>
            </a:r>
            <a:r>
              <a:rPr lang="ko-KR" altLang="en-US" sz="1200" dirty="0" err="1"/>
              <a:t>튜플로</a:t>
            </a:r>
            <a:r>
              <a:rPr lang="ko-KR" altLang="en-US" sz="1200" dirty="0"/>
              <a:t> 나타냄</a:t>
            </a:r>
            <a:r>
              <a:rPr lang="en-US" altLang="ko-KR" sz="1200" dirty="0"/>
              <a:t>. </a:t>
            </a:r>
            <a:r>
              <a:rPr lang="en-US" altLang="ko-KR" sz="1200" dirty="0"/>
              <a:t>shape</a:t>
            </a:r>
            <a:endParaRPr lang="en-US" altLang="ko-KR" sz="1200" dirty="0"/>
          </a:p>
          <a:p>
            <a:pPr lvl="3"/>
            <a:r>
              <a:rPr lang="en-US" altLang="ko-KR" sz="1200" dirty="0" smtClean="0"/>
              <a:t>(</a:t>
            </a:r>
            <a:r>
              <a:rPr lang="en-US" altLang="ko-KR" sz="1200" dirty="0"/>
              <a:t>4 axis 0,), (4 axis 0, 3 axis 1), (2 axis 0, 4 axis 1, 3 axis 2)</a:t>
            </a:r>
          </a:p>
          <a:p>
            <a:pPr lvl="3"/>
            <a:r>
              <a:rPr lang="en-US" altLang="ko-KR" sz="1200" dirty="0" smtClean="0"/>
              <a:t>4 </a:t>
            </a:r>
            <a:r>
              <a:rPr lang="en-US" altLang="ko-KR" sz="1200" dirty="0"/>
              <a:t>≒ (4,) ➡ (1, 4): 1x4 </a:t>
            </a:r>
            <a:r>
              <a:rPr lang="ko-KR" altLang="en-US" sz="1200" dirty="0"/>
              <a:t>행 벡터</a:t>
            </a:r>
          </a:p>
          <a:p>
            <a:pPr lvl="3"/>
            <a:r>
              <a:rPr lang="en-US" altLang="ko-KR" sz="1200" dirty="0" smtClean="0"/>
              <a:t>(</a:t>
            </a:r>
            <a:r>
              <a:rPr lang="en-US" altLang="ko-KR" sz="1200" dirty="0"/>
              <a:t>4, 1): 4x1 </a:t>
            </a:r>
            <a:r>
              <a:rPr lang="ko-KR" altLang="en-US" sz="1200" dirty="0"/>
              <a:t>열 벡터</a:t>
            </a:r>
          </a:p>
          <a:p>
            <a:pPr lvl="2"/>
            <a:r>
              <a:rPr lang="en-US" altLang="ko-KR" sz="1200" dirty="0" err="1" smtClean="0"/>
              <a:t>ndarray.size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총 요소 수로</a:t>
            </a:r>
            <a:r>
              <a:rPr lang="en-US" altLang="ko-KR" sz="1200" dirty="0"/>
              <a:t>, </a:t>
            </a:r>
            <a:r>
              <a:rPr lang="ko-KR" altLang="en-US" sz="1200" dirty="0"/>
              <a:t>각 차원 배열의 크기를 모두 곱한 값</a:t>
            </a:r>
          </a:p>
          <a:p>
            <a:pPr lvl="2"/>
            <a:r>
              <a:rPr lang="en-US" altLang="ko-KR" sz="1200" dirty="0" err="1" smtClean="0"/>
              <a:t>ndarray.dtype</a:t>
            </a:r>
            <a:r>
              <a:rPr lang="en-US" altLang="ko-KR" sz="1200" dirty="0"/>
              <a:t>: </a:t>
            </a:r>
            <a:r>
              <a:rPr lang="ko-KR" altLang="en-US" sz="1200" dirty="0"/>
              <a:t>배열 요소 타입</a:t>
            </a:r>
          </a:p>
          <a:p>
            <a:pPr lvl="3"/>
            <a:r>
              <a:rPr lang="ko-KR" altLang="en-US" sz="1200" dirty="0" smtClean="0"/>
              <a:t>정수</a:t>
            </a:r>
            <a:r>
              <a:rPr lang="en-US" altLang="ko-KR" sz="1200" dirty="0"/>
              <a:t>: numpy.int8, numpy.int16, numpy.int32, numpy.int64 (==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ko-KR" altLang="en-US" sz="1200" dirty="0"/>
              <a:t>정수 기본 타입</a:t>
            </a:r>
            <a:r>
              <a:rPr lang="en-US" altLang="ko-KR" sz="1200" dirty="0"/>
              <a:t>)</a:t>
            </a:r>
          </a:p>
          <a:p>
            <a:pPr lvl="3"/>
            <a:r>
              <a:rPr lang="ko-KR" altLang="en-US" sz="1200" dirty="0" smtClean="0"/>
              <a:t>실수</a:t>
            </a:r>
            <a:r>
              <a:rPr lang="en-US" altLang="ko-KR" sz="1200" dirty="0"/>
              <a:t>: numpy.float16, numpy.float32, numpy.float64 (== float, </a:t>
            </a:r>
            <a:r>
              <a:rPr lang="ko-KR" altLang="en-US" sz="1200" dirty="0"/>
              <a:t>실수 기본 타입</a:t>
            </a:r>
            <a:r>
              <a:rPr lang="en-US" altLang="ko-KR" sz="1200" dirty="0"/>
              <a:t>), nympy.float128</a:t>
            </a:r>
          </a:p>
          <a:p>
            <a:pPr lvl="3"/>
            <a:r>
              <a:rPr lang="ko-KR" altLang="en-US" sz="1200" dirty="0" smtClean="0"/>
              <a:t>기타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numpy.complex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numpy.bool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numpy.str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numpy.object</a:t>
            </a:r>
            <a:endParaRPr lang="en-US" altLang="ko-KR" sz="1200" dirty="0"/>
          </a:p>
          <a:p>
            <a:pPr lvl="2"/>
            <a:r>
              <a:rPr lang="en-US" altLang="ko-KR" sz="1200" dirty="0" err="1" smtClean="0"/>
              <a:t>ndarray.itmesize</a:t>
            </a:r>
            <a:r>
              <a:rPr lang="en-US" altLang="ko-KR" sz="1200" dirty="0"/>
              <a:t>: </a:t>
            </a:r>
            <a:r>
              <a:rPr lang="ko-KR" altLang="en-US" sz="1200" dirty="0"/>
              <a:t>바이트 단위 배열 요소의 크기 </a:t>
            </a:r>
            <a:r>
              <a:rPr lang="en-US" altLang="ko-KR" sz="1200" dirty="0"/>
              <a:t>(</a:t>
            </a:r>
            <a:r>
              <a:rPr lang="ko-KR" altLang="en-US" sz="1200" dirty="0"/>
              <a:t>요소 타입 크기</a:t>
            </a:r>
            <a:r>
              <a:rPr lang="en-US" altLang="ko-KR" sz="1200" dirty="0"/>
              <a:t>)</a:t>
            </a:r>
          </a:p>
          <a:p>
            <a:pPr lvl="2"/>
            <a:r>
              <a:rPr lang="en-US" altLang="ko-KR" sz="1200" dirty="0" err="1" smtClean="0"/>
              <a:t>ndarray.data</a:t>
            </a:r>
            <a:r>
              <a:rPr lang="en-US" altLang="ko-KR" sz="1200" dirty="0"/>
              <a:t>: </a:t>
            </a:r>
            <a:r>
              <a:rPr lang="ko-KR" altLang="en-US" sz="1200" dirty="0"/>
              <a:t>실제 배열 요소를 포함하는 버퍼로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이미지나 오디오 같은 바이너리 데이터를 다룰 때 사용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89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객체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차원 이상은 반드시 열의 개수가 일치해야 함</a:t>
            </a:r>
          </a:p>
          <a:p>
            <a:pPr lvl="1"/>
            <a:r>
              <a:rPr lang="ko-KR" altLang="en-US" dirty="0" smtClean="0"/>
              <a:t>요소 </a:t>
            </a:r>
            <a:r>
              <a:rPr lang="ko-KR" altLang="en-US" dirty="0"/>
              <a:t>중에 실수가 하나라도 포함되면 실수 타입</a:t>
            </a:r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/>
              <a:t>요소의 디폴트 타입은 </a:t>
            </a:r>
            <a:r>
              <a:rPr lang="en-US" altLang="ko-KR" dirty="0"/>
              <a:t>int64</a:t>
            </a:r>
            <a:r>
              <a:rPr lang="ko-KR" altLang="en-US" dirty="0"/>
              <a:t>이고 실수 요소의 디폴트 타입은 </a:t>
            </a:r>
            <a:r>
              <a:rPr lang="en-US" altLang="ko-KR" dirty="0"/>
              <a:t>float64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200" y="2475290"/>
            <a:ext cx="7874000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int8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범위 기반</a:t>
            </a:r>
          </a:p>
          <a:p>
            <a:pPr lvl="1"/>
            <a:r>
              <a:rPr lang="en-US" altLang="ko-KR" dirty="0" err="1" smtClean="0"/>
              <a:t>arange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range()</a:t>
            </a:r>
            <a:r>
              <a:rPr lang="ko-KR" altLang="en-US" dirty="0"/>
              <a:t>처럼 주어진 </a:t>
            </a:r>
            <a:r>
              <a:rPr lang="en-US" altLang="ko-KR" dirty="0"/>
              <a:t>[start, stop)</a:t>
            </a:r>
            <a:r>
              <a:rPr lang="ko-KR" altLang="en-US" dirty="0"/>
              <a:t>에서 균일한 정수 또는 실수 배열 반환</a:t>
            </a:r>
          </a:p>
          <a:p>
            <a:pPr lvl="2"/>
            <a:r>
              <a:rPr lang="en-US" altLang="ko-KR" dirty="0" err="1" smtClean="0"/>
              <a:t>numpy.arange</a:t>
            </a:r>
            <a:r>
              <a:rPr lang="en-US" altLang="ko-KR" dirty="0"/>
              <a:t>([start]stop, [step,]</a:t>
            </a:r>
            <a:r>
              <a:rPr lang="en-US" altLang="ko-KR" dirty="0" err="1"/>
              <a:t>dtype</a:t>
            </a:r>
            <a:r>
              <a:rPr lang="en-US" altLang="ko-KR" dirty="0"/>
              <a:t>=None)</a:t>
            </a:r>
          </a:p>
          <a:p>
            <a:pPr lvl="1"/>
            <a:r>
              <a:rPr lang="en-US" altLang="ko-KR" dirty="0" err="1" smtClean="0"/>
              <a:t>linspace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 err="1"/>
              <a:t>arange</a:t>
            </a:r>
            <a:r>
              <a:rPr lang="en-US" altLang="ko-KR" dirty="0"/>
              <a:t>()</a:t>
            </a:r>
            <a:r>
              <a:rPr lang="ko-KR" altLang="en-US" dirty="0"/>
              <a:t>와 유사하나 </a:t>
            </a:r>
            <a:r>
              <a:rPr lang="en-US" altLang="ko-KR" dirty="0"/>
              <a:t>step</a:t>
            </a:r>
            <a:r>
              <a:rPr lang="ko-KR" altLang="en-US" dirty="0"/>
              <a:t>이 실수이면 오차가 발생할 수 있으므로 개수 사용</a:t>
            </a:r>
          </a:p>
          <a:p>
            <a:pPr lvl="2"/>
            <a:r>
              <a:rPr lang="en-US" altLang="ko-KR" dirty="0" err="1" smtClean="0"/>
              <a:t>numpy.linspace</a:t>
            </a:r>
            <a:r>
              <a:rPr lang="en-US" altLang="ko-KR" dirty="0" smtClean="0"/>
              <a:t>(start</a:t>
            </a:r>
            <a:r>
              <a:rPr lang="en-US" altLang="ko-KR" dirty="0"/>
              <a:t>, stop, </a:t>
            </a:r>
            <a:r>
              <a:rPr lang="en-US" altLang="ko-KR" dirty="0" err="1"/>
              <a:t>num</a:t>
            </a:r>
            <a:r>
              <a:rPr lang="en-US" altLang="ko-KR" dirty="0"/>
              <a:t>=50, endpoint=True, </a:t>
            </a:r>
            <a:r>
              <a:rPr lang="en-US" altLang="ko-KR" dirty="0" err="1"/>
              <a:t>retstep</a:t>
            </a:r>
            <a:r>
              <a:rPr lang="en-US" altLang="ko-KR" dirty="0"/>
              <a:t>=False, </a:t>
            </a:r>
            <a:r>
              <a:rPr lang="en-US" altLang="ko-KR" dirty="0" err="1"/>
              <a:t>dtype</a:t>
            </a:r>
            <a:r>
              <a:rPr lang="en-US" altLang="ko-KR" dirty="0"/>
              <a:t>=None, axis=0)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8225" y="3393639"/>
            <a:ext cx="706755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linspace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5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935020"/>
            <a:ext cx="8229600" cy="5500726"/>
          </a:xfrm>
        </p:spPr>
        <p:txBody>
          <a:bodyPr/>
          <a:lstStyle/>
          <a:p>
            <a:r>
              <a:rPr lang="ko-KR" altLang="en-US" dirty="0"/>
              <a:t>특정 값으로 초기화</a:t>
            </a:r>
          </a:p>
          <a:p>
            <a:pPr lvl="1"/>
            <a:r>
              <a:rPr lang="en-US" altLang="ko-KR" dirty="0" err="1" smtClean="0"/>
              <a:t>numpy.zeros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=float): </a:t>
            </a:r>
            <a:r>
              <a:rPr lang="ko-KR" altLang="en-US" dirty="0"/>
              <a:t>배열 전체를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  <a:p>
            <a:pPr lvl="1"/>
            <a:r>
              <a:rPr lang="en-US" altLang="ko-KR" dirty="0" err="1" smtClean="0"/>
              <a:t>numpy.ones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=None): </a:t>
            </a:r>
            <a:r>
              <a:rPr lang="ko-KR" altLang="en-US" dirty="0"/>
              <a:t>배열 전체를 </a:t>
            </a:r>
            <a:r>
              <a:rPr lang="en-US" altLang="ko-KR" dirty="0"/>
              <a:t>1</a:t>
            </a:r>
            <a:r>
              <a:rPr lang="ko-KR" altLang="en-US" dirty="0"/>
              <a:t>로 초기화</a:t>
            </a:r>
            <a:r>
              <a:rPr lang="en-US" altLang="ko-KR" dirty="0"/>
              <a:t>. </a:t>
            </a:r>
            <a:r>
              <a:rPr lang="ko-KR" altLang="en-US" dirty="0"/>
              <a:t>기본 타입은 </a:t>
            </a:r>
            <a:r>
              <a:rPr lang="en-US" altLang="ko-KR" dirty="0"/>
              <a:t>float</a:t>
            </a:r>
            <a:endParaRPr lang="ko-KR" altLang="en-US" dirty="0"/>
          </a:p>
          <a:p>
            <a:pPr lvl="1"/>
            <a:r>
              <a:rPr lang="en-US" altLang="ko-KR" dirty="0" err="1" smtClean="0"/>
              <a:t>numpy.full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fill_value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=None): </a:t>
            </a:r>
            <a:r>
              <a:rPr lang="ko-KR" altLang="en-US" dirty="0"/>
              <a:t>배열 전체를 전달한 값으로 초기화</a:t>
            </a:r>
          </a:p>
          <a:p>
            <a:pPr lvl="1"/>
            <a:r>
              <a:rPr lang="en-US" altLang="ko-KR" dirty="0" err="1" smtClean="0"/>
              <a:t>numpy.eye</a:t>
            </a:r>
            <a:r>
              <a:rPr lang="en-US" altLang="ko-KR" dirty="0" smtClean="0"/>
              <a:t>(N</a:t>
            </a:r>
            <a:r>
              <a:rPr lang="en-US" altLang="ko-KR" dirty="0"/>
              <a:t>, M=None, k=0, </a:t>
            </a:r>
            <a:r>
              <a:rPr lang="en-US" altLang="ko-KR" dirty="0" err="1"/>
              <a:t>dtype</a:t>
            </a:r>
            <a:r>
              <a:rPr lang="en-US" altLang="ko-KR" dirty="0"/>
              <a:t>=float): N x M </a:t>
            </a:r>
            <a:r>
              <a:rPr lang="ko-KR" altLang="en-US" dirty="0"/>
              <a:t>배열에 대해 대각선이 </a:t>
            </a:r>
            <a:r>
              <a:rPr lang="en-US" altLang="ko-KR" dirty="0"/>
              <a:t>1</a:t>
            </a:r>
            <a:r>
              <a:rPr lang="ko-KR" altLang="en-US" dirty="0"/>
              <a:t>이고 나머지는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  <a:p>
            <a:pPr lvl="2"/>
            <a:r>
              <a:rPr lang="en-US" altLang="ko-KR" dirty="0" smtClean="0"/>
              <a:t>M</a:t>
            </a:r>
            <a:r>
              <a:rPr lang="ko-KR" altLang="en-US" dirty="0"/>
              <a:t>을 생략하면 </a:t>
            </a:r>
            <a:r>
              <a:rPr lang="en-US" altLang="ko-KR" dirty="0"/>
              <a:t>M=N (</a:t>
            </a:r>
            <a:r>
              <a:rPr lang="ko-KR" altLang="en-US" dirty="0" err="1"/>
              <a:t>항등</a:t>
            </a:r>
            <a:r>
              <a:rPr lang="ko-KR" altLang="en-US" dirty="0"/>
              <a:t> 또는 단위 행렬 </a:t>
            </a:r>
            <a:r>
              <a:rPr lang="en-US" altLang="ko-KR" dirty="0"/>
              <a:t>identity matrix) , k</a:t>
            </a:r>
            <a:r>
              <a:rPr lang="ko-KR" altLang="en-US" dirty="0"/>
              <a:t>는 대각선 인덱스로 </a:t>
            </a:r>
            <a:r>
              <a:rPr lang="en-US" altLang="ko-KR" dirty="0"/>
              <a:t>0</a:t>
            </a:r>
            <a:r>
              <a:rPr lang="ko-KR" altLang="en-US" dirty="0"/>
              <a:t>은 기준 대각</a:t>
            </a:r>
            <a:r>
              <a:rPr lang="en-US" altLang="ko-KR" dirty="0"/>
              <a:t>, </a:t>
            </a:r>
            <a:r>
              <a:rPr lang="ko-KR" altLang="en-US" dirty="0"/>
              <a:t>양수는 기준 대각 위쪽</a:t>
            </a:r>
            <a:r>
              <a:rPr lang="en-US" altLang="ko-KR" dirty="0"/>
              <a:t>, </a:t>
            </a:r>
            <a:r>
              <a:rPr lang="ko-KR" altLang="en-US" dirty="0"/>
              <a:t>음수는 아래쪽</a:t>
            </a:r>
          </a:p>
          <a:p>
            <a:pPr lvl="1"/>
            <a:r>
              <a:rPr lang="en-US" altLang="ko-KR" dirty="0" err="1" smtClean="0"/>
              <a:t>numpy.diag</a:t>
            </a:r>
            <a:r>
              <a:rPr lang="en-US" altLang="ko-KR" dirty="0" smtClean="0"/>
              <a:t>(a</a:t>
            </a:r>
            <a:r>
              <a:rPr lang="en-US" altLang="ko-KR" dirty="0"/>
              <a:t>, k=0): </a:t>
            </a:r>
            <a:r>
              <a:rPr lang="ko-KR" altLang="en-US" dirty="0"/>
              <a:t>단위 행렬의 대각선 값들을 하나의 배열로 반환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7750" y="3598893"/>
            <a:ext cx="73279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zeros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zeros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ones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-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eye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diag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"a0:"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"a1:"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"a2:"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"a3:"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"a4:"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"a5:"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6148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2553</TotalTime>
  <Words>4462</Words>
  <Application>Microsoft Office PowerPoint</Application>
  <PresentationFormat>화면 슬라이드 쇼(4:3)</PresentationFormat>
  <Paragraphs>433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HY견고딕</vt:lpstr>
      <vt:lpstr>맑은 고딕</vt:lpstr>
      <vt:lpstr>Arial</vt:lpstr>
      <vt:lpstr>Consolas</vt:lpstr>
      <vt:lpstr>Wingdings</vt:lpstr>
      <vt:lpstr>바인드소프트</vt:lpstr>
      <vt:lpstr>NumPy 라이브러리 </vt:lpstr>
      <vt:lpstr>목차</vt:lpstr>
      <vt:lpstr>시작하기 전에</vt:lpstr>
      <vt:lpstr>시작하기 전에</vt:lpstr>
      <vt:lpstr>NumPy</vt:lpstr>
      <vt:lpstr>ndarray</vt:lpstr>
      <vt:lpstr>배열 생성</vt:lpstr>
      <vt:lpstr>배열 생성</vt:lpstr>
      <vt:lpstr>배열 생성</vt:lpstr>
      <vt:lpstr>배열 생성</vt:lpstr>
      <vt:lpstr>모양 변경</vt:lpstr>
      <vt:lpstr>기본연산</vt:lpstr>
      <vt:lpstr>브로드캐스팅</vt:lpstr>
      <vt:lpstr>인덱싱과 슬라이싱1</vt:lpstr>
      <vt:lpstr>인덱싱과 슬라이싱2</vt:lpstr>
      <vt:lpstr>서로 다른 배열 쌓기</vt:lpstr>
      <vt:lpstr>작은 배열로 분할</vt:lpstr>
      <vt:lpstr>참조와 복사</vt:lpstr>
      <vt:lpstr>수학함수</vt:lpstr>
      <vt:lpstr>지수와 로그</vt:lpstr>
      <vt:lpstr>기타 함수</vt:lpstr>
      <vt:lpstr>선형대수1</vt:lpstr>
      <vt:lpstr>선형대수2</vt:lpstr>
      <vt:lpstr>선형대수3</vt:lpstr>
      <vt:lpstr>연립 방정식의 해 구하기</vt:lpstr>
      <vt:lpstr>랜덤 샘플</vt:lpstr>
      <vt:lpstr>랜덤 샘플2</vt:lpstr>
      <vt:lpstr>랜덤 샘플3</vt:lpstr>
      <vt:lpstr>파일 저장 및 로드</vt:lpstr>
      <vt:lpstr>파일 저장 및 로드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188</cp:revision>
  <dcterms:created xsi:type="dcterms:W3CDTF">2019-06-04T09:17:40Z</dcterms:created>
  <dcterms:modified xsi:type="dcterms:W3CDTF">2023-05-15T05:21:06Z</dcterms:modified>
</cp:coreProperties>
</file>