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/>
              <a:t>라이브러리 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5263978" cy="550072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독립변수 </a:t>
            </a:r>
            <a:r>
              <a:rPr lang="en-US" altLang="ko-KR" sz="1400" dirty="0"/>
              <a:t>x</a:t>
            </a:r>
            <a:r>
              <a:rPr lang="ko-KR" altLang="en-US" sz="1400" dirty="0"/>
              <a:t>에 대한 종속변수 </a:t>
            </a:r>
            <a:r>
              <a:rPr lang="en-US" altLang="ko-KR" sz="1400" dirty="0"/>
              <a:t>y</a:t>
            </a:r>
            <a:r>
              <a:rPr lang="ko-KR" altLang="en-US" sz="1400" dirty="0"/>
              <a:t>의 변화를 선으로 표현</a:t>
            </a:r>
          </a:p>
          <a:p>
            <a:pPr lvl="1"/>
            <a:r>
              <a:rPr lang="en-US" altLang="ko-KR" sz="1400" dirty="0" err="1" smtClean="0"/>
              <a:t>pyplot.plot</a:t>
            </a:r>
            <a:r>
              <a:rPr lang="en-US" altLang="ko-KR" sz="1400" dirty="0"/>
              <a:t>(*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, **</a:t>
            </a:r>
            <a:r>
              <a:rPr lang="en-US" altLang="ko-KR" sz="1400" dirty="0" err="1"/>
              <a:t>kwargs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400" dirty="0" smtClean="0"/>
              <a:t>주요 </a:t>
            </a:r>
            <a:r>
              <a:rPr lang="ko-KR" altLang="en-US" sz="1400" dirty="0"/>
              <a:t>인자</a:t>
            </a:r>
          </a:p>
          <a:p>
            <a:pPr lvl="3"/>
            <a:r>
              <a:rPr lang="en-US" altLang="ko-KR" sz="1400" dirty="0" smtClean="0"/>
              <a:t>x</a:t>
            </a:r>
            <a:r>
              <a:rPr lang="en-US" altLang="ko-KR" sz="1400" dirty="0"/>
              <a:t>: x</a:t>
            </a:r>
            <a:r>
              <a:rPr lang="ko-KR" altLang="en-US" sz="1400" dirty="0"/>
              <a:t>축 실수 또는 배열 형태 데이터</a:t>
            </a:r>
          </a:p>
          <a:p>
            <a:pPr lvl="4"/>
            <a:r>
              <a:rPr lang="en-US" altLang="ko-KR" sz="1400" dirty="0" smtClean="0"/>
              <a:t>n</a:t>
            </a:r>
            <a:r>
              <a:rPr lang="ko-KR" altLang="en-US" sz="1400" dirty="0"/>
              <a:t>개의 </a:t>
            </a:r>
            <a:r>
              <a:rPr lang="en-US" altLang="ko-KR" sz="1400" dirty="0"/>
              <a:t>x</a:t>
            </a:r>
            <a:r>
              <a:rPr lang="ko-KR" altLang="en-US" sz="1400" dirty="0"/>
              <a:t>축 데이터는 </a:t>
            </a:r>
            <a:r>
              <a:rPr lang="en-US" altLang="ko-KR" sz="1400" dirty="0"/>
              <a:t>n</a:t>
            </a:r>
            <a:r>
              <a:rPr lang="ko-KR" altLang="en-US" sz="1400" dirty="0"/>
              <a:t>차원 배열을 사용</a:t>
            </a:r>
          </a:p>
          <a:p>
            <a:pPr lvl="3"/>
            <a:r>
              <a:rPr lang="en-US" altLang="ko-KR" sz="1400" dirty="0" smtClean="0"/>
              <a:t>y</a:t>
            </a:r>
            <a:r>
              <a:rPr lang="en-US" altLang="ko-KR" sz="1400" dirty="0"/>
              <a:t>: y</a:t>
            </a:r>
            <a:r>
              <a:rPr lang="ko-KR" altLang="en-US" sz="1400" dirty="0"/>
              <a:t>축 실수 또는 배열 형태 데이터</a:t>
            </a:r>
          </a:p>
          <a:p>
            <a:pPr lvl="4"/>
            <a:r>
              <a:rPr lang="ko-KR" altLang="en-US" sz="1400" dirty="0" smtClean="0"/>
              <a:t>생략하면 </a:t>
            </a:r>
            <a:r>
              <a:rPr lang="en-US" altLang="ko-KR" sz="1400" dirty="0"/>
              <a:t>x</a:t>
            </a:r>
            <a:r>
              <a:rPr lang="ko-KR" altLang="en-US" sz="1400" dirty="0"/>
              <a:t>는 </a:t>
            </a:r>
            <a:r>
              <a:rPr lang="en-US" altLang="ko-KR" sz="1400" dirty="0"/>
              <a:t>x</a:t>
            </a:r>
            <a:r>
              <a:rPr lang="ko-KR" altLang="en-US" sz="1400" dirty="0"/>
              <a:t>의 인덱스</a:t>
            </a:r>
            <a:r>
              <a:rPr lang="en-US" altLang="ko-KR" sz="1400" dirty="0"/>
              <a:t>, y</a:t>
            </a:r>
            <a:r>
              <a:rPr lang="ko-KR" altLang="en-US" sz="1400" dirty="0"/>
              <a:t>는 </a:t>
            </a:r>
            <a:r>
              <a:rPr lang="en-US" altLang="ko-KR" sz="1400" dirty="0"/>
              <a:t>x</a:t>
            </a:r>
            <a:r>
              <a:rPr lang="ko-KR" altLang="en-US" sz="1400" dirty="0"/>
              <a:t>의 데이터</a:t>
            </a:r>
          </a:p>
          <a:p>
            <a:pPr lvl="3"/>
            <a:r>
              <a:rPr lang="en-US" altLang="ko-KR" sz="1400" dirty="0" smtClean="0"/>
              <a:t>label</a:t>
            </a:r>
            <a:r>
              <a:rPr lang="en-US" altLang="ko-KR" sz="1400" dirty="0"/>
              <a:t>: </a:t>
            </a:r>
            <a:r>
              <a:rPr lang="ko-KR" altLang="en-US" sz="1400" dirty="0"/>
              <a:t>플롯 이름</a:t>
            </a:r>
          </a:p>
          <a:p>
            <a:pPr lvl="3"/>
            <a:r>
              <a:rPr lang="en-US" altLang="ko-KR" sz="1400" dirty="0" smtClean="0"/>
              <a:t>color</a:t>
            </a:r>
            <a:r>
              <a:rPr lang="en-US" altLang="ko-KR" sz="1400" dirty="0"/>
              <a:t>: </a:t>
            </a:r>
            <a:r>
              <a:rPr lang="ko-KR" altLang="en-US" sz="1400" dirty="0"/>
              <a:t>색상으로 문자열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‘red’, ‘blue’, …) </a:t>
            </a:r>
            <a:r>
              <a:rPr lang="ko-KR" altLang="en-US" sz="1400" dirty="0"/>
              <a:t>또는 </a:t>
            </a:r>
            <a:r>
              <a:rPr lang="en-US" altLang="ko-KR" sz="1400" dirty="0"/>
              <a:t>RGB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(‘#</a:t>
            </a:r>
            <a:r>
              <a:rPr lang="en-US" altLang="ko-KR" sz="1400" dirty="0" err="1"/>
              <a:t>rrggbb</a:t>
            </a:r>
            <a:r>
              <a:rPr lang="en-US" altLang="ko-KR" sz="1400" dirty="0"/>
              <a:t>’)</a:t>
            </a:r>
            <a:endParaRPr lang="ko-KR" altLang="en-US" sz="1400" dirty="0"/>
          </a:p>
          <a:p>
            <a:pPr lvl="4"/>
            <a:r>
              <a:rPr lang="ko-KR" altLang="en-US" sz="1400" dirty="0" smtClean="0"/>
              <a:t>색상을 </a:t>
            </a:r>
            <a:r>
              <a:rPr lang="ko-KR" altLang="en-US" sz="1400" dirty="0"/>
              <a:t>지정하지 않으면 </a:t>
            </a:r>
            <a:r>
              <a:rPr lang="ko-KR" altLang="en-US" sz="1400" dirty="0" err="1"/>
              <a:t>플롯마다</a:t>
            </a:r>
            <a:r>
              <a:rPr lang="ko-KR" altLang="en-US" sz="1400" dirty="0"/>
              <a:t> </a:t>
            </a:r>
            <a:r>
              <a:rPr lang="en-US" altLang="ko-KR" sz="1400" dirty="0"/>
              <a:t>'C0'</a:t>
            </a:r>
            <a:r>
              <a:rPr lang="ko-KR" altLang="en-US" sz="1400" dirty="0"/>
              <a:t> </a:t>
            </a:r>
            <a:r>
              <a:rPr lang="en-US" altLang="ko-KR" sz="1400" dirty="0"/>
              <a:t>~ 'C9'</a:t>
            </a:r>
            <a:r>
              <a:rPr lang="ko-KR" altLang="en-US" sz="1400" dirty="0"/>
              <a:t>까지 돌아가며 사용</a:t>
            </a:r>
          </a:p>
          <a:p>
            <a:pPr lvl="3"/>
            <a:r>
              <a:rPr lang="en-US" altLang="ko-KR" sz="1400" dirty="0" err="1" smtClean="0"/>
              <a:t>linestyle</a:t>
            </a:r>
            <a:r>
              <a:rPr lang="en-US" altLang="ko-KR" sz="1400" dirty="0"/>
              <a:t>: </a:t>
            </a:r>
            <a:r>
              <a:rPr lang="ko-KR" altLang="en-US" sz="1400" dirty="0"/>
              <a:t>선 스타일</a:t>
            </a:r>
            <a:r>
              <a:rPr lang="en-US" altLang="ko-KR" sz="1400" dirty="0"/>
              <a:t>. ‘-’ (</a:t>
            </a:r>
            <a:r>
              <a:rPr lang="ko-KR" altLang="en-US" sz="1400" dirty="0"/>
              <a:t>기본값</a:t>
            </a:r>
            <a:r>
              <a:rPr lang="en-US" altLang="ko-KR" sz="1400" dirty="0"/>
              <a:t>), ‘—’, ‘-.’, ‘:’ </a:t>
            </a:r>
            <a:r>
              <a:rPr lang="ko-KR" altLang="en-US" sz="1400" dirty="0"/>
              <a:t>중 하나</a:t>
            </a:r>
          </a:p>
          <a:p>
            <a:pPr lvl="3"/>
            <a:r>
              <a:rPr lang="en-US" altLang="ko-KR" sz="1400" dirty="0" smtClean="0"/>
              <a:t>marker</a:t>
            </a:r>
            <a:r>
              <a:rPr lang="en-US" altLang="ko-KR" sz="1400" dirty="0"/>
              <a:t>: </a:t>
            </a:r>
            <a:r>
              <a:rPr lang="ko-KR" altLang="en-US" sz="1400" dirty="0"/>
              <a:t>표시 스타일</a:t>
            </a:r>
            <a:r>
              <a:rPr lang="en-US" altLang="ko-KR" sz="1400" dirty="0"/>
              <a:t>. ‘.,</a:t>
            </a:r>
            <a:r>
              <a:rPr lang="en-US" altLang="ko-KR" sz="1400" dirty="0" err="1"/>
              <a:t>ov</a:t>
            </a:r>
            <a:r>
              <a:rPr lang="en-US" altLang="ko-KR" sz="1400" dirty="0"/>
              <a:t>^&lt;&gt;12348,spP*</a:t>
            </a:r>
            <a:r>
              <a:rPr lang="en-US" altLang="ko-KR" sz="1400" dirty="0" err="1"/>
              <a:t>hH+xDd</a:t>
            </a:r>
            <a:r>
              <a:rPr lang="en-US" altLang="ko-KR" sz="1400" dirty="0"/>
              <a:t>|_’ </a:t>
            </a:r>
            <a:r>
              <a:rPr lang="ko-KR" altLang="en-US" sz="1400" dirty="0"/>
              <a:t>중 하나</a:t>
            </a:r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18" y="928670"/>
            <a:ext cx="1784381" cy="18031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78" y="3082836"/>
            <a:ext cx="3333921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3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sine, cosine </a:t>
            </a:r>
            <a:r>
              <a:rPr lang="ko-KR" altLang="en-US" sz="1400" dirty="0"/>
              <a:t>라인 </a:t>
            </a:r>
            <a:r>
              <a:rPr lang="ko-KR" altLang="en-US" sz="1400" dirty="0" err="1" smtClean="0"/>
              <a:t>플롯팅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0 </a:t>
            </a:r>
            <a:r>
              <a:rPr lang="en-US" altLang="ko-KR" sz="1400" dirty="0"/>
              <a:t>~ 2</a:t>
            </a:r>
            <a:r>
              <a:rPr lang="ko-KR" altLang="en-US" sz="1400" dirty="0"/>
              <a:t>𝜋 범위 </a:t>
            </a:r>
            <a:r>
              <a:rPr lang="en-US" altLang="ko-KR" sz="1400" dirty="0"/>
              <a:t>sine, cosine </a:t>
            </a:r>
            <a:r>
              <a:rPr lang="ko-KR" altLang="en-US" sz="1400" dirty="0"/>
              <a:t>배열 생성 후 </a:t>
            </a:r>
            <a:r>
              <a:rPr lang="ko-KR" altLang="en-US" sz="1400" dirty="0" err="1"/>
              <a:t>마커</a:t>
            </a:r>
            <a:r>
              <a:rPr lang="en-US" altLang="ko-KR" sz="1400" dirty="0"/>
              <a:t>(sine </a:t>
            </a:r>
            <a:r>
              <a:rPr lang="ko-KR" altLang="en-US" sz="1400" dirty="0"/>
              <a:t>만</a:t>
            </a:r>
            <a:r>
              <a:rPr lang="en-US" altLang="ko-KR" sz="1400" dirty="0"/>
              <a:t>)</a:t>
            </a:r>
            <a:r>
              <a:rPr lang="ko-KR" altLang="en-US" sz="1400" dirty="0"/>
              <a:t>와 함께 선 </a:t>
            </a:r>
            <a:r>
              <a:rPr lang="ko-KR" altLang="en-US" sz="1400" dirty="0" err="1"/>
              <a:t>플로팅</a:t>
            </a:r>
            <a:r>
              <a:rPr lang="en-US" altLang="ko-KR" sz="1400" dirty="0"/>
              <a:t>. step</a:t>
            </a:r>
            <a:r>
              <a:rPr lang="ko-KR" altLang="en-US" sz="1400" dirty="0"/>
              <a:t>을 줄이면 좀더 부드러운 곡선을 얻을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97" y="2181111"/>
            <a:ext cx="3029162" cy="24226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91" y="1674148"/>
            <a:ext cx="621030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"Trigonometric functions"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"angle"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grid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darkcyan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'-.'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xlim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ylim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cos_y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'sin'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'#f00000'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'-.'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cos_y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0.83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xticks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270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'90d'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'180d'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'270d'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tick_params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direction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inout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데이터 얻기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전세계 주가는 </a:t>
            </a:r>
            <a:r>
              <a:rPr lang="en-US" altLang="ko-KR" dirty="0"/>
              <a:t>pandas-</a:t>
            </a:r>
            <a:r>
              <a:rPr lang="en-US" altLang="ko-KR" dirty="0" err="1"/>
              <a:t>datareader</a:t>
            </a:r>
            <a:r>
              <a:rPr lang="en-US" altLang="ko-KR" dirty="0"/>
              <a:t> </a:t>
            </a:r>
            <a:r>
              <a:rPr lang="ko-KR" altLang="en-US" dirty="0"/>
              <a:t>패키지로 야후 </a:t>
            </a:r>
            <a:r>
              <a:rPr lang="ko-KR" altLang="en-US" dirty="0" err="1"/>
              <a:t>파이낸스</a:t>
            </a:r>
            <a:r>
              <a:rPr lang="ko-KR" altLang="en-US" dirty="0"/>
              <a:t> 사이트</a:t>
            </a:r>
            <a:r>
              <a:rPr lang="en-US" altLang="ko-KR" dirty="0"/>
              <a:t>(https://finance.yahoo.com/ )</a:t>
            </a:r>
            <a:r>
              <a:rPr lang="ko-KR" altLang="en-US" dirty="0"/>
              <a:t>를 통해 얻을 수 있음</a:t>
            </a:r>
          </a:p>
          <a:p>
            <a:pPr lvl="1"/>
            <a:r>
              <a:rPr lang="ko-KR" altLang="en-US" dirty="0" smtClean="0"/>
              <a:t>설치</a:t>
            </a:r>
            <a:endParaRPr lang="ko-KR" altLang="en-US" dirty="0"/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pip3 install pandas-</a:t>
            </a:r>
            <a:r>
              <a:rPr lang="en-US" altLang="ko-KR" dirty="0" err="1"/>
              <a:t>datareader</a:t>
            </a:r>
            <a:endParaRPr lang="en-US" altLang="ko-KR" dirty="0"/>
          </a:p>
          <a:p>
            <a:pPr lvl="1"/>
            <a:r>
              <a:rPr lang="ko-KR" altLang="en-US" dirty="0" smtClean="0"/>
              <a:t>모듈</a:t>
            </a:r>
            <a:endParaRPr lang="ko-KR" altLang="en-US" dirty="0"/>
          </a:p>
          <a:p>
            <a:pPr lvl="2"/>
            <a:r>
              <a:rPr lang="en-US" altLang="ko-KR" dirty="0" smtClean="0"/>
              <a:t>from</a:t>
            </a:r>
            <a:r>
              <a:rPr lang="ko-KR" altLang="en-US" dirty="0" smtClean="0"/>
              <a:t> </a:t>
            </a:r>
            <a:r>
              <a:rPr lang="en-US" altLang="ko-KR" dirty="0" err="1"/>
              <a:t>pandas_datareader</a:t>
            </a:r>
            <a:r>
              <a:rPr lang="en-US" altLang="ko-KR" dirty="0"/>
              <a:t> import</a:t>
            </a:r>
            <a:r>
              <a:rPr lang="ko-KR" altLang="en-US" dirty="0"/>
              <a:t> </a:t>
            </a:r>
            <a:r>
              <a:rPr lang="en-US" altLang="ko-KR" dirty="0"/>
              <a:t>data as</a:t>
            </a:r>
            <a:r>
              <a:rPr lang="ko-KR" altLang="en-US" dirty="0"/>
              <a:t> </a:t>
            </a:r>
            <a:r>
              <a:rPr lang="en-US" altLang="ko-KR" dirty="0" err="1"/>
              <a:t>pdr</a:t>
            </a:r>
            <a:endParaRPr lang="en-US" altLang="ko-KR" dirty="0"/>
          </a:p>
          <a:p>
            <a:pPr lvl="1"/>
            <a:r>
              <a:rPr lang="ko-KR" altLang="en-US" dirty="0" smtClean="0"/>
              <a:t>주가 </a:t>
            </a:r>
            <a:r>
              <a:rPr lang="ko-KR" altLang="en-US" dirty="0"/>
              <a:t>데이터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구조</a:t>
            </a:r>
          </a:p>
          <a:p>
            <a:pPr lvl="3"/>
            <a:r>
              <a:rPr lang="en-US" altLang="ko-KR" dirty="0" smtClean="0"/>
              <a:t>Date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), High(</a:t>
            </a:r>
            <a:r>
              <a:rPr lang="ko-KR" altLang="en-US" dirty="0"/>
              <a:t>고가</a:t>
            </a:r>
            <a:r>
              <a:rPr lang="en-US" altLang="ko-KR" dirty="0"/>
              <a:t>), Low(</a:t>
            </a:r>
            <a:r>
              <a:rPr lang="ko-KR" altLang="en-US" dirty="0"/>
              <a:t>저가</a:t>
            </a:r>
            <a:r>
              <a:rPr lang="en-US" altLang="ko-KR" dirty="0"/>
              <a:t>), Open(</a:t>
            </a:r>
            <a:r>
              <a:rPr lang="ko-KR" altLang="en-US" dirty="0"/>
              <a:t>시가</a:t>
            </a:r>
            <a:r>
              <a:rPr lang="en-US" altLang="ko-KR" dirty="0"/>
              <a:t>), Close(</a:t>
            </a:r>
            <a:r>
              <a:rPr lang="ko-KR" altLang="en-US" dirty="0"/>
              <a:t>종가</a:t>
            </a:r>
            <a:r>
              <a:rPr lang="en-US" altLang="ko-KR" dirty="0"/>
              <a:t>), </a:t>
            </a:r>
            <a:r>
              <a:rPr lang="en-US" altLang="ko-KR" dirty="0" err="1"/>
              <a:t>Valume</a:t>
            </a:r>
            <a:r>
              <a:rPr lang="en-US" altLang="ko-KR" dirty="0"/>
              <a:t>(</a:t>
            </a:r>
            <a:r>
              <a:rPr lang="ko-KR" altLang="en-US" dirty="0"/>
              <a:t>거래량</a:t>
            </a:r>
            <a:r>
              <a:rPr lang="en-US" altLang="ko-KR" dirty="0"/>
              <a:t>), </a:t>
            </a:r>
            <a:r>
              <a:rPr lang="en-US" altLang="ko-KR" dirty="0" err="1"/>
              <a:t>Adj</a:t>
            </a:r>
            <a:r>
              <a:rPr lang="en-US" altLang="ko-KR" dirty="0"/>
              <a:t> Close(</a:t>
            </a:r>
            <a:r>
              <a:rPr lang="ko-KR" altLang="en-US" dirty="0" err="1"/>
              <a:t>수정종가</a:t>
            </a:r>
            <a:r>
              <a:rPr lang="en-US" altLang="ko-KR" dirty="0"/>
              <a:t>) </a:t>
            </a:r>
            <a:r>
              <a:rPr lang="ko-KR" altLang="en-US" dirty="0"/>
              <a:t>필드로 구성된 테이블 구조</a:t>
            </a:r>
          </a:p>
          <a:p>
            <a:pPr lvl="4"/>
            <a:r>
              <a:rPr lang="ko-KR" altLang="en-US" dirty="0" smtClean="0"/>
              <a:t>데이터 </a:t>
            </a:r>
            <a:r>
              <a:rPr lang="ko-KR" altLang="en-US" dirty="0"/>
              <a:t>분석에는 데이터의 연속성을 위해 수정 종가 사용</a:t>
            </a:r>
          </a:p>
          <a:p>
            <a:pPr lvl="4"/>
            <a:r>
              <a:rPr lang="ko-KR" altLang="en-US" dirty="0" smtClean="0"/>
              <a:t>수정 </a:t>
            </a:r>
            <a:r>
              <a:rPr lang="ko-KR" altLang="en-US" dirty="0"/>
              <a:t>종가는 분할</a:t>
            </a:r>
            <a:r>
              <a:rPr lang="en-US" altLang="ko-KR" dirty="0"/>
              <a:t>, </a:t>
            </a:r>
            <a:r>
              <a:rPr lang="ko-KR" altLang="en-US" dirty="0"/>
              <a:t>배당</a:t>
            </a:r>
            <a:r>
              <a:rPr lang="en-US" altLang="ko-KR" dirty="0"/>
              <a:t>, </a:t>
            </a:r>
            <a:r>
              <a:rPr lang="ko-KR" altLang="en-US" dirty="0"/>
              <a:t>배분</a:t>
            </a:r>
            <a:r>
              <a:rPr lang="en-US" altLang="ko-KR" dirty="0"/>
              <a:t>, </a:t>
            </a:r>
            <a:r>
              <a:rPr lang="ko-KR" altLang="en-US" dirty="0"/>
              <a:t>신주 발생을 고려해 주식 가격을 조정한 가격</a:t>
            </a:r>
          </a:p>
          <a:p>
            <a:pPr lvl="4"/>
            <a:r>
              <a:rPr lang="ko-KR" altLang="en-US" dirty="0" smtClean="0"/>
              <a:t>야후 </a:t>
            </a:r>
            <a:r>
              <a:rPr lang="ko-KR" altLang="en-US" dirty="0" err="1"/>
              <a:t>파이낸스는</a:t>
            </a:r>
            <a:r>
              <a:rPr lang="ko-KR" altLang="en-US" dirty="0"/>
              <a:t> 거래량 데이터의 경우 </a:t>
            </a:r>
            <a:r>
              <a:rPr lang="ko-KR" altLang="en-US" dirty="0" err="1"/>
              <a:t>십자리</a:t>
            </a:r>
            <a:r>
              <a:rPr lang="ko-KR" altLang="en-US" dirty="0"/>
              <a:t> 이하는 버림</a:t>
            </a:r>
          </a:p>
          <a:p>
            <a:pPr lvl="2"/>
            <a:r>
              <a:rPr lang="ko-KR" altLang="en-US" dirty="0" smtClean="0"/>
              <a:t>종목 </a:t>
            </a:r>
            <a:r>
              <a:rPr lang="ko-KR" altLang="en-US" dirty="0"/>
              <a:t>코드로 데이터 얻기</a:t>
            </a:r>
          </a:p>
          <a:p>
            <a:pPr lvl="3"/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pdr.DataReader</a:t>
            </a:r>
            <a:r>
              <a:rPr lang="en-US" altLang="ko-KR" dirty="0"/>
              <a:t>(‘KS11’, ‘yahoo’): 2017</a:t>
            </a:r>
            <a:r>
              <a:rPr lang="ko-KR" altLang="en-US" dirty="0"/>
              <a:t>년부터 현재까지 </a:t>
            </a:r>
            <a:r>
              <a:rPr lang="ko-KR" altLang="en-US" dirty="0" err="1"/>
              <a:t>코드피</a:t>
            </a:r>
            <a:r>
              <a:rPr lang="ko-KR" altLang="en-US" dirty="0"/>
              <a:t> 전체 데이터</a:t>
            </a:r>
          </a:p>
          <a:p>
            <a:pPr lvl="3"/>
            <a:r>
              <a:rPr lang="en-US" altLang="ko-KR" dirty="0" smtClean="0"/>
              <a:t>sec </a:t>
            </a:r>
            <a:r>
              <a:rPr lang="en-US" altLang="ko-KR" dirty="0"/>
              <a:t>= </a:t>
            </a:r>
            <a:r>
              <a:rPr lang="en-US" altLang="ko-KR" dirty="0" err="1"/>
              <a:t>pdr.DataReader</a:t>
            </a:r>
            <a:r>
              <a:rPr lang="en-US" altLang="ko-KR" dirty="0"/>
              <a:t>(‘005930.KS’, ‘yahoo’, ‘20200101</a:t>
            </a:r>
            <a:r>
              <a:rPr lang="ko-KR" altLang="en-US" dirty="0"/>
              <a:t>’</a:t>
            </a:r>
            <a:r>
              <a:rPr lang="en-US" altLang="ko-KR" dirty="0"/>
              <a:t>): </a:t>
            </a:r>
            <a:r>
              <a:rPr lang="ko-KR" altLang="en-US" dirty="0"/>
              <a:t>삼성전자 </a:t>
            </a:r>
            <a:r>
              <a:rPr lang="en-US" altLang="ko-KR" dirty="0"/>
              <a:t>2020.01.01 ~ </a:t>
            </a:r>
            <a:r>
              <a:rPr lang="ko-KR" altLang="en-US" dirty="0"/>
              <a:t>현재까지</a:t>
            </a:r>
          </a:p>
          <a:p>
            <a:pPr lvl="3"/>
            <a:r>
              <a:rPr lang="en-US" altLang="ko-KR" dirty="0" err="1" smtClean="0"/>
              <a:t>lg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pdr.DataReader</a:t>
            </a:r>
            <a:r>
              <a:rPr lang="en-US" altLang="ko-KR" dirty="0"/>
              <a:t>(‘066570.KS’, ‘yahoo’, ‘20210101</a:t>
            </a:r>
            <a:r>
              <a:rPr lang="ko-KR" altLang="en-US" dirty="0"/>
              <a:t>’</a:t>
            </a:r>
            <a:r>
              <a:rPr lang="en-US" altLang="ko-KR" dirty="0"/>
              <a:t>, ‘20211231</a:t>
            </a:r>
            <a:r>
              <a:rPr lang="ko-KR" altLang="en-US" dirty="0"/>
              <a:t>’</a:t>
            </a:r>
            <a:r>
              <a:rPr lang="en-US" altLang="ko-KR" dirty="0"/>
              <a:t>: LG</a:t>
            </a:r>
            <a:r>
              <a:rPr lang="ko-KR" altLang="en-US" dirty="0"/>
              <a:t>전자 </a:t>
            </a:r>
            <a:r>
              <a:rPr lang="en-US" altLang="ko-KR" dirty="0"/>
              <a:t>2021</a:t>
            </a:r>
            <a:r>
              <a:rPr lang="ko-KR" altLang="en-US" dirty="0"/>
              <a:t>년 전체 </a:t>
            </a:r>
            <a:r>
              <a:rPr lang="en-US" altLang="ko-KR" dirty="0"/>
              <a:t>(2021.01.01 ~ 2021.12.31)</a:t>
            </a:r>
          </a:p>
        </p:txBody>
      </p:sp>
    </p:spTree>
    <p:extLst>
      <p:ext uri="{BB962C8B-B14F-4D97-AF65-F5344CB8AC3E}">
        <p14:creationId xmlns:p14="http://schemas.microsoft.com/office/powerpoint/2010/main" val="330524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야후 </a:t>
            </a:r>
            <a:r>
              <a:rPr lang="ko-KR" altLang="en-US" sz="1400" dirty="0" err="1"/>
              <a:t>파이낸스에서</a:t>
            </a:r>
            <a:r>
              <a:rPr lang="ko-KR" altLang="en-US" sz="1400" dirty="0"/>
              <a:t> 코스피</a:t>
            </a:r>
            <a:r>
              <a:rPr lang="en-US" altLang="ko-KR" sz="1400" dirty="0"/>
              <a:t>(</a:t>
            </a:r>
            <a:r>
              <a:rPr lang="ko-KR" altLang="en-US" sz="1400" dirty="0"/>
              <a:t>주식 코드 ‘</a:t>
            </a:r>
            <a:r>
              <a:rPr lang="en-US" altLang="ko-KR" sz="1400" dirty="0"/>
              <a:t>KS11’)</a:t>
            </a:r>
            <a:r>
              <a:rPr lang="ko-KR" altLang="en-US" sz="1400" dirty="0"/>
              <a:t>의 주가 데이터를 읽어온 후 </a:t>
            </a:r>
            <a:r>
              <a:rPr lang="en-US" altLang="ko-KR" sz="1400" dirty="0"/>
              <a:t>[‘</a:t>
            </a:r>
            <a:r>
              <a:rPr lang="en-US" altLang="ko-KR" sz="1400" dirty="0" err="1"/>
              <a:t>Adj</a:t>
            </a:r>
            <a:r>
              <a:rPr lang="en-US" altLang="ko-KR" sz="1400" dirty="0"/>
              <a:t> Close’] </a:t>
            </a:r>
            <a:r>
              <a:rPr lang="ko-KR" altLang="en-US" sz="1400" dirty="0"/>
              <a:t>필드를 라인 플롯으로 </a:t>
            </a:r>
            <a:r>
              <a:rPr lang="ko-KR" altLang="en-US" sz="1400" dirty="0" err="1"/>
              <a:t>플롯팅</a:t>
            </a:r>
            <a:endParaRPr lang="ko-KR" altLang="en-US" sz="1400" dirty="0"/>
          </a:p>
          <a:p>
            <a:pPr lvl="1"/>
            <a:r>
              <a:rPr lang="en-US" altLang="ko-KR" sz="1400" dirty="0" err="1" smtClean="0"/>
              <a:t>DataReader</a:t>
            </a:r>
            <a:r>
              <a:rPr lang="en-US" altLang="ko-KR" sz="1400" dirty="0"/>
              <a:t>()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pandas.core.frame.DataFrame</a:t>
            </a:r>
            <a:r>
              <a:rPr lang="en-US" altLang="ko-KR" sz="1400" dirty="0"/>
              <a:t>() </a:t>
            </a:r>
            <a:r>
              <a:rPr lang="ko-KR" altLang="en-US" sz="1400" dirty="0"/>
              <a:t>객체 반환</a:t>
            </a:r>
          </a:p>
          <a:p>
            <a:pPr lvl="1"/>
            <a:r>
              <a:rPr lang="en-US" altLang="ko-KR" sz="1400" dirty="0" err="1" smtClean="0"/>
              <a:t>DataFrame</a:t>
            </a:r>
            <a:r>
              <a:rPr lang="en-US" altLang="ko-KR" sz="1400" dirty="0" smtClean="0"/>
              <a:t>()[‘High']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pandas.core.series.Series</a:t>
            </a:r>
            <a:r>
              <a:rPr lang="en-US" altLang="ko-KR" sz="1400" dirty="0"/>
              <a:t>() </a:t>
            </a:r>
            <a:r>
              <a:rPr lang="ko-KR" altLang="en-US" sz="1400" dirty="0"/>
              <a:t>객체 반환</a:t>
            </a:r>
          </a:p>
          <a:p>
            <a:pPr lvl="2"/>
            <a:r>
              <a:rPr lang="en-US" altLang="ko-KR" sz="1400" dirty="0" err="1" smtClean="0"/>
              <a:t>pyplot.plot</a:t>
            </a:r>
            <a:r>
              <a:rPr lang="en-US" altLang="ko-KR" sz="1400" dirty="0"/>
              <a:t>()</a:t>
            </a:r>
            <a:r>
              <a:rPr lang="ko-KR" altLang="en-US" sz="1400" dirty="0"/>
              <a:t>는 </a:t>
            </a:r>
            <a:r>
              <a:rPr lang="en-US" altLang="ko-KR" sz="1400" dirty="0"/>
              <a:t>Series() </a:t>
            </a:r>
            <a:r>
              <a:rPr lang="ko-KR" altLang="en-US" sz="1400" dirty="0"/>
              <a:t>객체의 첫 번째 열을 </a:t>
            </a:r>
            <a:r>
              <a:rPr lang="en-US" altLang="ko-KR" sz="1400" dirty="0"/>
              <a:t>x (Data), </a:t>
            </a:r>
            <a:r>
              <a:rPr lang="ko-KR" altLang="en-US" sz="1400" dirty="0"/>
              <a:t>두 번째 열을 </a:t>
            </a:r>
            <a:r>
              <a:rPr lang="en-US" altLang="ko-KR" sz="1400" dirty="0"/>
              <a:t>y (</a:t>
            </a:r>
            <a:r>
              <a:rPr lang="en-US" altLang="ko-KR" sz="1400" dirty="0" err="1"/>
              <a:t>Adj</a:t>
            </a:r>
            <a:r>
              <a:rPr lang="en-US" altLang="ko-KR" sz="1400" dirty="0"/>
              <a:t> Close)</a:t>
            </a:r>
            <a:r>
              <a:rPr lang="ko-KR" altLang="en-US" sz="1400" dirty="0"/>
              <a:t>로 해석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5" y="5344588"/>
            <a:ext cx="3805719" cy="1416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12" y="5344588"/>
            <a:ext cx="4159464" cy="14732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400" y="2356695"/>
            <a:ext cx="86360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pandas_datareader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pdr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yfinance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yfin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yfin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pdr_override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start_date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end_date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kospi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get_data_yahoo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'AAPL'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start_date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end_date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kospi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'High'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"KOSPI"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'#b000b0'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4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LG</a:t>
            </a:r>
            <a:r>
              <a:rPr lang="ko-KR" altLang="en-US" dirty="0"/>
              <a:t>전자와 삼성전자 주식 추이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9" y="4549664"/>
            <a:ext cx="4283361" cy="16726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9789" y="1303790"/>
            <a:ext cx="57277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pandas_datareader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pdr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yfinance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yfin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yfin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pdr_override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get_data_yahoo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'066570.KS'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get_data_yahoo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'005930.KS'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"LGE"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'C3'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"SEC"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'C0'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grid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'-.'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3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 플롯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연속적이지 않은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en-US" altLang="ko-KR" dirty="0"/>
              <a:t>y</a:t>
            </a:r>
            <a:r>
              <a:rPr lang="ko-KR" altLang="en-US" dirty="0"/>
              <a:t>의 변화를 막대 타입으로 표현</a:t>
            </a:r>
          </a:p>
          <a:p>
            <a:pPr lvl="1"/>
            <a:r>
              <a:rPr lang="en-US" altLang="ko-KR" dirty="0" err="1" smtClean="0"/>
              <a:t>pyplot.bar</a:t>
            </a:r>
            <a:r>
              <a:rPr lang="en-US" altLang="ko-KR" dirty="0" smtClean="0"/>
              <a:t>(x</a:t>
            </a:r>
            <a:r>
              <a:rPr lang="en-US" altLang="ko-KR" dirty="0"/>
              <a:t>, height, width=0.8, bottom=None, *, align=‘center’,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세로 막대</a:t>
            </a:r>
          </a:p>
          <a:p>
            <a:pPr lvl="2"/>
            <a:r>
              <a:rPr lang="en-US" altLang="ko-KR" dirty="0" smtClean="0"/>
              <a:t>x</a:t>
            </a:r>
            <a:r>
              <a:rPr lang="en-US" altLang="ko-KR" dirty="0"/>
              <a:t>: </a:t>
            </a:r>
            <a:r>
              <a:rPr lang="ko-KR" altLang="en-US" dirty="0"/>
              <a:t>막대의 </a:t>
            </a:r>
            <a:r>
              <a:rPr lang="en-US" altLang="ko-KR" dirty="0"/>
              <a:t>x </a:t>
            </a:r>
            <a:r>
              <a:rPr lang="ko-KR" altLang="en-US" dirty="0"/>
              <a:t>좌표 배열 형태 데이터</a:t>
            </a:r>
          </a:p>
          <a:p>
            <a:pPr lvl="2"/>
            <a:r>
              <a:rPr lang="en-US" altLang="ko-KR" dirty="0" smtClean="0"/>
              <a:t>height</a:t>
            </a:r>
            <a:r>
              <a:rPr lang="en-US" altLang="ko-KR" dirty="0"/>
              <a:t>: </a:t>
            </a:r>
            <a:r>
              <a:rPr lang="ko-KR" altLang="en-US" dirty="0"/>
              <a:t>막대 높이의 높이</a:t>
            </a:r>
            <a:r>
              <a:rPr lang="en-US" altLang="ko-KR" dirty="0"/>
              <a:t>(y 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를 나타내는 배열 형태 데이터</a:t>
            </a:r>
          </a:p>
          <a:p>
            <a:pPr lvl="2"/>
            <a:r>
              <a:rPr lang="en-US" altLang="ko-KR" dirty="0" smtClean="0"/>
              <a:t>width</a:t>
            </a:r>
            <a:r>
              <a:rPr lang="en-US" altLang="ko-KR" dirty="0"/>
              <a:t>: </a:t>
            </a:r>
            <a:r>
              <a:rPr lang="ko-KR" altLang="en-US" dirty="0"/>
              <a:t>막대 너비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0.8</a:t>
            </a:r>
            <a:endParaRPr lang="ko-KR" altLang="en-US" dirty="0"/>
          </a:p>
          <a:p>
            <a:pPr lvl="2"/>
            <a:r>
              <a:rPr lang="en-US" altLang="ko-KR" dirty="0" smtClean="0"/>
              <a:t>Bottom</a:t>
            </a:r>
            <a:r>
              <a:rPr lang="en-US" altLang="ko-KR" dirty="0"/>
              <a:t>: </a:t>
            </a:r>
            <a:r>
              <a:rPr lang="ko-KR" altLang="en-US" dirty="0"/>
              <a:t>스택 바 타입으로 아래 쪽으로 표시할 막대 높이 배열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pPr lvl="2"/>
            <a:r>
              <a:rPr lang="en-US" altLang="ko-KR" dirty="0" smtClean="0"/>
              <a:t>Align</a:t>
            </a:r>
            <a:r>
              <a:rPr lang="en-US" altLang="ko-KR" dirty="0"/>
              <a:t>: x </a:t>
            </a:r>
            <a:r>
              <a:rPr lang="ko-KR" altLang="en-US" dirty="0"/>
              <a:t>축 눈금 기준 막대 정렬 방법</a:t>
            </a:r>
            <a:r>
              <a:rPr lang="en-US" altLang="ko-KR" dirty="0"/>
              <a:t>. ‘center’ (</a:t>
            </a:r>
            <a:r>
              <a:rPr lang="ko-KR" altLang="en-US" dirty="0"/>
              <a:t>기본값</a:t>
            </a:r>
            <a:r>
              <a:rPr lang="en-US" altLang="ko-KR" dirty="0"/>
              <a:t>), ‘edge’</a:t>
            </a:r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/>
              <a:t>: color, </a:t>
            </a:r>
            <a:r>
              <a:rPr lang="en-US" altLang="ko-KR" dirty="0" err="1"/>
              <a:t>edgecolor</a:t>
            </a:r>
            <a:r>
              <a:rPr lang="en-US" altLang="ko-KR" dirty="0"/>
              <a:t>, linewidth, </a:t>
            </a:r>
            <a:r>
              <a:rPr lang="en-US" altLang="ko-KR" dirty="0" err="1"/>
              <a:t>tick_label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pPr lvl="1"/>
            <a:r>
              <a:rPr lang="en-US" altLang="ko-KR" dirty="0" err="1" smtClean="0"/>
              <a:t>pyplot.barh</a:t>
            </a:r>
            <a:r>
              <a:rPr lang="en-US" altLang="ko-KR" dirty="0" smtClean="0"/>
              <a:t>(y</a:t>
            </a:r>
            <a:r>
              <a:rPr lang="en-US" altLang="ko-KR" dirty="0"/>
              <a:t>, with, </a:t>
            </a:r>
            <a:r>
              <a:rPr lang="en-US" altLang="ko-KR" dirty="0" smtClean="0"/>
              <a:t>height=0.8, </a:t>
            </a:r>
            <a:r>
              <a:rPr lang="en-US" altLang="ko-KR" dirty="0"/>
              <a:t>left=None, align=‘center’,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가로 막대</a:t>
            </a:r>
          </a:p>
          <a:p>
            <a:pPr lvl="2"/>
            <a:r>
              <a:rPr lang="en-US" altLang="ko-KR" dirty="0" smtClean="0"/>
              <a:t>y</a:t>
            </a:r>
            <a:r>
              <a:rPr lang="en-US" altLang="ko-KR" dirty="0"/>
              <a:t>: </a:t>
            </a:r>
            <a:r>
              <a:rPr lang="ko-KR" altLang="en-US" dirty="0"/>
              <a:t>막대의 </a:t>
            </a:r>
            <a:r>
              <a:rPr lang="en-US" altLang="ko-KR" dirty="0"/>
              <a:t>y </a:t>
            </a:r>
            <a:r>
              <a:rPr lang="ko-KR" altLang="en-US" dirty="0"/>
              <a:t>좌표 배열 형태 데이터</a:t>
            </a:r>
          </a:p>
          <a:p>
            <a:pPr lvl="2"/>
            <a:r>
              <a:rPr lang="en-US" altLang="ko-KR" dirty="0" smtClean="0"/>
              <a:t>width</a:t>
            </a:r>
            <a:r>
              <a:rPr lang="en-US" altLang="ko-KR" dirty="0"/>
              <a:t>: </a:t>
            </a:r>
            <a:r>
              <a:rPr lang="ko-KR" altLang="en-US" dirty="0"/>
              <a:t>막대의 폭</a:t>
            </a:r>
            <a:r>
              <a:rPr lang="en-US" altLang="ko-KR" dirty="0"/>
              <a:t>(x 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을 나타내는 배열 형태 데이터</a:t>
            </a:r>
          </a:p>
          <a:p>
            <a:pPr lvl="2"/>
            <a:r>
              <a:rPr lang="en-US" altLang="ko-KR" dirty="0" smtClean="0"/>
              <a:t>height</a:t>
            </a:r>
            <a:r>
              <a:rPr lang="en-US" altLang="ko-KR" dirty="0"/>
              <a:t>: </a:t>
            </a:r>
            <a:r>
              <a:rPr lang="ko-KR" altLang="en-US" dirty="0"/>
              <a:t>막대 높이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 smtClean="0"/>
              <a:t>0.8</a:t>
            </a:r>
            <a:endParaRPr lang="ko-KR" altLang="en-US" dirty="0"/>
          </a:p>
          <a:p>
            <a:pPr lvl="1"/>
            <a:r>
              <a:rPr lang="ko-KR" altLang="en-US" dirty="0"/>
              <a:t>난도 발생 빈도를 바 플롯으로 </a:t>
            </a:r>
            <a:r>
              <a:rPr lang="ko-KR" altLang="en-US" dirty="0" err="1"/>
              <a:t>플롯팅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</a:t>
            </a:r>
            <a:r>
              <a:rPr lang="en-US" altLang="ko-KR" dirty="0"/>
              <a:t>&lt;= n &lt; 1000 </a:t>
            </a:r>
            <a:r>
              <a:rPr lang="ko-KR" altLang="en-US" dirty="0"/>
              <a:t>구간 </a:t>
            </a:r>
            <a:r>
              <a:rPr lang="ko-KR" altLang="en-US" dirty="0" err="1"/>
              <a:t>난수</a:t>
            </a:r>
            <a:r>
              <a:rPr lang="ko-KR" altLang="en-US" dirty="0"/>
              <a:t> 생성을 </a:t>
            </a:r>
            <a:r>
              <a:rPr lang="en-US" altLang="ko-KR" dirty="0"/>
              <a:t>100,000</a:t>
            </a:r>
            <a:r>
              <a:rPr lang="ko-KR" altLang="en-US" dirty="0"/>
              <a:t>회 수행하면서 리스트를 이용해 각 수의 발생 빈도 카운트 </a:t>
            </a:r>
            <a:r>
              <a:rPr lang="en-US" altLang="ko-KR" dirty="0"/>
              <a:t>(</a:t>
            </a:r>
            <a:r>
              <a:rPr lang="ko-KR" altLang="en-US" dirty="0" err="1"/>
              <a:t>난수값이</a:t>
            </a:r>
            <a:r>
              <a:rPr lang="ko-KR" altLang="en-US" dirty="0"/>
              <a:t> 리스트의 인덱스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결과에서 </a:t>
            </a:r>
            <a:r>
              <a:rPr lang="en-US" altLang="ko-KR" dirty="0"/>
              <a:t>[100::100] </a:t>
            </a:r>
            <a:r>
              <a:rPr lang="ko-KR" altLang="en-US" dirty="0"/>
              <a:t>위치의 발생빈도를 바 플롯으로 표시</a:t>
            </a:r>
          </a:p>
        </p:txBody>
      </p:sp>
    </p:spTree>
    <p:extLst>
      <p:ext uri="{BB962C8B-B14F-4D97-AF65-F5344CB8AC3E}">
        <p14:creationId xmlns:p14="http://schemas.microsoft.com/office/powerpoint/2010/main" val="32648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 플롯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047543"/>
            <a:ext cx="478155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1_000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100_000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1_000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"Random number"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"random"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'C0'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'C1'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'C3'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'C4'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'C5'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'C6'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'C7'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'C8'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"Random number"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"random"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barh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86" y="1047542"/>
            <a:ext cx="3068034" cy="49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/>
              <a:t>가 같고 </a:t>
            </a:r>
            <a:r>
              <a:rPr lang="en-US" altLang="ko-KR" dirty="0"/>
              <a:t>y</a:t>
            </a:r>
            <a:r>
              <a:rPr lang="ko-KR" altLang="en-US" dirty="0"/>
              <a:t>가 다른 </a:t>
            </a:r>
            <a:r>
              <a:rPr lang="en-US" altLang="ko-KR" dirty="0"/>
              <a:t>n</a:t>
            </a:r>
            <a:r>
              <a:rPr lang="ko-KR" altLang="en-US" dirty="0"/>
              <a:t>개의 바 </a:t>
            </a:r>
            <a:r>
              <a:rPr lang="ko-KR" altLang="en-US" dirty="0" err="1"/>
              <a:t>플롯팅시</a:t>
            </a:r>
            <a:r>
              <a:rPr lang="ko-KR" altLang="en-US" dirty="0"/>
              <a:t> 중첩 방지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플롯팅</a:t>
            </a:r>
            <a:r>
              <a:rPr lang="ko-KR" altLang="en-US" dirty="0" smtClean="0"/>
              <a:t> </a:t>
            </a:r>
            <a:r>
              <a:rPr lang="ko-KR" altLang="en-US" dirty="0"/>
              <a:t>시 </a:t>
            </a:r>
            <a:r>
              <a:rPr lang="ko-KR" altLang="en-US" dirty="0" err="1"/>
              <a:t>일정값</a:t>
            </a:r>
            <a:r>
              <a:rPr lang="ko-KR" altLang="en-US" dirty="0"/>
              <a:t> 만큼 </a:t>
            </a:r>
            <a:r>
              <a:rPr lang="en-US" altLang="ko-KR" dirty="0"/>
              <a:t>x </a:t>
            </a:r>
            <a:r>
              <a:rPr lang="ko-KR" altLang="en-US" dirty="0"/>
              <a:t>축을 이동해 중첩 방지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4700" y="1593077"/>
            <a:ext cx="4572000" cy="504753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make_rand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)] +=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"Random number"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"random"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rand_plot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x_offset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make_rand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x_offset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show_plot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3700" y="1593077"/>
            <a:ext cx="32131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x_offset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]: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rand_plot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x_offset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1_000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100_0000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show_plot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01" y="3808367"/>
            <a:ext cx="3346549" cy="24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6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Sine, cosine </a:t>
            </a:r>
            <a:r>
              <a:rPr lang="ko-KR" altLang="en-US" dirty="0" smtClean="0"/>
              <a:t>값을 가로 바 플롯으로 </a:t>
            </a:r>
            <a:r>
              <a:rPr lang="ko-KR" altLang="en-US" dirty="0" err="1" smtClean="0"/>
              <a:t>플로팅하시오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절차를 함수로 </a:t>
            </a:r>
            <a:r>
              <a:rPr lang="ko-KR" altLang="en-US" dirty="0" err="1"/>
              <a:t>구조화해</a:t>
            </a:r>
            <a:r>
              <a:rPr lang="ko-KR" altLang="en-US" dirty="0"/>
              <a:t> </a:t>
            </a:r>
            <a:r>
              <a:rPr lang="en-US" altLang="ko-KR" dirty="0"/>
              <a:t>sine, cosine </a:t>
            </a:r>
            <a:r>
              <a:rPr lang="ko-KR" altLang="en-US" dirty="0"/>
              <a:t>값을 가로 바 플롯으로 </a:t>
            </a:r>
            <a:r>
              <a:rPr lang="ko-KR" altLang="en-US" dirty="0" err="1"/>
              <a:t>플롯팅</a:t>
            </a:r>
            <a:endParaRPr lang="ko-KR" altLang="en-US" dirty="0"/>
          </a:p>
          <a:p>
            <a:pPr lvl="1"/>
            <a:r>
              <a:rPr lang="en-US" altLang="ko-KR" dirty="0" smtClean="0"/>
              <a:t>data </a:t>
            </a:r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en-US" altLang="ko-KR" dirty="0" err="1"/>
              <a:t>make_sincos</a:t>
            </a:r>
            <a:r>
              <a:rPr lang="en-US" altLang="ko-KR" dirty="0"/>
              <a:t>(a, b)</a:t>
            </a:r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 </a:t>
            </a:r>
            <a:r>
              <a:rPr lang="en-US" altLang="ko-KR" dirty="0"/>
              <a:t>&lt;= x &lt; 360</a:t>
            </a:r>
            <a:r>
              <a:rPr lang="ko-KR" altLang="en-US" dirty="0"/>
              <a:t> 사이 </a:t>
            </a:r>
            <a:r>
              <a:rPr lang="en-US" altLang="ko-KR" dirty="0"/>
              <a:t>x </a:t>
            </a:r>
            <a:r>
              <a:rPr lang="ko-KR" altLang="en-US" dirty="0"/>
              <a:t>값 생성</a:t>
            </a:r>
          </a:p>
          <a:p>
            <a:pPr lvl="3"/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/>
              <a:t>arange</a:t>
            </a:r>
            <a:r>
              <a:rPr lang="en-US" altLang="ko-KR" dirty="0"/>
              <a:t>(0, 360)</a:t>
            </a:r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/>
              <a:t>를 라디안으로 바꾼 후 </a:t>
            </a:r>
            <a:r>
              <a:rPr lang="en-US" altLang="ko-KR" dirty="0" err="1"/>
              <a:t>sin_y</a:t>
            </a:r>
            <a:r>
              <a:rPr lang="en-US" altLang="ko-KR" dirty="0"/>
              <a:t>, </a:t>
            </a:r>
            <a:r>
              <a:rPr lang="en-US" altLang="ko-KR" dirty="0" err="1"/>
              <a:t>cos_y</a:t>
            </a:r>
            <a:r>
              <a:rPr lang="en-US" altLang="ko-KR" dirty="0"/>
              <a:t> </a:t>
            </a:r>
            <a:r>
              <a:rPr lang="ko-KR" altLang="en-US" dirty="0"/>
              <a:t>값 생성</a:t>
            </a:r>
          </a:p>
          <a:p>
            <a:pPr lvl="3"/>
            <a:r>
              <a:rPr lang="en-US" altLang="ko-KR" dirty="0" err="1" smtClean="0"/>
              <a:t>sin_y</a:t>
            </a:r>
            <a:r>
              <a:rPr lang="en-US" altLang="ko-KR" dirty="0"/>
              <a:t>, </a:t>
            </a:r>
            <a:r>
              <a:rPr lang="en-US" altLang="ko-KR" dirty="0" err="1"/>
              <a:t>cos_y</a:t>
            </a:r>
            <a:r>
              <a:rPr lang="en-US" altLang="ko-KR" dirty="0"/>
              <a:t> = sin(x*</a:t>
            </a:r>
            <a:r>
              <a:rPr lang="en-US" altLang="ko-KR" dirty="0" err="1"/>
              <a:t>np.pi</a:t>
            </a:r>
            <a:r>
              <a:rPr lang="en-US" altLang="ko-KR" dirty="0"/>
              <a:t>/180), cos(y*</a:t>
            </a:r>
            <a:r>
              <a:rPr lang="en-US" altLang="ko-KR" dirty="0" err="1"/>
              <a:t>np.pi</a:t>
            </a:r>
            <a:r>
              <a:rPr lang="en-US" altLang="ko-KR" dirty="0"/>
              <a:t>/180)</a:t>
            </a:r>
          </a:p>
          <a:p>
            <a:pPr lvl="1"/>
            <a:r>
              <a:rPr lang="ko-KR" altLang="en-US" dirty="0" err="1" smtClean="0"/>
              <a:t>플롯팅</a:t>
            </a:r>
            <a:r>
              <a:rPr lang="en-US" altLang="ko-KR" dirty="0"/>
              <a:t>: </a:t>
            </a:r>
            <a:r>
              <a:rPr lang="en-US" altLang="ko-KR" dirty="0" err="1"/>
              <a:t>init_plot</a:t>
            </a:r>
            <a:r>
              <a:rPr lang="en-US" altLang="ko-KR" dirty="0"/>
              <a:t>(), </a:t>
            </a:r>
            <a:r>
              <a:rPr lang="en-US" altLang="ko-KR" dirty="0" err="1"/>
              <a:t>sincos_plot</a:t>
            </a:r>
            <a:r>
              <a:rPr lang="en-US" altLang="ko-KR" dirty="0"/>
              <a:t>(), </a:t>
            </a:r>
            <a:r>
              <a:rPr lang="en-US" altLang="ko-KR" dirty="0" err="1"/>
              <a:t>show_plot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 smtClean="0"/>
              <a:t>타이틀</a:t>
            </a:r>
            <a:r>
              <a:rPr lang="en-US" altLang="ko-KR" dirty="0"/>
              <a:t>, x, y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그리드 추가</a:t>
            </a:r>
          </a:p>
          <a:p>
            <a:pPr lvl="2"/>
            <a:r>
              <a:rPr lang="ko-KR" altLang="en-US" dirty="0" smtClean="0"/>
              <a:t>생성한 </a:t>
            </a:r>
            <a:r>
              <a:rPr lang="en-US" altLang="ko-KR" dirty="0"/>
              <a:t>data</a:t>
            </a:r>
            <a:r>
              <a:rPr lang="ko-KR" altLang="en-US" dirty="0"/>
              <a:t>를 가져와 </a:t>
            </a:r>
            <a:r>
              <a:rPr lang="en-US" altLang="ko-KR" dirty="0" err="1"/>
              <a:t>barh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r>
              <a:rPr lang="en-US" altLang="ko-KR" dirty="0" err="1"/>
              <a:t>sin_y</a:t>
            </a:r>
            <a:r>
              <a:rPr lang="en-US" altLang="ko-KR" dirty="0"/>
              <a:t>, </a:t>
            </a:r>
            <a:r>
              <a:rPr lang="en-US" altLang="ko-KR" dirty="0" err="1"/>
              <a:t>cos_y</a:t>
            </a:r>
            <a:r>
              <a:rPr lang="en-US" altLang="ko-KR" dirty="0"/>
              <a:t> </a:t>
            </a:r>
            <a:r>
              <a:rPr lang="ko-KR" altLang="en-US" dirty="0" err="1"/>
              <a:t>플롯팅</a:t>
            </a:r>
            <a:endParaRPr lang="ko-KR" altLang="en-US" dirty="0"/>
          </a:p>
          <a:p>
            <a:pPr lvl="3"/>
            <a:r>
              <a:rPr lang="en-US" altLang="ko-KR" dirty="0" err="1" smtClean="0"/>
              <a:t>cos_y</a:t>
            </a:r>
            <a:r>
              <a:rPr lang="ko-KR" altLang="en-US" dirty="0"/>
              <a:t>를 </a:t>
            </a:r>
            <a:r>
              <a:rPr lang="ko-KR" altLang="en-US" dirty="0" err="1"/>
              <a:t>플롯팅할</a:t>
            </a:r>
            <a:r>
              <a:rPr lang="ko-KR" altLang="en-US" dirty="0"/>
              <a:t> 때 정렬을 </a:t>
            </a:r>
            <a:r>
              <a:rPr lang="en-US" altLang="ko-KR" dirty="0"/>
              <a:t>'edge'</a:t>
            </a:r>
            <a:r>
              <a:rPr lang="ko-KR" altLang="en-US" dirty="0"/>
              <a:t>로 설정해 </a:t>
            </a:r>
            <a:r>
              <a:rPr lang="en-US" altLang="ko-KR" dirty="0" err="1"/>
              <a:t>sin_y</a:t>
            </a:r>
            <a:r>
              <a:rPr lang="ko-KR" altLang="en-US" dirty="0"/>
              <a:t>와 중첩 최소화</a:t>
            </a:r>
          </a:p>
          <a:p>
            <a:pPr lvl="2"/>
            <a:r>
              <a:rPr lang="en-US" altLang="ko-KR" dirty="0" smtClean="0"/>
              <a:t>x </a:t>
            </a:r>
            <a:r>
              <a:rPr lang="ko-KR" altLang="en-US" dirty="0"/>
              <a:t>축 기준 </a:t>
            </a:r>
            <a:r>
              <a:rPr lang="en-US" altLang="ko-KR" dirty="0"/>
              <a:t>0.8, y </a:t>
            </a:r>
            <a:r>
              <a:rPr lang="ko-KR" altLang="en-US" dirty="0"/>
              <a:t>축 기준 </a:t>
            </a:r>
            <a:r>
              <a:rPr lang="en-US" altLang="ko-KR" dirty="0"/>
              <a:t>0.5</a:t>
            </a:r>
            <a:r>
              <a:rPr lang="ko-KR" altLang="en-US" dirty="0"/>
              <a:t> 위치에 범례 추가</a:t>
            </a:r>
          </a:p>
          <a:p>
            <a:pPr lvl="2"/>
            <a:r>
              <a:rPr lang="en-US" altLang="ko-KR" dirty="0" smtClean="0"/>
              <a:t>y</a:t>
            </a:r>
            <a:r>
              <a:rPr lang="ko-KR" altLang="en-US" dirty="0"/>
              <a:t>축 눈금 </a:t>
            </a:r>
            <a:r>
              <a:rPr lang="en-US" altLang="ko-KR" dirty="0"/>
              <a:t>0, 90, 180, 270</a:t>
            </a:r>
            <a:r>
              <a:rPr lang="ko-KR" altLang="en-US" dirty="0"/>
              <a:t>에 대해 레이블 </a:t>
            </a:r>
            <a:r>
              <a:rPr lang="en-US" altLang="ko-KR" dirty="0"/>
              <a:t>'0d', '90d', '180d', '270d'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r>
              <a:rPr lang="ko-KR" altLang="en-US" dirty="0" smtClean="0"/>
              <a:t>과연 </a:t>
            </a:r>
            <a:r>
              <a:rPr lang="en-US" altLang="ko-KR" dirty="0"/>
              <a:t>sine, cosine </a:t>
            </a:r>
            <a:r>
              <a:rPr lang="ko-KR" altLang="en-US" dirty="0"/>
              <a:t>값을 바 플롯으로 </a:t>
            </a:r>
            <a:r>
              <a:rPr lang="ko-KR" altLang="en-US" dirty="0" err="1"/>
              <a:t>플롯팅하는</a:t>
            </a:r>
            <a:r>
              <a:rPr lang="ko-KR" altLang="en-US" dirty="0"/>
              <a:t> 것이 적합한가</a:t>
            </a:r>
            <a:r>
              <a:rPr lang="en-US" altLang="ko-KR" dirty="0" smtClean="0"/>
              <a:t>?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787202"/>
            <a:ext cx="804545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make_sincos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cos_y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cos_y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"Trigonometric functions"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"angle"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darkcyan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'-.'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sincos_plot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cos_y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make_sincos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barh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'sin'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barh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cos_y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* 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'cos'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'edge'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0.83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yticks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270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'0d'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'90d'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'180d'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'270d'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show_plot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97" y="4221080"/>
            <a:ext cx="2978303" cy="2482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0" y="1015137"/>
            <a:ext cx="411480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init_plot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sincos_plot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show_plot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4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 이상의 데이터 사이 관계를 플롯으로 나타내는 가장 오래된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플로팅</a:t>
            </a:r>
            <a:r>
              <a:rPr lang="ko-KR" altLang="en-US" dirty="0"/>
              <a:t> </a:t>
            </a:r>
            <a:r>
              <a:rPr lang="en-US" altLang="ko-KR" dirty="0"/>
              <a:t>plotting </a:t>
            </a:r>
            <a:r>
              <a:rPr lang="ko-KR" altLang="en-US" dirty="0"/>
              <a:t>라이브러리</a:t>
            </a:r>
          </a:p>
          <a:p>
            <a:pPr lvl="1"/>
            <a:r>
              <a:rPr lang="en-US" altLang="ko-KR" dirty="0" smtClean="0"/>
              <a:t>MATLAB</a:t>
            </a:r>
            <a:r>
              <a:rPr lang="ko-KR" altLang="en-US" dirty="0"/>
              <a:t>과 유사한 오픈소스 과학 컴퓨팅 라이브러리인 </a:t>
            </a:r>
            <a:r>
              <a:rPr lang="en-US" altLang="ko-KR" dirty="0" err="1"/>
              <a:t>SciPy</a:t>
            </a:r>
            <a:r>
              <a:rPr lang="ko-KR" altLang="en-US" dirty="0"/>
              <a:t>의 일부로 </a:t>
            </a:r>
            <a:r>
              <a:rPr lang="en-US" altLang="ko-KR" dirty="0"/>
              <a:t>2003</a:t>
            </a:r>
            <a:r>
              <a:rPr lang="ko-KR" altLang="en-US" dirty="0"/>
              <a:t>년 개발되어 현재까지 업데이트가 이어짐</a:t>
            </a:r>
          </a:p>
          <a:p>
            <a:pPr lvl="2"/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/>
              <a:t>작성되었으며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및 기타 확장 코드를 사용하여 대규모 배열에서도 우수한 성능 제공</a:t>
            </a:r>
          </a:p>
          <a:p>
            <a:pPr lvl="1"/>
            <a:r>
              <a:rPr lang="ko-KR" altLang="en-US" dirty="0" smtClean="0"/>
              <a:t>아키텍처는 </a:t>
            </a:r>
            <a:r>
              <a:rPr lang="ko-KR" altLang="en-US" dirty="0"/>
              <a:t>세 가지 주요 계층으로 구성됨</a:t>
            </a:r>
          </a:p>
          <a:p>
            <a:pPr lvl="2"/>
            <a:r>
              <a:rPr lang="ko-KR" altLang="en-US" dirty="0" err="1" smtClean="0"/>
              <a:t>스크립팅</a:t>
            </a:r>
            <a:r>
              <a:rPr lang="ko-KR" altLang="en-US" dirty="0" smtClean="0"/>
              <a:t> </a:t>
            </a:r>
            <a:r>
              <a:rPr lang="en-US" altLang="ko-KR" dirty="0"/>
              <a:t>scripting , </a:t>
            </a:r>
            <a:r>
              <a:rPr lang="ko-KR" altLang="en-US" dirty="0"/>
              <a:t>아티스트 </a:t>
            </a:r>
            <a:r>
              <a:rPr lang="en-US" altLang="ko-KR" dirty="0"/>
              <a:t>artist ,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 err="1"/>
              <a:t>backen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8124"/>
            <a:ext cx="8470879" cy="22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플롯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독립변수 </a:t>
            </a:r>
            <a:r>
              <a:rPr lang="en-US" altLang="ko-KR" dirty="0"/>
              <a:t>x1</a:t>
            </a:r>
            <a:r>
              <a:rPr lang="ko-KR" altLang="en-US" dirty="0"/>
              <a:t>와 </a:t>
            </a:r>
            <a:r>
              <a:rPr lang="en-US" altLang="ko-KR" dirty="0"/>
              <a:t>x2</a:t>
            </a:r>
            <a:r>
              <a:rPr lang="ko-KR" altLang="en-US" dirty="0"/>
              <a:t>의 관계를 </a:t>
            </a:r>
            <a:r>
              <a:rPr lang="ko-KR" altLang="en-US" dirty="0" err="1"/>
              <a:t>산점도로</a:t>
            </a:r>
            <a:r>
              <a:rPr lang="ko-KR" altLang="en-US" dirty="0"/>
              <a:t> 표현</a:t>
            </a:r>
          </a:p>
          <a:p>
            <a:pPr lvl="1"/>
            <a:r>
              <a:rPr lang="en-US" altLang="ko-KR" dirty="0" err="1" smtClean="0"/>
              <a:t>pyplot.scatter</a:t>
            </a:r>
            <a:r>
              <a:rPr lang="en-US" altLang="ko-KR" dirty="0" smtClean="0"/>
              <a:t>(x</a:t>
            </a:r>
            <a:r>
              <a:rPr lang="en-US" altLang="ko-KR" dirty="0"/>
              <a:t>, y, s=None, c=None, marker=None,…,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x</a:t>
            </a:r>
            <a:r>
              <a:rPr lang="en-US" altLang="ko-KR" dirty="0"/>
              <a:t>, y; x, y </a:t>
            </a:r>
            <a:r>
              <a:rPr lang="ko-KR" altLang="en-US" dirty="0"/>
              <a:t>축 실수 또는 배열 형태 데이터</a:t>
            </a:r>
          </a:p>
          <a:p>
            <a:pPr lvl="2"/>
            <a:r>
              <a:rPr lang="en-US" altLang="ko-KR" dirty="0" smtClean="0"/>
              <a:t>s</a:t>
            </a:r>
            <a:r>
              <a:rPr lang="en-US" altLang="ko-KR" dirty="0"/>
              <a:t>: </a:t>
            </a:r>
            <a:r>
              <a:rPr lang="ko-KR" altLang="en-US" dirty="0"/>
              <a:t>실수 또는 배열 형태의 </a:t>
            </a:r>
            <a:r>
              <a:rPr lang="en-US" altLang="ko-KR" dirty="0"/>
              <a:t>(</a:t>
            </a:r>
            <a:r>
              <a:rPr lang="ko-KR" altLang="en-US" dirty="0"/>
              <a:t>점 ** </a:t>
            </a:r>
            <a:r>
              <a:rPr lang="en-US" altLang="ko-KR" dirty="0"/>
              <a:t>2)</a:t>
            </a:r>
            <a:r>
              <a:rPr lang="ko-KR" altLang="en-US" dirty="0"/>
              <a:t>의 </a:t>
            </a:r>
            <a:r>
              <a:rPr lang="ko-KR" altLang="en-US" dirty="0" err="1"/>
              <a:t>마커</a:t>
            </a:r>
            <a:r>
              <a:rPr lang="ko-KR" altLang="en-US" dirty="0"/>
              <a:t> 크기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 err="1"/>
              <a:t>rcParams</a:t>
            </a:r>
            <a:r>
              <a:rPr lang="en-US" altLang="ko-KR" dirty="0"/>
              <a:t>[‘</a:t>
            </a:r>
            <a:r>
              <a:rPr lang="en-US" altLang="ko-KR" dirty="0" err="1"/>
              <a:t>lines.markersize</a:t>
            </a:r>
            <a:r>
              <a:rPr lang="en-US" altLang="ko-KR" dirty="0"/>
              <a:t>’] ** 2</a:t>
            </a:r>
            <a:endParaRPr lang="ko-KR" altLang="en-US" dirty="0"/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: </a:t>
            </a:r>
            <a:r>
              <a:rPr lang="ko-KR" altLang="en-US" dirty="0"/>
              <a:t>배열 형태의 </a:t>
            </a:r>
            <a:r>
              <a:rPr lang="ko-KR" altLang="en-US" dirty="0" err="1"/>
              <a:t>마커</a:t>
            </a:r>
            <a:r>
              <a:rPr lang="ko-KR" altLang="en-US" dirty="0"/>
              <a:t> 색상</a:t>
            </a:r>
          </a:p>
          <a:p>
            <a:pPr lvl="2"/>
            <a:r>
              <a:rPr lang="en-US" altLang="ko-KR" dirty="0" smtClean="0"/>
              <a:t>marker</a:t>
            </a:r>
            <a:r>
              <a:rPr lang="en-US" altLang="ko-KR" dirty="0"/>
              <a:t>: </a:t>
            </a:r>
            <a:r>
              <a:rPr lang="ko-KR" altLang="en-US" dirty="0" err="1"/>
              <a:t>마커</a:t>
            </a:r>
            <a:r>
              <a:rPr lang="ko-KR" altLang="en-US" dirty="0"/>
              <a:t> 스타일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 err="1"/>
              <a:t>rcParams</a:t>
            </a:r>
            <a:r>
              <a:rPr lang="en-US" altLang="ko-KR" dirty="0"/>
              <a:t>[‘</a:t>
            </a:r>
            <a:r>
              <a:rPr lang="en-US" altLang="ko-KR" dirty="0" err="1"/>
              <a:t>scatter.marker</a:t>
            </a:r>
            <a:r>
              <a:rPr lang="en-US" altLang="ko-KR" dirty="0"/>
              <a:t>’] == ‘o’</a:t>
            </a:r>
          </a:p>
          <a:p>
            <a:pPr lvl="2"/>
            <a:r>
              <a:rPr lang="en-US" altLang="ko-KR" dirty="0" err="1" smtClean="0"/>
              <a:t>cmap</a:t>
            </a:r>
            <a:r>
              <a:rPr lang="en-US" altLang="ko-KR" dirty="0"/>
              <a:t>: c</a:t>
            </a:r>
            <a:r>
              <a:rPr lang="ko-KR" altLang="en-US" dirty="0"/>
              <a:t>가 배열인 경우만 사용하며</a:t>
            </a:r>
            <a:r>
              <a:rPr lang="en-US" altLang="ko-KR" dirty="0"/>
              <a:t>, </a:t>
            </a:r>
            <a:r>
              <a:rPr lang="ko-KR" altLang="en-US" dirty="0" err="1"/>
              <a:t>컬러맵</a:t>
            </a:r>
            <a:r>
              <a:rPr lang="ko-KR" altLang="en-US" dirty="0"/>
              <a:t> 인스턴스 또는 ‘</a:t>
            </a:r>
            <a:r>
              <a:rPr lang="en-US" altLang="ko-KR" dirty="0" err="1"/>
              <a:t>hsv</a:t>
            </a:r>
            <a:r>
              <a:rPr lang="en-US" altLang="ko-KR" dirty="0"/>
              <a:t>’</a:t>
            </a:r>
            <a:r>
              <a:rPr lang="ko-KR" altLang="en-US" dirty="0"/>
              <a:t>와 같은 이름</a:t>
            </a:r>
            <a:r>
              <a:rPr lang="en-US" altLang="ko-KR" dirty="0"/>
              <a:t>. </a:t>
            </a:r>
            <a:r>
              <a:rPr lang="ko-KR" altLang="en-US" dirty="0"/>
              <a:t>기본값은 ‘</a:t>
            </a:r>
            <a:r>
              <a:rPr lang="en-US" altLang="ko-KR" dirty="0" err="1"/>
              <a:t>viridis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 smtClean="0"/>
              <a:t>linewidths</a:t>
            </a:r>
            <a:r>
              <a:rPr lang="en-US" altLang="ko-KR" dirty="0"/>
              <a:t>: </a:t>
            </a:r>
            <a:r>
              <a:rPr lang="ko-KR" altLang="en-US" dirty="0"/>
              <a:t>실수 또는 배열 형태의 </a:t>
            </a:r>
            <a:r>
              <a:rPr lang="ko-KR" altLang="en-US" dirty="0" err="1"/>
              <a:t>마커의</a:t>
            </a:r>
            <a:r>
              <a:rPr lang="ko-KR" altLang="en-US" dirty="0"/>
              <a:t> 테두리 선 폭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1.5</a:t>
            </a:r>
            <a:endParaRPr lang="ko-KR" altLang="en-US" dirty="0"/>
          </a:p>
          <a:p>
            <a:pPr lvl="2"/>
            <a:r>
              <a:rPr lang="en-US" altLang="ko-KR" dirty="0" err="1" smtClean="0"/>
              <a:t>edgecolors</a:t>
            </a:r>
            <a:r>
              <a:rPr lang="en-US" altLang="ko-KR" dirty="0"/>
              <a:t>: </a:t>
            </a:r>
            <a:r>
              <a:rPr lang="ko-KR" altLang="en-US" dirty="0" err="1"/>
              <a:t>마커의</a:t>
            </a:r>
            <a:r>
              <a:rPr lang="ko-KR" altLang="en-US" dirty="0"/>
              <a:t> 테두리 색</a:t>
            </a:r>
            <a:r>
              <a:rPr lang="en-US" altLang="ko-KR" dirty="0"/>
              <a:t>. ‘face’(</a:t>
            </a:r>
            <a:r>
              <a:rPr lang="ko-KR" altLang="en-US" dirty="0"/>
              <a:t>기본값</a:t>
            </a:r>
            <a:r>
              <a:rPr lang="en-US" altLang="ko-KR" dirty="0"/>
              <a:t>), ‘none’ </a:t>
            </a:r>
            <a:r>
              <a:rPr lang="ko-KR" altLang="en-US" dirty="0"/>
              <a:t>또는 색상 또는 색상 배열 형태</a:t>
            </a:r>
          </a:p>
          <a:p>
            <a:pPr lvl="3"/>
            <a:r>
              <a:rPr lang="en-US" altLang="ko-KR" dirty="0" smtClean="0"/>
              <a:t> ‘</a:t>
            </a:r>
            <a:r>
              <a:rPr lang="en-US" altLang="ko-KR" dirty="0"/>
              <a:t>face’: </a:t>
            </a:r>
            <a:r>
              <a:rPr lang="ko-KR" altLang="en-US" dirty="0"/>
              <a:t>면과 동일</a:t>
            </a:r>
          </a:p>
          <a:p>
            <a:pPr lvl="3"/>
            <a:r>
              <a:rPr lang="en-US" altLang="ko-KR" dirty="0" smtClean="0"/>
              <a:t> ‘</a:t>
            </a:r>
            <a:r>
              <a:rPr lang="en-US" altLang="ko-KR" dirty="0"/>
              <a:t>none’ : </a:t>
            </a:r>
            <a:r>
              <a:rPr lang="ko-KR" altLang="en-US" dirty="0"/>
              <a:t>테두리를 그리지 않음</a:t>
            </a:r>
          </a:p>
          <a:p>
            <a:pPr lvl="1"/>
            <a:r>
              <a:rPr lang="en-US" altLang="ko-KR" dirty="0" err="1" smtClean="0"/>
              <a:t>pyplot.colorbar</a:t>
            </a:r>
            <a:r>
              <a:rPr lang="en-US" altLang="ko-KR" dirty="0"/>
              <a:t>(…): </a:t>
            </a:r>
            <a:r>
              <a:rPr lang="ko-KR" altLang="en-US" dirty="0"/>
              <a:t>플롯에 </a:t>
            </a:r>
            <a:r>
              <a:rPr lang="ko-KR" altLang="en-US" dirty="0" err="1"/>
              <a:t>색상바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65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스캐터플롯</a:t>
            </a:r>
            <a:r>
              <a:rPr lang="en-US" altLang="ko-KR" dirty="0" smtClean="0"/>
              <a:t>-</a:t>
            </a:r>
            <a:r>
              <a:rPr lang="ko-KR" altLang="en-US" dirty="0" smtClean="0"/>
              <a:t>산포도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 ~ 2</a:t>
            </a:r>
            <a:r>
              <a:rPr lang="ko-KR" altLang="en-US" dirty="0"/>
              <a:t>𝜋 범위 </a:t>
            </a:r>
            <a:r>
              <a:rPr lang="en-US" altLang="ko-KR" dirty="0"/>
              <a:t>sine </a:t>
            </a:r>
            <a:r>
              <a:rPr lang="ko-KR" altLang="en-US" dirty="0"/>
              <a:t>값의 크기 변화를 산포도로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41" y="1526268"/>
            <a:ext cx="3081770" cy="2550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6150" y="1365746"/>
            <a:ext cx="4572000" cy="483209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"Trigonometric functions"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"angle"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grid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darkcyan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'-.'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scatter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sin_y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hsv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colorbar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xticks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270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'90d'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'180d'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'270d'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6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밖의 플롯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히스토그램은 값의 분포를 바 플롯으로 표현</a:t>
            </a:r>
          </a:p>
          <a:p>
            <a:pPr lvl="1"/>
            <a:r>
              <a:rPr lang="ko-KR" altLang="en-US" dirty="0" smtClean="0"/>
              <a:t>구간별 </a:t>
            </a:r>
            <a:r>
              <a:rPr lang="ko-KR" altLang="en-US" dirty="0" err="1"/>
              <a:t>확률분포나</a:t>
            </a:r>
            <a:r>
              <a:rPr lang="ko-KR" altLang="en-US" dirty="0"/>
              <a:t> 밀도를 비교하기 좋은 플롯</a:t>
            </a:r>
          </a:p>
          <a:p>
            <a:pPr lvl="1"/>
            <a:r>
              <a:rPr lang="en-US" altLang="ko-KR" dirty="0" err="1" smtClean="0"/>
              <a:t>pyplot.hist</a:t>
            </a:r>
            <a:r>
              <a:rPr lang="en-US" altLang="ko-KR" dirty="0" smtClean="0"/>
              <a:t>(x</a:t>
            </a:r>
            <a:r>
              <a:rPr lang="en-US" altLang="ko-KR" dirty="0"/>
              <a:t>,…,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x</a:t>
            </a:r>
            <a:r>
              <a:rPr lang="en-US" altLang="ko-KR" dirty="0"/>
              <a:t>: </a:t>
            </a:r>
            <a:r>
              <a:rPr lang="ko-KR" altLang="en-US" dirty="0"/>
              <a:t>배열 </a:t>
            </a:r>
            <a:r>
              <a:rPr lang="ko-KR" altLang="en-US" dirty="0" err="1"/>
              <a:t>형테의</a:t>
            </a:r>
            <a:r>
              <a:rPr lang="ko-KR" altLang="en-US" dirty="0"/>
              <a:t> 데이터</a:t>
            </a:r>
          </a:p>
          <a:p>
            <a:r>
              <a:rPr lang="ko-KR" altLang="en-US" dirty="0" smtClean="0"/>
              <a:t>파이는 </a:t>
            </a:r>
            <a:r>
              <a:rPr lang="ko-KR" altLang="en-US" dirty="0"/>
              <a:t>각 값의 비율을 한눈에 비교하기 좋게 원 플롯으로 표현</a:t>
            </a:r>
          </a:p>
          <a:p>
            <a:pPr lvl="1"/>
            <a:r>
              <a:rPr lang="ko-KR" altLang="en-US" dirty="0" smtClean="0"/>
              <a:t>입력되는 </a:t>
            </a:r>
            <a:r>
              <a:rPr lang="ko-KR" altLang="en-US" dirty="0"/>
              <a:t>배열 요소는 </a:t>
            </a:r>
            <a:r>
              <a:rPr lang="en-US" altLang="ko-KR" dirty="0"/>
              <a:t>100</a:t>
            </a:r>
            <a:r>
              <a:rPr lang="ko-KR" altLang="en-US" dirty="0"/>
              <a:t>개까지 표현 가능</a:t>
            </a:r>
          </a:p>
          <a:p>
            <a:pPr lvl="1"/>
            <a:r>
              <a:rPr lang="en-US" altLang="ko-KR" dirty="0" err="1" smtClean="0"/>
              <a:t>pyplot.pie</a:t>
            </a:r>
            <a:r>
              <a:rPr lang="en-US" altLang="ko-KR" dirty="0" smtClean="0"/>
              <a:t>(x</a:t>
            </a:r>
            <a:r>
              <a:rPr lang="en-US" altLang="ko-KR" dirty="0"/>
              <a:t>, explode=None, labels=None, colors=None,…, shadow=False,…)</a:t>
            </a:r>
          </a:p>
          <a:p>
            <a:pPr lvl="2"/>
            <a:r>
              <a:rPr lang="en-US" altLang="ko-KR" dirty="0" smtClean="0"/>
              <a:t>x</a:t>
            </a:r>
            <a:r>
              <a:rPr lang="en-US" altLang="ko-KR" dirty="0"/>
              <a:t>: 1</a:t>
            </a:r>
            <a:r>
              <a:rPr lang="ko-KR" altLang="en-US" dirty="0"/>
              <a:t>차원 배열 형태로 파이 크기 데이터</a:t>
            </a:r>
          </a:p>
          <a:p>
            <a:pPr lvl="2"/>
            <a:r>
              <a:rPr lang="en-US" altLang="ko-KR" dirty="0" smtClean="0"/>
              <a:t>explode</a:t>
            </a:r>
            <a:r>
              <a:rPr lang="en-US" altLang="ko-KR" dirty="0"/>
              <a:t>: </a:t>
            </a:r>
            <a:r>
              <a:rPr lang="ko-KR" altLang="en-US" dirty="0"/>
              <a:t>배열 형태로 각 파이의 반경 비율 지정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endParaRPr lang="ko-KR" altLang="en-US" dirty="0"/>
          </a:p>
          <a:p>
            <a:pPr lvl="2"/>
            <a:r>
              <a:rPr lang="en-US" altLang="ko-KR" dirty="0" smtClean="0"/>
              <a:t>labels</a:t>
            </a:r>
            <a:r>
              <a:rPr lang="en-US" altLang="ko-KR" dirty="0"/>
              <a:t>: </a:t>
            </a:r>
            <a:r>
              <a:rPr lang="ko-KR" altLang="en-US" dirty="0"/>
              <a:t>배열 형태의 파이 레이블</a:t>
            </a:r>
          </a:p>
          <a:p>
            <a:pPr lvl="2"/>
            <a:r>
              <a:rPr lang="en-US" altLang="ko-KR" dirty="0" smtClean="0"/>
              <a:t>colors</a:t>
            </a:r>
            <a:r>
              <a:rPr lang="en-US" altLang="ko-KR" dirty="0"/>
              <a:t>: </a:t>
            </a:r>
            <a:r>
              <a:rPr lang="ko-KR" altLang="en-US" dirty="0"/>
              <a:t>배열 형태의 파이 색상</a:t>
            </a:r>
          </a:p>
          <a:p>
            <a:pPr lvl="2"/>
            <a:r>
              <a:rPr lang="en-US" altLang="ko-KR" dirty="0" smtClean="0"/>
              <a:t>shadow</a:t>
            </a:r>
            <a:r>
              <a:rPr lang="en-US" altLang="ko-KR" dirty="0"/>
              <a:t>: </a:t>
            </a:r>
            <a:r>
              <a:rPr lang="ko-KR" altLang="en-US" dirty="0"/>
              <a:t>불 타입의 그림자 표시 </a:t>
            </a:r>
            <a:r>
              <a:rPr lang="ko-KR" altLang="en-US" dirty="0" smtClean="0"/>
              <a:t>유무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52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플롯팅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좌표축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show</a:t>
            </a:r>
            <a:r>
              <a:rPr lang="en-US" altLang="ko-KR" dirty="0"/>
              <a:t>()</a:t>
            </a:r>
            <a:r>
              <a:rPr lang="ko-KR" altLang="en-US" dirty="0"/>
              <a:t>를 호출할 때마다 좌표축이 포함된 현재 피겨를 </a:t>
            </a:r>
            <a:r>
              <a:rPr lang="ko-KR" altLang="en-US" dirty="0" err="1"/>
              <a:t>백엔드</a:t>
            </a:r>
            <a:r>
              <a:rPr lang="ko-KR" altLang="en-US" dirty="0"/>
              <a:t> 레이어로 전달해 실제 이미지 출력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피겨에 </a:t>
            </a:r>
            <a:r>
              <a:rPr lang="ko-KR" altLang="en-US" dirty="0"/>
              <a:t>포함된 좌표축의 내용을 바꿔가며 </a:t>
            </a:r>
            <a:r>
              <a:rPr lang="en-US" altLang="ko-KR" dirty="0"/>
              <a:t>show() </a:t>
            </a:r>
            <a:r>
              <a:rPr lang="ko-KR" altLang="en-US" dirty="0"/>
              <a:t>호출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좌표축 비교로는 적합하지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5450" y="2458641"/>
            <a:ext cx="4572000" cy="369331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6.0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플롯팅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Figure</a:t>
            </a:r>
            <a:r>
              <a:rPr lang="ko-KR" altLang="en-US" dirty="0"/>
              <a:t>와 </a:t>
            </a:r>
            <a:r>
              <a:rPr lang="en-US" altLang="ko-KR" dirty="0"/>
              <a:t>Axes </a:t>
            </a:r>
            <a:r>
              <a:rPr lang="ko-KR" altLang="en-US" dirty="0"/>
              <a:t>객체를 만들지 않고 플롯 함수를 호출하면 </a:t>
            </a:r>
            <a:r>
              <a:rPr lang="ko-KR" altLang="en-US" dirty="0" err="1"/>
              <a:t>스크립팅</a:t>
            </a:r>
            <a:r>
              <a:rPr lang="ko-KR" altLang="en-US" dirty="0"/>
              <a:t> 레이어는 사용자를 대신해 </a:t>
            </a:r>
            <a:r>
              <a:rPr lang="en-US" altLang="ko-KR" dirty="0"/>
              <a:t>Figure </a:t>
            </a:r>
            <a:r>
              <a:rPr lang="ko-KR" altLang="en-US" dirty="0"/>
              <a:t>및 </a:t>
            </a:r>
            <a:r>
              <a:rPr lang="en-US" altLang="ko-KR" dirty="0"/>
              <a:t>Axes </a:t>
            </a:r>
            <a:r>
              <a:rPr lang="ko-KR" altLang="en-US" dirty="0"/>
              <a:t>객체를 만듦</a:t>
            </a:r>
          </a:p>
          <a:p>
            <a:pPr lvl="1"/>
            <a:r>
              <a:rPr lang="en-US" altLang="ko-KR" dirty="0" smtClean="0"/>
              <a:t>Figure</a:t>
            </a:r>
            <a:r>
              <a:rPr lang="en-US" altLang="ko-KR" dirty="0"/>
              <a:t>: </a:t>
            </a:r>
            <a:r>
              <a:rPr lang="ko-KR" altLang="en-US" dirty="0"/>
              <a:t>모든 플롯 요소에 대한 최상위 컨테이너</a:t>
            </a:r>
          </a:p>
          <a:p>
            <a:pPr lvl="2"/>
            <a:r>
              <a:rPr lang="ko-KR" altLang="en-US" dirty="0" smtClean="0"/>
              <a:t>피겨 </a:t>
            </a:r>
            <a:r>
              <a:rPr lang="ko-KR" altLang="en-US" dirty="0"/>
              <a:t>객체를 닫으면 담긴 모든 객체도 함께 제거됨</a:t>
            </a:r>
          </a:p>
          <a:p>
            <a:pPr lvl="1"/>
            <a:r>
              <a:rPr lang="en-US" altLang="ko-KR" dirty="0" smtClean="0"/>
              <a:t>Axes</a:t>
            </a:r>
            <a:r>
              <a:rPr lang="en-US" altLang="ko-KR" dirty="0"/>
              <a:t>: </a:t>
            </a:r>
            <a:r>
              <a:rPr lang="ko-KR" altLang="en-US" dirty="0"/>
              <a:t>데이터 공간에 대한 이미지 영역을 좌표축으로 관리하는 객체</a:t>
            </a:r>
          </a:p>
          <a:p>
            <a:pPr lvl="2"/>
            <a:r>
              <a:rPr lang="ko-KR" altLang="en-US" dirty="0" smtClean="0"/>
              <a:t>그리드 </a:t>
            </a:r>
            <a:r>
              <a:rPr lang="ko-KR" altLang="en-US" dirty="0"/>
              <a:t>스타일로 </a:t>
            </a:r>
            <a:r>
              <a:rPr lang="en-US" altLang="ko-KR" dirty="0" err="1"/>
              <a:t>AxesSubplot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</a:p>
          <a:p>
            <a:pPr lvl="1"/>
            <a:r>
              <a:rPr lang="en-US" altLang="ko-KR" dirty="0" smtClean="0"/>
              <a:t>Axis</a:t>
            </a:r>
            <a:r>
              <a:rPr lang="en-US" altLang="ko-KR" dirty="0"/>
              <a:t>: </a:t>
            </a:r>
            <a:r>
              <a:rPr lang="ko-KR" altLang="en-US" dirty="0"/>
              <a:t>그래프 한계를 설정하고 눈금과 눈금 레이블을 관리하는 숫자 라인과 같은 객체</a:t>
            </a:r>
          </a:p>
          <a:p>
            <a:pPr lvl="2"/>
            <a:r>
              <a:rPr lang="ko-KR" altLang="en-US" dirty="0" smtClean="0"/>
              <a:t>눈금 </a:t>
            </a:r>
            <a:r>
              <a:rPr lang="ko-KR" altLang="en-US" dirty="0"/>
              <a:t>위치는 </a:t>
            </a:r>
            <a:r>
              <a:rPr lang="en-US" altLang="ko-KR" dirty="0"/>
              <a:t>Locator </a:t>
            </a:r>
            <a:r>
              <a:rPr lang="ko-KR" altLang="en-US" dirty="0" err="1"/>
              <a:t>객체의해</a:t>
            </a:r>
            <a:r>
              <a:rPr lang="ko-KR" altLang="en-US" dirty="0"/>
              <a:t> 결정되고 문자열은 </a:t>
            </a:r>
            <a:r>
              <a:rPr lang="ko-KR" altLang="en-US" dirty="0" err="1"/>
              <a:t>포맷터에</a:t>
            </a:r>
            <a:r>
              <a:rPr lang="ko-KR" altLang="en-US" dirty="0"/>
              <a:t> 의해 형식이 지정됨</a:t>
            </a:r>
          </a:p>
          <a:p>
            <a:r>
              <a:rPr lang="ko-KR" altLang="en-US" dirty="0" smtClean="0"/>
              <a:t>피겨</a:t>
            </a:r>
            <a:r>
              <a:rPr lang="en-US" altLang="ko-KR" dirty="0"/>
              <a:t>, </a:t>
            </a:r>
            <a:r>
              <a:rPr lang="ko-KR" altLang="en-US" dirty="0"/>
              <a:t>좌표축 객체 참조</a:t>
            </a:r>
          </a:p>
          <a:p>
            <a:pPr lvl="1"/>
            <a:r>
              <a:rPr lang="en-US" altLang="ko-KR" dirty="0" err="1" smtClean="0"/>
              <a:t>pyplot.figure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pyplot.subplots</a:t>
            </a:r>
            <a:r>
              <a:rPr lang="en-US" altLang="ko-KR" dirty="0"/>
              <a:t>()</a:t>
            </a:r>
            <a:r>
              <a:rPr lang="ko-KR" altLang="en-US" dirty="0"/>
              <a:t>로 만든 피겨는 지속적으로 참조 유지</a:t>
            </a:r>
          </a:p>
          <a:p>
            <a:pPr lvl="2"/>
            <a:r>
              <a:rPr lang="en-US" altLang="ko-KR" dirty="0" err="1" smtClean="0"/>
              <a:t>pyplot.gcf</a:t>
            </a:r>
            <a:r>
              <a:rPr lang="en-US" altLang="ko-KR" dirty="0"/>
              <a:t>(): </a:t>
            </a:r>
            <a:r>
              <a:rPr lang="ko-KR" altLang="en-US" dirty="0"/>
              <a:t>현재 피겨 객체의 참조 반환</a:t>
            </a:r>
          </a:p>
          <a:p>
            <a:pPr lvl="2"/>
            <a:r>
              <a:rPr lang="en-US" altLang="ko-KR" dirty="0" err="1" smtClean="0"/>
              <a:t>pyplot.gca</a:t>
            </a:r>
            <a:r>
              <a:rPr lang="en-US" altLang="ko-KR" dirty="0"/>
              <a:t>(): </a:t>
            </a:r>
            <a:r>
              <a:rPr lang="ko-KR" altLang="en-US" dirty="0"/>
              <a:t>현재 좌표축 객체의 참조 반환</a:t>
            </a:r>
          </a:p>
          <a:p>
            <a:pPr lvl="1"/>
            <a:r>
              <a:rPr lang="en-US" altLang="ko-KR" dirty="0" err="1" smtClean="0"/>
              <a:t>pyplot.close</a:t>
            </a:r>
            <a:r>
              <a:rPr lang="en-US" altLang="ko-KR" dirty="0"/>
              <a:t>('all'): </a:t>
            </a:r>
            <a:r>
              <a:rPr lang="ko-KR" altLang="en-US" dirty="0"/>
              <a:t>모든 피겨 닫기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22" y="4292600"/>
            <a:ext cx="1885678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플롯팅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피겨에는 원하는 만큼 하위 좌표축을 추가할 수 있으며</a:t>
            </a:r>
            <a:r>
              <a:rPr lang="en-US" altLang="ko-KR" dirty="0"/>
              <a:t>, </a:t>
            </a:r>
            <a:r>
              <a:rPr lang="ko-KR" altLang="en-US" dirty="0"/>
              <a:t>그리드 형태의 레이아웃을 가짐</a:t>
            </a:r>
          </a:p>
          <a:p>
            <a:pPr lvl="1"/>
            <a:r>
              <a:rPr lang="en-US" altLang="ko-KR" dirty="0" err="1" smtClean="0"/>
              <a:t>Figure.add_subplot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지정한 피겨에 좌표축을 추가한 후 </a:t>
            </a:r>
            <a:r>
              <a:rPr lang="en-US" altLang="ko-KR" dirty="0"/>
              <a:t>Axes</a:t>
            </a:r>
            <a:r>
              <a:rPr lang="ko-KR" altLang="en-US" dirty="0"/>
              <a:t>의 하위 객체인 </a:t>
            </a:r>
            <a:r>
              <a:rPr lang="en-US" altLang="ko-KR" dirty="0" err="1"/>
              <a:t>AxesSubplot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</a:p>
          <a:p>
            <a:pPr lvl="2"/>
            <a:r>
              <a:rPr lang="ko-KR" altLang="en-US" dirty="0" smtClean="0"/>
              <a:t>피겨 </a:t>
            </a:r>
            <a:r>
              <a:rPr lang="ko-KR" altLang="en-US" dirty="0"/>
              <a:t>객체는 </a:t>
            </a:r>
            <a:r>
              <a:rPr lang="en-US" altLang="ko-KR" dirty="0" err="1"/>
              <a:t>figure.Figure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pyplot.figure</a:t>
            </a:r>
            <a:r>
              <a:rPr lang="en-US" altLang="ko-KR" dirty="0"/>
              <a:t>()</a:t>
            </a:r>
            <a:r>
              <a:rPr lang="ko-KR" altLang="en-US" dirty="0"/>
              <a:t>로 만듦</a:t>
            </a:r>
          </a:p>
          <a:p>
            <a:pPr lvl="2"/>
            <a:r>
              <a:rPr lang="en-US" altLang="ko-KR" dirty="0" smtClean="0"/>
              <a:t>*</a:t>
            </a:r>
            <a:r>
              <a:rPr lang="en-US" altLang="ko-KR" dirty="0" err="1"/>
              <a:t>args</a:t>
            </a:r>
            <a:r>
              <a:rPr lang="en-US" altLang="ko-KR" dirty="0"/>
              <a:t>: </a:t>
            </a:r>
            <a:r>
              <a:rPr lang="ko-KR" altLang="en-US" dirty="0"/>
              <a:t>좌표축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(1, 1, 1): </a:t>
            </a:r>
            <a:r>
              <a:rPr lang="ko-KR" altLang="en-US" dirty="0"/>
              <a:t>기존 좌표축과 다르면 새로 만들고</a:t>
            </a:r>
            <a:r>
              <a:rPr lang="en-US" altLang="ko-KR" dirty="0"/>
              <a:t>, </a:t>
            </a:r>
            <a:r>
              <a:rPr lang="ko-KR" altLang="en-US" dirty="0"/>
              <a:t>같으면 검색</a:t>
            </a:r>
          </a:p>
          <a:p>
            <a:pPr lvl="3"/>
            <a:r>
              <a:rPr lang="ko-KR" altLang="en-US" dirty="0" smtClean="0"/>
              <a:t>세 </a:t>
            </a:r>
            <a:r>
              <a:rPr lang="ko-KR" altLang="en-US" dirty="0"/>
              <a:t>개의 정수 </a:t>
            </a:r>
            <a:r>
              <a:rPr lang="en-US" altLang="ko-KR" dirty="0"/>
              <a:t>(row, column, index): row x column </a:t>
            </a:r>
            <a:r>
              <a:rPr lang="ko-KR" altLang="en-US" dirty="0"/>
              <a:t>그리드에서 </a:t>
            </a:r>
            <a:r>
              <a:rPr lang="en-US" altLang="ko-KR" dirty="0"/>
              <a:t>index</a:t>
            </a:r>
            <a:r>
              <a:rPr lang="ko-KR" altLang="en-US" dirty="0"/>
              <a:t>로 위치 선택</a:t>
            </a:r>
            <a:r>
              <a:rPr lang="en-US" altLang="ko-KR" dirty="0"/>
              <a:t>. index</a:t>
            </a:r>
            <a:r>
              <a:rPr lang="ko-KR" altLang="en-US" dirty="0"/>
              <a:t>는 </a:t>
            </a:r>
            <a:r>
              <a:rPr lang="en-US" altLang="ko-KR" dirty="0"/>
              <a:t>row </a:t>
            </a:r>
            <a:r>
              <a:rPr lang="ko-KR" altLang="en-US" dirty="0"/>
              <a:t>우선</a:t>
            </a:r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/>
              <a:t>자리 정수</a:t>
            </a:r>
            <a:r>
              <a:rPr lang="en-US" altLang="ko-KR" dirty="0"/>
              <a:t>: </a:t>
            </a:r>
            <a:r>
              <a:rPr lang="ko-KR" altLang="en-US" dirty="0"/>
              <a:t>서브 플롯이 </a:t>
            </a:r>
            <a:r>
              <a:rPr lang="en-US" altLang="ko-KR" dirty="0"/>
              <a:t>9</a:t>
            </a:r>
            <a:r>
              <a:rPr lang="ko-KR" altLang="en-US" dirty="0"/>
              <a:t>개 이하일 때 </a:t>
            </a:r>
            <a:r>
              <a:rPr lang="en-US" altLang="ko-KR" dirty="0" err="1"/>
              <a:t>rci</a:t>
            </a:r>
            <a:r>
              <a:rPr lang="en-US" altLang="ko-KR" dirty="0"/>
              <a:t> (r=row, c=column, </a:t>
            </a:r>
            <a:r>
              <a:rPr lang="en-US" altLang="ko-KR" dirty="0" err="1"/>
              <a:t>i</a:t>
            </a:r>
            <a:r>
              <a:rPr lang="en-US" altLang="ko-KR" dirty="0"/>
              <a:t>=index)</a:t>
            </a:r>
          </a:p>
          <a:p>
            <a:pPr lvl="2"/>
            <a:r>
              <a:rPr lang="en-US" altLang="ko-KR" dirty="0" smtClean="0"/>
              <a:t>projection</a:t>
            </a:r>
            <a:r>
              <a:rPr lang="en-US" altLang="ko-KR" dirty="0"/>
              <a:t>: </a:t>
            </a:r>
            <a:r>
              <a:rPr lang="ko-KR" altLang="en-US" dirty="0" err="1"/>
              <a:t>서브플롯의</a:t>
            </a:r>
            <a:r>
              <a:rPr lang="ko-KR" altLang="en-US" dirty="0"/>
              <a:t> 투영 유형으로 </a:t>
            </a:r>
            <a:r>
              <a:rPr lang="en-US" altLang="ko-KR" dirty="0"/>
              <a:t>'</a:t>
            </a:r>
            <a:r>
              <a:rPr lang="en-US" altLang="ko-KR" dirty="0" err="1"/>
              <a:t>aitoff</a:t>
            </a:r>
            <a:r>
              <a:rPr lang="en-US" altLang="ko-KR" dirty="0"/>
              <a:t>', 'hammer', 'lambert', '</a:t>
            </a:r>
            <a:r>
              <a:rPr lang="en-US" altLang="ko-KR" dirty="0" err="1"/>
              <a:t>mollweide</a:t>
            </a:r>
            <a:r>
              <a:rPr lang="en-US" altLang="ko-KR" dirty="0"/>
              <a:t>', 'polar', 'rectilinear'</a:t>
            </a:r>
            <a:r>
              <a:rPr lang="ko-KR" altLang="en-US" dirty="0"/>
              <a:t> 중 하나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'rectilinear'</a:t>
            </a:r>
            <a:endParaRPr lang="ko-KR" altLang="en-US" dirty="0"/>
          </a:p>
          <a:p>
            <a:pPr lvl="2"/>
            <a:r>
              <a:rPr lang="en-US" altLang="ko-KR" dirty="0" err="1" smtClean="0"/>
              <a:t>sharex</a:t>
            </a:r>
            <a:r>
              <a:rPr lang="en-US" altLang="ko-KR" dirty="0"/>
              <a:t>, </a:t>
            </a:r>
            <a:r>
              <a:rPr lang="en-US" altLang="ko-KR" dirty="0" err="1"/>
              <a:t>sharey</a:t>
            </a:r>
            <a:r>
              <a:rPr lang="en-US" altLang="ko-KR" dirty="0"/>
              <a:t>: x </a:t>
            </a:r>
            <a:r>
              <a:rPr lang="ko-KR" altLang="en-US" dirty="0"/>
              <a:t>또는 </a:t>
            </a:r>
            <a:r>
              <a:rPr lang="en-US" altLang="ko-KR" dirty="0"/>
              <a:t>y </a:t>
            </a:r>
            <a:r>
              <a:rPr lang="ko-KR" altLang="en-US" dirty="0"/>
              <a:t>축을 </a:t>
            </a:r>
            <a:r>
              <a:rPr lang="en-US" altLang="ko-KR" dirty="0" err="1"/>
              <a:t>sharex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sharey</a:t>
            </a:r>
            <a:r>
              <a:rPr lang="ko-KR" altLang="en-US" dirty="0"/>
              <a:t>와 공유</a:t>
            </a:r>
          </a:p>
          <a:p>
            <a:pPr lvl="2"/>
            <a:r>
              <a:rPr lang="en-US" altLang="ko-KR" dirty="0" err="1" smtClean="0"/>
              <a:t>constrained_layout</a:t>
            </a:r>
            <a:r>
              <a:rPr lang="en-US" altLang="ko-KR" dirty="0"/>
              <a:t>: </a:t>
            </a:r>
            <a:r>
              <a:rPr lang="ko-KR" altLang="en-US" dirty="0"/>
              <a:t>불 타입으로 </a:t>
            </a:r>
            <a:r>
              <a:rPr lang="en-US" altLang="ko-KR" dirty="0"/>
              <a:t>True</a:t>
            </a:r>
            <a:r>
              <a:rPr lang="ko-KR" altLang="en-US" dirty="0"/>
              <a:t>이면 자동으로 좌표축 사이 간격 조정</a:t>
            </a:r>
          </a:p>
          <a:p>
            <a:pPr lvl="3"/>
            <a:r>
              <a:rPr lang="ko-KR" altLang="en-US" dirty="0" smtClean="0"/>
              <a:t>세부 </a:t>
            </a:r>
            <a:r>
              <a:rPr lang="ko-KR" altLang="en-US" dirty="0"/>
              <a:t>설정은 </a:t>
            </a:r>
            <a:r>
              <a:rPr lang="en-US" altLang="ko-KR" dirty="0"/>
              <a:t>[Figure | </a:t>
            </a:r>
            <a:r>
              <a:rPr lang="en-US" altLang="ko-KR" dirty="0" err="1"/>
              <a:t>pyplot</a:t>
            </a:r>
            <a:r>
              <a:rPr lang="en-US" altLang="ko-KR" dirty="0"/>
              <a:t>].</a:t>
            </a:r>
            <a:r>
              <a:rPr lang="en-US" altLang="ko-KR" dirty="0" err="1"/>
              <a:t>subplots_adjust</a:t>
            </a:r>
            <a:r>
              <a:rPr lang="en-US" altLang="ko-KR" dirty="0"/>
              <a:t>(left=None, bottom=None, right=None, top=None, </a:t>
            </a:r>
            <a:r>
              <a:rPr lang="en-US" altLang="ko-KR" dirty="0" err="1"/>
              <a:t>wpsace</a:t>
            </a:r>
            <a:r>
              <a:rPr lang="en-US" altLang="ko-KR" dirty="0"/>
              <a:t>=None, </a:t>
            </a:r>
            <a:r>
              <a:rPr lang="en-US" altLang="ko-KR" dirty="0" err="1"/>
              <a:t>hspace</a:t>
            </a:r>
            <a:r>
              <a:rPr lang="en-US" altLang="ko-KR" dirty="0"/>
              <a:t>=None) </a:t>
            </a:r>
            <a:r>
              <a:rPr lang="ko-KR" altLang="en-US" dirty="0" err="1"/>
              <a:t>메소드나</a:t>
            </a:r>
            <a:r>
              <a:rPr lang="ko-KR" altLang="en-US" dirty="0"/>
              <a:t> 함수 사용</a:t>
            </a:r>
          </a:p>
          <a:p>
            <a:pPr lvl="4"/>
            <a:r>
              <a:rPr lang="en-US" altLang="ko-KR" dirty="0" err="1" smtClean="0"/>
              <a:t>wspace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hspace</a:t>
            </a:r>
            <a:r>
              <a:rPr lang="ko-KR" altLang="en-US" dirty="0" err="1" smtClean="0"/>
              <a:t>는실수</a:t>
            </a:r>
            <a:r>
              <a:rPr lang="ko-KR" altLang="en-US" dirty="0" smtClean="0"/>
              <a:t> 타입으로 좌표축 사이 패딩 폭과 높이</a:t>
            </a:r>
            <a:r>
              <a:rPr lang="en-US" altLang="ko-KR" dirty="0" smtClean="0"/>
              <a:t>. top, </a:t>
            </a:r>
            <a:r>
              <a:rPr lang="en-US" altLang="ko-KR" dirty="0" err="1" smtClean="0"/>
              <a:t>tottom</a:t>
            </a:r>
            <a:r>
              <a:rPr lang="en-US" altLang="ko-KR" dirty="0" smtClean="0"/>
              <a:t>, left, right</a:t>
            </a:r>
            <a:r>
              <a:rPr lang="ko-KR" altLang="en-US" dirty="0" smtClean="0"/>
              <a:t>은 실수 </a:t>
            </a:r>
            <a:r>
              <a:rPr lang="ko-KR" altLang="en-US" dirty="0"/>
              <a:t>타입으로 좌표축의 위</a:t>
            </a:r>
            <a:r>
              <a:rPr lang="en-US" altLang="ko-KR" dirty="0"/>
              <a:t>,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가장자리 위치</a:t>
            </a:r>
          </a:p>
          <a:p>
            <a:pPr lvl="1"/>
            <a:r>
              <a:rPr lang="en-US" altLang="ko-KR" dirty="0" err="1" smtClean="0"/>
              <a:t>pyplot.subplot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현재 피겨에서 좌표축을 추가하거나 검색한 후 현재 좌표축으로 지정 및 반환</a:t>
            </a:r>
          </a:p>
          <a:p>
            <a:pPr lvl="2"/>
            <a:r>
              <a:rPr lang="ko-KR" altLang="en-US" dirty="0" smtClean="0"/>
              <a:t>인자는 </a:t>
            </a:r>
            <a:r>
              <a:rPr lang="en-US" altLang="ko-KR" dirty="0" err="1"/>
              <a:t>add_subplot</a:t>
            </a:r>
            <a:r>
              <a:rPr lang="en-US" altLang="ko-KR" dirty="0"/>
              <a:t>()</a:t>
            </a:r>
            <a:r>
              <a:rPr lang="ko-KR" altLang="en-US" dirty="0"/>
              <a:t>과 같음</a:t>
            </a:r>
          </a:p>
          <a:p>
            <a:pPr lvl="1"/>
            <a:r>
              <a:rPr lang="en-US" altLang="ko-KR" dirty="0" err="1" smtClean="0"/>
              <a:t>pyplot.subplots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새 피겨를 만든 후 </a:t>
            </a:r>
            <a:r>
              <a:rPr lang="en-US" altLang="ko-KR" dirty="0"/>
              <a:t>Axes </a:t>
            </a:r>
            <a:r>
              <a:rPr lang="ko-KR" altLang="en-US" dirty="0"/>
              <a:t>객체를 그리드로 채움</a:t>
            </a:r>
          </a:p>
          <a:p>
            <a:pPr lvl="2"/>
            <a:r>
              <a:rPr lang="en-US" altLang="ko-KR" dirty="0" smtClean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행과 열 개수이고</a:t>
            </a:r>
            <a:r>
              <a:rPr lang="en-US" altLang="ko-KR" dirty="0"/>
              <a:t>, </a:t>
            </a:r>
            <a:r>
              <a:rPr lang="ko-KR" altLang="en-US" dirty="0"/>
              <a:t>피겨와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타입 </a:t>
            </a:r>
            <a:r>
              <a:rPr lang="en-US" altLang="ko-KR" dirty="0" err="1"/>
              <a:t>AxesSubplot</a:t>
            </a:r>
            <a:r>
              <a:rPr lang="en-US" altLang="ko-KR" dirty="0"/>
              <a:t> </a:t>
            </a:r>
            <a:r>
              <a:rPr lang="ko-KR" altLang="en-US" dirty="0"/>
              <a:t>객체 시퀀스를 </a:t>
            </a:r>
            <a:r>
              <a:rPr lang="ko-KR" altLang="en-US" dirty="0" err="1"/>
              <a:t>튜플로</a:t>
            </a:r>
            <a:r>
              <a:rPr lang="ko-KR" altLang="en-US" dirty="0"/>
              <a:t> 반환</a:t>
            </a:r>
          </a:p>
          <a:p>
            <a:pPr lvl="1"/>
            <a:r>
              <a:rPr lang="en-US" altLang="ko-KR" dirty="0" err="1" smtClean="0"/>
              <a:t>add_subplot</a:t>
            </a:r>
            <a:r>
              <a:rPr lang="en-US" altLang="ko-KR" dirty="0"/>
              <a:t>(), subplot(), subplots() </a:t>
            </a:r>
            <a:r>
              <a:rPr lang="ko-KR" altLang="en-US" dirty="0"/>
              <a:t>비교</a:t>
            </a:r>
          </a:p>
          <a:p>
            <a:pPr lvl="2"/>
            <a:r>
              <a:rPr lang="en-US" altLang="ko-KR" dirty="0" smtClean="0"/>
              <a:t>subplot</a:t>
            </a:r>
            <a:r>
              <a:rPr lang="en-US" altLang="ko-KR" dirty="0"/>
              <a:t>()</a:t>
            </a:r>
            <a:r>
              <a:rPr lang="ko-KR" altLang="en-US" dirty="0"/>
              <a:t>은 현재 좌표축 기준</a:t>
            </a:r>
          </a:p>
          <a:p>
            <a:pPr lvl="2"/>
            <a:r>
              <a:rPr lang="en-US" altLang="ko-KR" dirty="0" smtClean="0"/>
              <a:t>subplots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add_subplot</a:t>
            </a:r>
            <a:r>
              <a:rPr lang="en-US" altLang="ko-KR" dirty="0"/>
              <a:t>()</a:t>
            </a:r>
            <a:r>
              <a:rPr lang="ko-KR" altLang="en-US" dirty="0"/>
              <a:t>는 반환된 좌표축 기준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036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</a:t>
            </a:r>
            <a:r>
              <a:rPr lang="ko-KR" altLang="en-US" dirty="0" err="1"/>
              <a:t>플롯팅</a:t>
            </a:r>
            <a:r>
              <a:rPr lang="ko-KR" altLang="en-US" dirty="0"/>
              <a:t> 방법을 동일한 사례로 비교해 보라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0.1 ~ 6.0 </a:t>
            </a:r>
            <a:r>
              <a:rPr lang="ko-KR" altLang="en-US" dirty="0"/>
              <a:t>구간 </a:t>
            </a:r>
            <a:r>
              <a:rPr lang="en-US" altLang="ko-KR" dirty="0"/>
              <a:t>100 </a:t>
            </a:r>
            <a:r>
              <a:rPr lang="ko-KR" altLang="en-US" dirty="0"/>
              <a:t>개의 </a:t>
            </a:r>
            <a:r>
              <a:rPr lang="en-US" altLang="ko-KR" dirty="0"/>
              <a:t>x </a:t>
            </a:r>
            <a:r>
              <a:rPr lang="ko-KR" altLang="en-US" dirty="0"/>
              <a:t>값에 대해 </a:t>
            </a:r>
            <a:r>
              <a:rPr lang="en-US" altLang="ko-KR" dirty="0" err="1"/>
              <a:t>sin_y</a:t>
            </a:r>
            <a:r>
              <a:rPr lang="en-US" altLang="ko-KR" dirty="0"/>
              <a:t>, </a:t>
            </a:r>
            <a:r>
              <a:rPr lang="en-US" altLang="ko-KR" dirty="0" err="1"/>
              <a:t>exp_y</a:t>
            </a:r>
            <a:r>
              <a:rPr lang="en-US" altLang="ko-KR" dirty="0"/>
              <a:t>, </a:t>
            </a:r>
            <a:r>
              <a:rPr lang="en-US" altLang="ko-KR" dirty="0" err="1"/>
              <a:t>log_y</a:t>
            </a:r>
            <a:r>
              <a:rPr lang="ko-KR" altLang="en-US" dirty="0"/>
              <a:t>를 개산한 후 </a:t>
            </a:r>
            <a:r>
              <a:rPr lang="en-US" altLang="ko-KR" dirty="0"/>
              <a:t>show(), subplots(), </a:t>
            </a:r>
            <a:r>
              <a:rPr lang="en-US" altLang="ko-KR" dirty="0" err="1"/>
              <a:t>add_subplots</a:t>
            </a:r>
            <a:r>
              <a:rPr lang="en-US" altLang="ko-KR" dirty="0"/>
              <a:t>()</a:t>
            </a:r>
            <a:r>
              <a:rPr lang="ko-KR" altLang="en-US" dirty="0"/>
              <a:t>로 라인 </a:t>
            </a:r>
            <a:r>
              <a:rPr lang="ko-KR" altLang="en-US" dirty="0" err="1"/>
              <a:t>플롯팅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622842"/>
            <a:ext cx="28321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6.0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221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222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223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6450" y="1622842"/>
            <a:ext cx="280035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6.0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subplots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.plot(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.plot(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.plot(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54750" y="1622842"/>
            <a:ext cx="288925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6.0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add_subplot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221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add_subplot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222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add_subplot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223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ax3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y3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9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err="1"/>
              <a:t>스크립팅</a:t>
            </a:r>
            <a:r>
              <a:rPr lang="ko-KR" altLang="en-US" dirty="0"/>
              <a:t> 레이어</a:t>
            </a:r>
          </a:p>
          <a:p>
            <a:pPr lvl="2"/>
            <a:r>
              <a:rPr lang="en-US" altLang="ko-KR" dirty="0" err="1" smtClean="0"/>
              <a:t>Matplotlib</a:t>
            </a:r>
            <a:r>
              <a:rPr lang="ko-KR" altLang="en-US" dirty="0"/>
              <a:t>가 </a:t>
            </a:r>
            <a:r>
              <a:rPr lang="en-US" altLang="ko-KR" dirty="0"/>
              <a:t>MATLAB </a:t>
            </a:r>
            <a:r>
              <a:rPr lang="ko-KR" altLang="en-US" dirty="0"/>
              <a:t>스크립트처럼 작동하도록 설계된 최상위 계층으로 절차적 </a:t>
            </a:r>
            <a:r>
              <a:rPr lang="ko-KR" altLang="en-US" dirty="0" err="1"/>
              <a:t>플로팅</a:t>
            </a:r>
            <a:r>
              <a:rPr lang="ko-KR" altLang="en-US" dirty="0"/>
              <a:t> 수행</a:t>
            </a:r>
          </a:p>
          <a:p>
            <a:pPr lvl="1"/>
            <a:r>
              <a:rPr lang="ko-KR" altLang="en-US" dirty="0" smtClean="0"/>
              <a:t>아티스트 </a:t>
            </a:r>
            <a:r>
              <a:rPr lang="ko-KR" altLang="en-US" dirty="0"/>
              <a:t>레이어</a:t>
            </a:r>
          </a:p>
          <a:p>
            <a:pPr lvl="2"/>
            <a:r>
              <a:rPr lang="ko-KR" altLang="en-US" dirty="0" err="1" smtClean="0"/>
              <a:t>스크립팅</a:t>
            </a:r>
            <a:r>
              <a:rPr lang="ko-KR" altLang="en-US" dirty="0" smtClean="0"/>
              <a:t> </a:t>
            </a:r>
            <a:r>
              <a:rPr lang="ko-KR" altLang="en-US" dirty="0"/>
              <a:t>레이어에 비해 더 많은 사용자 정의를 수행할 수 있으므로 고급 플롯에 사용</a:t>
            </a:r>
          </a:p>
          <a:p>
            <a:pPr lvl="3"/>
            <a:r>
              <a:rPr lang="ko-KR" altLang="en-US" dirty="0" smtClean="0"/>
              <a:t>모든 </a:t>
            </a:r>
            <a:r>
              <a:rPr lang="ko-KR" altLang="en-US" dirty="0"/>
              <a:t>플롯 요소에 대한 최상위 컨테이너인 피겨 </a:t>
            </a:r>
            <a:r>
              <a:rPr lang="en-US" altLang="ko-KR" dirty="0"/>
              <a:t>figure </a:t>
            </a:r>
            <a:r>
              <a:rPr lang="ko-KR" altLang="en-US" dirty="0"/>
              <a:t>를 완벽하게 제어하고 </a:t>
            </a:r>
            <a:r>
              <a:rPr lang="ko-KR" altLang="en-US" dirty="0" smtClean="0"/>
              <a:t>미세 조정</a:t>
            </a:r>
          </a:p>
          <a:p>
            <a:pPr lvl="2"/>
            <a:r>
              <a:rPr lang="ko-KR" altLang="en-US" dirty="0" err="1" smtClean="0"/>
              <a:t>렌더러를</a:t>
            </a:r>
            <a:r>
              <a:rPr lang="ko-KR" altLang="en-US" dirty="0" smtClean="0"/>
              <a:t> 사용하여 캔버스에 그리는 </a:t>
            </a:r>
            <a:r>
              <a:rPr lang="en-US" altLang="ko-KR" dirty="0" err="1" smtClean="0"/>
              <a:t>Artis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기반 </a:t>
            </a:r>
            <a:r>
              <a:rPr lang="ko-KR" altLang="en-US" dirty="0" err="1" smtClean="0"/>
              <a:t>플롯팅</a:t>
            </a:r>
            <a:r>
              <a:rPr lang="ko-KR" altLang="en-US" dirty="0" smtClean="0"/>
              <a:t> 수행</a:t>
            </a:r>
          </a:p>
          <a:p>
            <a:pPr lvl="3"/>
            <a:r>
              <a:rPr lang="ko-KR" altLang="en-US" dirty="0" smtClean="0"/>
              <a:t>여러 </a:t>
            </a:r>
            <a:r>
              <a:rPr lang="ko-KR" altLang="en-US" dirty="0"/>
              <a:t>그림</a:t>
            </a:r>
            <a:r>
              <a:rPr lang="en-US" altLang="ko-KR" dirty="0"/>
              <a:t>/</a:t>
            </a:r>
            <a:r>
              <a:rPr lang="ko-KR" altLang="en-US" dirty="0"/>
              <a:t>축을 처리할 때 모든 하위 플롯이 </a:t>
            </a:r>
            <a:r>
              <a:rPr lang="en-US" altLang="ko-KR" dirty="0" err="1"/>
              <a:t>Artis</a:t>
            </a:r>
            <a:r>
              <a:rPr lang="en-US" altLang="ko-KR" dirty="0"/>
              <a:t> </a:t>
            </a:r>
            <a:r>
              <a:rPr lang="ko-KR" altLang="en-US" dirty="0"/>
              <a:t>객체에 할당되기 때문에 현재 활성화된 그림</a:t>
            </a:r>
            <a:r>
              <a:rPr lang="en-US" altLang="ko-KR" dirty="0"/>
              <a:t>/</a:t>
            </a:r>
            <a:r>
              <a:rPr lang="ko-KR" altLang="en-US" dirty="0"/>
              <a:t>축을 혼동하지 않음</a:t>
            </a:r>
          </a:p>
          <a:p>
            <a:pPr lvl="2"/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/>
              <a:t>그림에서 볼 수 있는 모든 것은 </a:t>
            </a:r>
            <a:r>
              <a:rPr lang="en-US" altLang="ko-KR" dirty="0" err="1"/>
              <a:t>Artis</a:t>
            </a:r>
            <a:r>
              <a:rPr lang="en-US" altLang="ko-KR" dirty="0"/>
              <a:t> </a:t>
            </a:r>
            <a:r>
              <a:rPr lang="ko-KR" altLang="en-US" dirty="0"/>
              <a:t>인스턴스</a:t>
            </a:r>
          </a:p>
          <a:p>
            <a:pPr lvl="3"/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눈금 레이블</a:t>
            </a:r>
            <a:r>
              <a:rPr lang="en-US" altLang="ko-KR" dirty="0"/>
              <a:t>, </a:t>
            </a:r>
            <a:r>
              <a:rPr lang="ko-KR" altLang="en-US" dirty="0"/>
              <a:t>이미지 등은 모두 개별 </a:t>
            </a:r>
            <a:r>
              <a:rPr lang="en-US" altLang="ko-KR" dirty="0" err="1"/>
              <a:t>Artis</a:t>
            </a:r>
            <a:endParaRPr lang="en-US" altLang="ko-KR" dirty="0"/>
          </a:p>
          <a:p>
            <a:pPr lvl="2"/>
            <a:r>
              <a:rPr lang="en-US" altLang="ko-KR" dirty="0" err="1" smtClean="0"/>
              <a:t>Artis</a:t>
            </a:r>
            <a:r>
              <a:rPr lang="en-US" altLang="ko-KR" dirty="0" smtClean="0"/>
              <a:t> </a:t>
            </a:r>
            <a:r>
              <a:rPr lang="ko-KR" altLang="en-US" dirty="0"/>
              <a:t>유형</a:t>
            </a:r>
          </a:p>
          <a:p>
            <a:pPr lvl="3"/>
            <a:r>
              <a:rPr lang="ko-KR" altLang="en-US" dirty="0" smtClean="0"/>
              <a:t>기본 </a:t>
            </a:r>
            <a:r>
              <a:rPr lang="ko-KR" altLang="en-US" dirty="0"/>
              <a:t>유형</a:t>
            </a:r>
            <a:r>
              <a:rPr lang="en-US" altLang="ko-KR" dirty="0"/>
              <a:t>: Line2D, Rectangle, Circle, Text</a:t>
            </a:r>
          </a:p>
          <a:p>
            <a:pPr lvl="3"/>
            <a:r>
              <a:rPr lang="ko-KR" altLang="en-US" dirty="0" smtClean="0"/>
              <a:t>복합 </a:t>
            </a:r>
            <a:r>
              <a:rPr lang="ko-KR" altLang="en-US" dirty="0"/>
              <a:t>유형</a:t>
            </a:r>
            <a:r>
              <a:rPr lang="en-US" altLang="ko-KR" dirty="0"/>
              <a:t>: Axis, Tick, Axes, Figure</a:t>
            </a:r>
          </a:p>
          <a:p>
            <a:pPr lvl="1"/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ko-KR" altLang="en-US" dirty="0"/>
              <a:t>레이어</a:t>
            </a:r>
          </a:p>
          <a:p>
            <a:pPr lvl="2"/>
            <a:r>
              <a:rPr lang="en-US" altLang="ko-KR" dirty="0" smtClean="0"/>
              <a:t>PyQt5, </a:t>
            </a:r>
            <a:r>
              <a:rPr lang="en-US" altLang="ko-KR" dirty="0" err="1" smtClean="0"/>
              <a:t>ipympl</a:t>
            </a:r>
            <a:r>
              <a:rPr lang="en-US" altLang="ko-KR" dirty="0" smtClean="0"/>
              <a:t>, GTK3, Cocoa, </a:t>
            </a:r>
            <a:r>
              <a:rPr lang="en-US" altLang="ko-KR" dirty="0" err="1" smtClean="0"/>
              <a:t>Tk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wxPython</a:t>
            </a:r>
            <a:r>
              <a:rPr lang="ko-KR" altLang="en-US" dirty="0" smtClean="0"/>
              <a:t>과 </a:t>
            </a:r>
            <a:r>
              <a:rPr lang="ko-KR" altLang="en-US" dirty="0"/>
              <a:t>같은 </a:t>
            </a:r>
            <a:r>
              <a:rPr lang="ko-KR" altLang="en-US" dirty="0" err="1"/>
              <a:t>툴킷이나</a:t>
            </a:r>
            <a:r>
              <a:rPr lang="ko-KR" altLang="en-US" dirty="0"/>
              <a:t> </a:t>
            </a:r>
            <a:r>
              <a:rPr lang="en-US" altLang="ko-KR" dirty="0"/>
              <a:t>PostScript</a:t>
            </a:r>
            <a:r>
              <a:rPr lang="ko-KR" altLang="en-US" dirty="0"/>
              <a:t>와 같은 그리기 언어와 통신하여 </a:t>
            </a:r>
            <a:r>
              <a:rPr lang="ko-KR" altLang="en-US" dirty="0" smtClean="0"/>
              <a:t>모든 </a:t>
            </a:r>
            <a:r>
              <a:rPr lang="ko-KR" altLang="en-US" dirty="0"/>
              <a:t>실제 그리기 작업 처리</a:t>
            </a:r>
          </a:p>
          <a:p>
            <a:pPr lvl="2"/>
            <a:r>
              <a:rPr lang="ko-KR" altLang="en-US" dirty="0" smtClean="0"/>
              <a:t>대부분의 </a:t>
            </a:r>
            <a:r>
              <a:rPr lang="ko-KR" altLang="en-US" dirty="0"/>
              <a:t>사용자는 이 계층을 직접 다룰 필요가 없음</a:t>
            </a:r>
          </a:p>
          <a:p>
            <a:pPr lvl="3"/>
            <a:r>
              <a:rPr lang="en-US" altLang="ko-KR" dirty="0" err="1" smtClean="0"/>
              <a:t>FigureCanvas</a:t>
            </a:r>
            <a:r>
              <a:rPr lang="en-US" altLang="ko-KR" dirty="0"/>
              <a:t>: Figure</a:t>
            </a:r>
            <a:r>
              <a:rPr lang="ko-KR" altLang="en-US" dirty="0"/>
              <a:t>가 </a:t>
            </a:r>
            <a:r>
              <a:rPr lang="ko-KR" altLang="en-US" dirty="0" err="1"/>
              <a:t>렌더링되는</a:t>
            </a:r>
            <a:r>
              <a:rPr lang="ko-KR" altLang="en-US" dirty="0"/>
              <a:t> 캔버스</a:t>
            </a:r>
          </a:p>
          <a:p>
            <a:pPr lvl="3"/>
            <a:r>
              <a:rPr lang="en-US" altLang="ko-KR" dirty="0" smtClean="0"/>
              <a:t>Renderer</a:t>
            </a:r>
            <a:r>
              <a:rPr lang="en-US" altLang="ko-KR" dirty="0"/>
              <a:t>: </a:t>
            </a:r>
            <a:r>
              <a:rPr lang="ko-KR" altLang="en-US" dirty="0"/>
              <a:t>그리기</a:t>
            </a:r>
            <a:r>
              <a:rPr lang="en-US" altLang="ko-KR" dirty="0"/>
              <a:t>/</a:t>
            </a:r>
            <a:r>
              <a:rPr lang="ko-KR" altLang="en-US" dirty="0"/>
              <a:t>렌더링 작업을 처리하는 추상 기본 클래스</a:t>
            </a:r>
          </a:p>
          <a:p>
            <a:pPr lvl="4"/>
            <a:r>
              <a:rPr lang="en-US" altLang="ko-KR" dirty="0" err="1" smtClean="0"/>
              <a:t>FigureCanvas</a:t>
            </a:r>
            <a:r>
              <a:rPr lang="ko-KR" altLang="en-US" dirty="0"/>
              <a:t>에서 그리는 일을 담당</a:t>
            </a:r>
          </a:p>
          <a:p>
            <a:pPr lvl="3"/>
            <a:r>
              <a:rPr lang="en-US" altLang="ko-KR" dirty="0" smtClean="0"/>
              <a:t>Event</a:t>
            </a:r>
            <a:r>
              <a:rPr lang="en-US" altLang="ko-KR" dirty="0"/>
              <a:t>: </a:t>
            </a:r>
            <a:r>
              <a:rPr lang="ko-KR" altLang="en-US" dirty="0"/>
              <a:t>키보드 및 마우스 클릭과 같은 사용자 입력 처리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6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기본 용어 정리</a:t>
            </a:r>
          </a:p>
          <a:p>
            <a:pPr lvl="1"/>
            <a:r>
              <a:rPr lang="en-US" altLang="ko-KR" sz="1400" dirty="0" smtClean="0"/>
              <a:t>Figure</a:t>
            </a:r>
            <a:r>
              <a:rPr lang="en-US" altLang="ko-KR" sz="1400" dirty="0"/>
              <a:t>: </a:t>
            </a:r>
            <a:r>
              <a:rPr lang="ko-KR" altLang="en-US" sz="1400" dirty="0"/>
              <a:t>플롯 전체</a:t>
            </a:r>
          </a:p>
          <a:p>
            <a:pPr lvl="1"/>
            <a:r>
              <a:rPr lang="en-US" altLang="ko-KR" sz="1400" dirty="0" smtClean="0"/>
              <a:t>Axes</a:t>
            </a:r>
            <a:r>
              <a:rPr lang="en-US" altLang="ko-KR" sz="1400" dirty="0"/>
              <a:t>: </a:t>
            </a:r>
            <a:r>
              <a:rPr lang="ko-KR" altLang="en-US" sz="1400" dirty="0"/>
              <a:t>플롯이 그려지는 좌표축</a:t>
            </a:r>
          </a:p>
          <a:p>
            <a:pPr lvl="2"/>
            <a:r>
              <a:rPr lang="en-US" altLang="ko-KR" sz="1400" dirty="0" smtClean="0"/>
              <a:t>Figure</a:t>
            </a:r>
            <a:r>
              <a:rPr lang="ko-KR" altLang="en-US" sz="1400" dirty="0"/>
              <a:t>의 </a:t>
            </a:r>
            <a:r>
              <a:rPr lang="en-US" altLang="ko-KR" sz="1400" dirty="0"/>
              <a:t>subplot</a:t>
            </a:r>
            <a:r>
              <a:rPr lang="ko-KR" altLang="en-US" sz="1400" dirty="0"/>
              <a:t>으로 다중 </a:t>
            </a:r>
            <a:r>
              <a:rPr lang="en-US" altLang="ko-KR" sz="1400" dirty="0"/>
              <a:t>subplot </a:t>
            </a:r>
            <a:r>
              <a:rPr lang="ko-KR" altLang="en-US" sz="1400" dirty="0"/>
              <a:t>허용</a:t>
            </a:r>
          </a:p>
          <a:p>
            <a:pPr lvl="1"/>
            <a:r>
              <a:rPr lang="en-US" altLang="ko-KR" sz="1400" dirty="0" smtClean="0"/>
              <a:t>Spines</a:t>
            </a:r>
            <a:r>
              <a:rPr lang="en-US" altLang="ko-KR" sz="1400" dirty="0"/>
              <a:t>: </a:t>
            </a:r>
            <a:r>
              <a:rPr lang="ko-KR" altLang="en-US" sz="1400" dirty="0"/>
              <a:t>테두리</a:t>
            </a:r>
          </a:p>
          <a:p>
            <a:pPr lvl="1"/>
            <a:r>
              <a:rPr lang="en-US" altLang="ko-KR" sz="1400" dirty="0" smtClean="0"/>
              <a:t>X </a:t>
            </a:r>
            <a:r>
              <a:rPr lang="en-US" altLang="ko-KR" sz="1400" dirty="0"/>
              <a:t>axis: X </a:t>
            </a:r>
            <a:r>
              <a:rPr lang="ko-KR" altLang="en-US" sz="1400" dirty="0"/>
              <a:t>축</a:t>
            </a:r>
          </a:p>
          <a:p>
            <a:pPr lvl="1"/>
            <a:r>
              <a:rPr lang="en-US" altLang="ko-KR" sz="1400" dirty="0" smtClean="0"/>
              <a:t>Y </a:t>
            </a:r>
            <a:r>
              <a:rPr lang="en-US" altLang="ko-KR" sz="1400" dirty="0"/>
              <a:t>axis: Y </a:t>
            </a:r>
            <a:r>
              <a:rPr lang="ko-KR" altLang="en-US" sz="1400" dirty="0"/>
              <a:t>축</a:t>
            </a:r>
          </a:p>
          <a:p>
            <a:pPr lvl="1"/>
            <a:r>
              <a:rPr lang="en-US" altLang="ko-KR" sz="1400" dirty="0" smtClean="0"/>
              <a:t>Tick </a:t>
            </a:r>
            <a:r>
              <a:rPr lang="en-US" altLang="ko-KR" sz="1400" dirty="0"/>
              <a:t>: </a:t>
            </a:r>
            <a:r>
              <a:rPr lang="ko-KR" altLang="en-US" sz="1400" dirty="0"/>
              <a:t>눈금</a:t>
            </a:r>
          </a:p>
          <a:p>
            <a:pPr lvl="2"/>
            <a:r>
              <a:rPr lang="ko-KR" altLang="en-US" sz="1400" dirty="0" smtClean="0"/>
              <a:t>주</a:t>
            </a:r>
            <a:r>
              <a:rPr lang="en-US" altLang="ko-KR" sz="1400" dirty="0"/>
              <a:t>, </a:t>
            </a:r>
            <a:r>
              <a:rPr lang="ko-KR" altLang="en-US" sz="1400" dirty="0"/>
              <a:t>보조 눈금으로 나뉨</a:t>
            </a:r>
          </a:p>
          <a:p>
            <a:pPr lvl="1"/>
            <a:r>
              <a:rPr lang="en-US" altLang="ko-KR" sz="1400" dirty="0" smtClean="0"/>
              <a:t>Line</a:t>
            </a:r>
            <a:r>
              <a:rPr lang="en-US" altLang="ko-KR" sz="1400" dirty="0"/>
              <a:t>: </a:t>
            </a:r>
            <a:r>
              <a:rPr lang="ko-KR" altLang="en-US" sz="1400" dirty="0"/>
              <a:t>라인 플롯 </a:t>
            </a:r>
            <a:r>
              <a:rPr lang="en-US" altLang="ko-KR" sz="1400" dirty="0"/>
              <a:t>line plot </a:t>
            </a:r>
            <a:r>
              <a:rPr lang="ko-KR" altLang="en-US" sz="1400" dirty="0"/>
              <a:t>의 선</a:t>
            </a:r>
          </a:p>
          <a:p>
            <a:pPr lvl="1"/>
            <a:r>
              <a:rPr lang="en-US" altLang="ko-KR" sz="1400" dirty="0" smtClean="0"/>
              <a:t>Markers</a:t>
            </a:r>
            <a:r>
              <a:rPr lang="en-US" altLang="ko-KR" sz="1400" dirty="0"/>
              <a:t>: </a:t>
            </a:r>
            <a:r>
              <a:rPr lang="ko-KR" altLang="en-US" sz="1400" dirty="0"/>
              <a:t>선이나 산포도 </a:t>
            </a:r>
            <a:r>
              <a:rPr lang="en-US" altLang="ko-KR" sz="1400" dirty="0"/>
              <a:t>scatter </a:t>
            </a:r>
            <a:r>
              <a:rPr lang="ko-KR" altLang="en-US" sz="1400" dirty="0"/>
              <a:t>플롯의 점</a:t>
            </a:r>
          </a:p>
          <a:p>
            <a:pPr lvl="1"/>
            <a:r>
              <a:rPr lang="en-US" altLang="ko-KR" sz="1400" dirty="0" smtClean="0"/>
              <a:t>Grid</a:t>
            </a:r>
            <a:r>
              <a:rPr lang="en-US" altLang="ko-KR" sz="1400" dirty="0"/>
              <a:t>: </a:t>
            </a:r>
            <a:r>
              <a:rPr lang="ko-KR" altLang="en-US" sz="1400" dirty="0"/>
              <a:t>격자</a:t>
            </a:r>
          </a:p>
          <a:p>
            <a:pPr lvl="1"/>
            <a:r>
              <a:rPr lang="en-US" altLang="ko-KR" sz="1400" dirty="0" smtClean="0"/>
              <a:t>Title</a:t>
            </a:r>
            <a:r>
              <a:rPr lang="en-US" altLang="ko-KR" sz="1400" dirty="0"/>
              <a:t>: </a:t>
            </a:r>
            <a:r>
              <a:rPr lang="ko-KR" altLang="en-US" sz="1400" dirty="0"/>
              <a:t>제목</a:t>
            </a:r>
          </a:p>
          <a:p>
            <a:pPr lvl="1"/>
            <a:r>
              <a:rPr lang="en-US" altLang="ko-KR" sz="1400" dirty="0" smtClean="0"/>
              <a:t>Label</a:t>
            </a:r>
            <a:r>
              <a:rPr lang="en-US" altLang="ko-KR" sz="1400" dirty="0"/>
              <a:t>: </a:t>
            </a:r>
            <a:r>
              <a:rPr lang="ko-KR" altLang="en-US" sz="1400" dirty="0"/>
              <a:t>각 축이나 눈금 등에 붙이는 텍스트</a:t>
            </a:r>
          </a:p>
          <a:p>
            <a:pPr lvl="1"/>
            <a:r>
              <a:rPr lang="en-US" altLang="ko-KR" sz="1400" dirty="0" smtClean="0"/>
              <a:t>Legend </a:t>
            </a:r>
            <a:r>
              <a:rPr lang="en-US" altLang="ko-KR" sz="1400" dirty="0"/>
              <a:t>: </a:t>
            </a:r>
            <a:r>
              <a:rPr lang="ko-KR" altLang="en-US" sz="1400" dirty="0"/>
              <a:t>범례</a:t>
            </a:r>
          </a:p>
          <a:p>
            <a:pPr lvl="2"/>
            <a:r>
              <a:rPr lang="ko-KR" altLang="en-US" sz="1400" dirty="0" smtClean="0"/>
              <a:t>여러 </a:t>
            </a:r>
            <a:r>
              <a:rPr lang="ko-KR" altLang="en-US" sz="1400" dirty="0"/>
              <a:t>플롯의 의미를 구분하기 위한 별도 </a:t>
            </a:r>
            <a:r>
              <a:rPr lang="ko-KR" altLang="en-US" sz="1400" dirty="0" smtClean="0"/>
              <a:t>표시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35" y="1009555"/>
            <a:ext cx="3511730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아티스트와 스크립트 레이어 </a:t>
            </a:r>
            <a:r>
              <a:rPr lang="ko-KR" altLang="en-US" dirty="0" err="1" smtClean="0"/>
              <a:t>플로팅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				*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337598"/>
            <a:ext cx="4572000" cy="440120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backends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backend_agg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FigureCanvasAgg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figure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Figure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PIL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standard_normal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Figure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FigureCanvasAgg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add_subplot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"Normal Distribution"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hist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frombuffer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tostring_rgb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uint8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get_width_height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frombytes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"RGB"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950" y="1743998"/>
            <a:ext cx="433705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standard_normal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"Normal Distribution"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플롯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피겨 </a:t>
            </a:r>
            <a:r>
              <a:rPr lang="en-US" altLang="ko-KR" dirty="0"/>
              <a:t>figure </a:t>
            </a:r>
            <a:r>
              <a:rPr lang="ko-KR" altLang="en-US" dirty="0"/>
              <a:t>와 기본 좌표축 </a:t>
            </a:r>
            <a:r>
              <a:rPr lang="en-US" altLang="ko-KR" dirty="0"/>
              <a:t>axes </a:t>
            </a:r>
            <a:r>
              <a:rPr lang="ko-KR" altLang="en-US" dirty="0"/>
              <a:t>에 그리기</a:t>
            </a:r>
          </a:p>
          <a:p>
            <a:pPr lvl="1"/>
            <a:r>
              <a:rPr lang="en-US" altLang="ko-KR" dirty="0" err="1" smtClean="0"/>
              <a:t>pyplot.title</a:t>
            </a:r>
            <a:r>
              <a:rPr lang="en-US" altLang="ko-KR" dirty="0" smtClean="0"/>
              <a:t>(name</a:t>
            </a:r>
            <a:r>
              <a:rPr lang="en-US" altLang="ko-KR" dirty="0"/>
              <a:t>,…): </a:t>
            </a:r>
            <a:r>
              <a:rPr lang="ko-KR" altLang="en-US" dirty="0"/>
              <a:t>타이틀</a:t>
            </a:r>
          </a:p>
          <a:p>
            <a:pPr lvl="2"/>
            <a:r>
              <a:rPr lang="en-US" altLang="ko-KR" dirty="0" err="1" smtClean="0"/>
              <a:t>loc</a:t>
            </a:r>
            <a:r>
              <a:rPr lang="en-US" altLang="ko-KR" dirty="0"/>
              <a:t>: </a:t>
            </a:r>
            <a:r>
              <a:rPr lang="ko-KR" altLang="en-US" dirty="0"/>
              <a:t>표시 위치</a:t>
            </a:r>
            <a:r>
              <a:rPr lang="en-US" altLang="ko-KR" dirty="0"/>
              <a:t>. ‘left’, ‘center’, right’ </a:t>
            </a:r>
            <a:r>
              <a:rPr lang="ko-KR" altLang="en-US" dirty="0"/>
              <a:t>중 하나</a:t>
            </a:r>
          </a:p>
          <a:p>
            <a:pPr lvl="1"/>
            <a:r>
              <a:rPr lang="en-US" altLang="ko-KR" dirty="0" err="1" smtClean="0"/>
              <a:t>pyplot.xlim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), </a:t>
            </a:r>
            <a:r>
              <a:rPr lang="en-US" altLang="ko-KR" dirty="0" err="1"/>
              <a:t>pyplot.ylim</a:t>
            </a:r>
            <a:r>
              <a:rPr lang="en-US" altLang="ko-KR" dirty="0"/>
              <a:t>(…): x, y</a:t>
            </a:r>
            <a:r>
              <a:rPr lang="ko-KR" altLang="en-US" dirty="0"/>
              <a:t>축 범위</a:t>
            </a:r>
          </a:p>
          <a:p>
            <a:pPr lvl="2"/>
            <a:r>
              <a:rPr lang="en-US" altLang="ko-KR" dirty="0" err="1" smtClean="0"/>
              <a:t>xlime</a:t>
            </a:r>
            <a:r>
              <a:rPr lang="en-US" altLang="ko-KR" dirty="0"/>
              <a:t>: left, right, </a:t>
            </a:r>
            <a:r>
              <a:rPr lang="en-US" altLang="ko-KR" dirty="0" err="1"/>
              <a:t>ylim</a:t>
            </a:r>
            <a:r>
              <a:rPr lang="en-US" altLang="ko-KR" dirty="0"/>
              <a:t>: bottom, top</a:t>
            </a:r>
          </a:p>
          <a:p>
            <a:pPr lvl="1"/>
            <a:r>
              <a:rPr lang="en-US" altLang="ko-KR" dirty="0" err="1" smtClean="0"/>
              <a:t>pyplot.xlabel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xlabel</a:t>
            </a:r>
            <a:r>
              <a:rPr lang="en-US" altLang="ko-KR" dirty="0"/>
              <a:t>, </a:t>
            </a:r>
            <a:r>
              <a:rPr lang="en-US" altLang="ko-KR" dirty="0" err="1"/>
              <a:t>loc</a:t>
            </a:r>
            <a:r>
              <a:rPr lang="en-US" altLang="ko-KR" dirty="0"/>
              <a:t>=None, **</a:t>
            </a:r>
            <a:r>
              <a:rPr lang="en-US" altLang="ko-KR" dirty="0" err="1"/>
              <a:t>kwargs</a:t>
            </a:r>
            <a:r>
              <a:rPr lang="en-US" altLang="ko-KR" dirty="0"/>
              <a:t>), </a:t>
            </a:r>
            <a:r>
              <a:rPr lang="en-US" altLang="ko-KR" dirty="0" err="1"/>
              <a:t>pyplot.ylabel</a:t>
            </a:r>
            <a:r>
              <a:rPr lang="en-US" altLang="ko-KR" dirty="0"/>
              <a:t>(…): x, y</a:t>
            </a:r>
            <a:r>
              <a:rPr lang="ko-KR" altLang="en-US" dirty="0"/>
              <a:t>축 이름</a:t>
            </a:r>
          </a:p>
          <a:p>
            <a:pPr lvl="2"/>
            <a:r>
              <a:rPr lang="en-US" altLang="ko-KR" dirty="0" err="1" smtClean="0"/>
              <a:t>loc</a:t>
            </a:r>
            <a:r>
              <a:rPr lang="en-US" altLang="ko-KR" dirty="0"/>
              <a:t>: </a:t>
            </a:r>
            <a:r>
              <a:rPr lang="ko-KR" altLang="en-US" dirty="0"/>
              <a:t>표시 위치</a:t>
            </a:r>
            <a:r>
              <a:rPr lang="en-US" altLang="ko-KR" dirty="0"/>
              <a:t>. ‘center’ </a:t>
            </a:r>
            <a:r>
              <a:rPr lang="ko-KR" altLang="en-US" dirty="0"/>
              <a:t>공통</a:t>
            </a:r>
            <a:r>
              <a:rPr lang="en-US" altLang="ko-KR" dirty="0"/>
              <a:t>. </a:t>
            </a:r>
            <a:r>
              <a:rPr lang="en-US" altLang="ko-KR" dirty="0" err="1"/>
              <a:t>xlabel</a:t>
            </a:r>
            <a:r>
              <a:rPr lang="en-US" altLang="ko-KR" dirty="0"/>
              <a:t>: ‘left’, ‘right’. </a:t>
            </a:r>
            <a:r>
              <a:rPr lang="en-US" altLang="ko-KR" dirty="0" err="1"/>
              <a:t>ylabel</a:t>
            </a:r>
            <a:r>
              <a:rPr lang="en-US" altLang="ko-KR" dirty="0"/>
              <a:t>: ‘bottom’, ‘top’</a:t>
            </a:r>
          </a:p>
          <a:p>
            <a:pPr lvl="1"/>
            <a:r>
              <a:rPr lang="en-US" altLang="ko-KR" dirty="0" err="1" smtClean="0"/>
              <a:t>pyplot.grid</a:t>
            </a:r>
            <a:r>
              <a:rPr lang="en-US" altLang="ko-KR" dirty="0" smtClean="0"/>
              <a:t>(visible=None</a:t>
            </a:r>
            <a:r>
              <a:rPr lang="en-US" altLang="ko-KR" dirty="0"/>
              <a:t>, which=‘major’, axis=‘both’,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격자</a:t>
            </a:r>
          </a:p>
          <a:p>
            <a:pPr lvl="2"/>
            <a:r>
              <a:rPr lang="en-US" altLang="ko-KR" dirty="0" smtClean="0"/>
              <a:t>visible</a:t>
            </a:r>
            <a:r>
              <a:rPr lang="en-US" altLang="ko-KR" dirty="0"/>
              <a:t>: </a:t>
            </a:r>
            <a:r>
              <a:rPr lang="ko-KR" altLang="en-US" dirty="0"/>
              <a:t>불 타입 표시 유무</a:t>
            </a:r>
          </a:p>
          <a:p>
            <a:pPr lvl="2"/>
            <a:r>
              <a:rPr lang="en-US" altLang="ko-KR" dirty="0" smtClean="0"/>
              <a:t>axis</a:t>
            </a:r>
            <a:r>
              <a:rPr lang="en-US" altLang="ko-KR" dirty="0"/>
              <a:t>: </a:t>
            </a:r>
            <a:r>
              <a:rPr lang="ko-KR" altLang="en-US" dirty="0"/>
              <a:t>축 선택</a:t>
            </a:r>
            <a:r>
              <a:rPr lang="en-US" altLang="ko-KR" dirty="0"/>
              <a:t>. ‘x’, ‘y’,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으로 양쪽</a:t>
            </a:r>
          </a:p>
          <a:p>
            <a:pPr lvl="2"/>
            <a:r>
              <a:rPr lang="en-US" altLang="ko-KR" dirty="0" smtClean="0"/>
              <a:t>color</a:t>
            </a:r>
            <a:r>
              <a:rPr lang="en-US" altLang="ko-KR" dirty="0"/>
              <a:t>: ‘#</a:t>
            </a:r>
            <a:r>
              <a:rPr lang="en-US" altLang="ko-KR" dirty="0" err="1"/>
              <a:t>rrggbb</a:t>
            </a:r>
            <a:r>
              <a:rPr lang="en-US" altLang="ko-KR" dirty="0"/>
              <a:t>’ </a:t>
            </a:r>
            <a:r>
              <a:rPr lang="ko-KR" altLang="en-US" dirty="0"/>
              <a:t>또는 색상표 문자열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‘red’, ‘blue’, …) (</a:t>
            </a:r>
            <a:r>
              <a:rPr lang="ko-KR" altLang="en-US" dirty="0"/>
              <a:t>기본값 자동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 err="1" smtClean="0"/>
              <a:t>linestyle</a:t>
            </a:r>
            <a:r>
              <a:rPr lang="en-US" altLang="ko-KR" dirty="0"/>
              <a:t>: </a:t>
            </a:r>
            <a:r>
              <a:rPr lang="ko-KR" altLang="en-US" dirty="0"/>
              <a:t>선 스타일</a:t>
            </a:r>
            <a:r>
              <a:rPr lang="en-US" altLang="ko-KR" dirty="0"/>
              <a:t>. ‘-’(</a:t>
            </a:r>
            <a:r>
              <a:rPr lang="ko-KR" altLang="en-US" dirty="0"/>
              <a:t>기본값</a:t>
            </a:r>
            <a:r>
              <a:rPr lang="en-US" altLang="ko-KR" dirty="0"/>
              <a:t>), ‘—’, ‘-.’, ‘:’ </a:t>
            </a:r>
            <a:r>
              <a:rPr lang="ko-KR" altLang="en-US" dirty="0"/>
              <a:t>중 하나</a:t>
            </a:r>
          </a:p>
          <a:p>
            <a:pPr lvl="2"/>
            <a:r>
              <a:rPr lang="en-US" altLang="ko-KR" dirty="0" smtClean="0"/>
              <a:t>alpha</a:t>
            </a:r>
            <a:r>
              <a:rPr lang="en-US" altLang="ko-KR" dirty="0"/>
              <a:t>: 0.0</a:t>
            </a:r>
            <a:r>
              <a:rPr lang="ko-KR" altLang="en-US" dirty="0"/>
              <a:t> </a:t>
            </a:r>
            <a:r>
              <a:rPr lang="en-US" altLang="ko-KR" dirty="0"/>
              <a:t>~ 1.0</a:t>
            </a:r>
            <a:r>
              <a:rPr lang="ko-KR" altLang="en-US" dirty="0"/>
              <a:t> 사이 실수 타입 투명도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1)</a:t>
            </a:r>
          </a:p>
          <a:p>
            <a:pPr lvl="2"/>
            <a:r>
              <a:rPr lang="en-US" altLang="ko-KR" dirty="0" smtClean="0"/>
              <a:t>linewidth</a:t>
            </a:r>
            <a:r>
              <a:rPr lang="en-US" altLang="ko-KR" dirty="0"/>
              <a:t>: </a:t>
            </a:r>
            <a:r>
              <a:rPr lang="ko-KR" altLang="en-US" dirty="0"/>
              <a:t>정수 타입 선 굵기</a:t>
            </a:r>
          </a:p>
          <a:p>
            <a:pPr lvl="1"/>
            <a:r>
              <a:rPr lang="en-US" altLang="ko-KR" dirty="0" err="1" smtClean="0"/>
              <a:t>pyplot.show</a:t>
            </a:r>
            <a:r>
              <a:rPr lang="en-US" altLang="ko-KR" dirty="0"/>
              <a:t>(*, block=None): </a:t>
            </a:r>
            <a:r>
              <a:rPr lang="ko-KR" altLang="en-US" dirty="0"/>
              <a:t>모든 그림 표시 및 피겨를 비움</a:t>
            </a:r>
          </a:p>
          <a:p>
            <a:pPr lvl="2"/>
            <a:r>
              <a:rPr lang="en-US" altLang="ko-KR" dirty="0" smtClean="0"/>
              <a:t>block</a:t>
            </a:r>
            <a:r>
              <a:rPr lang="en-US" altLang="ko-KR" dirty="0"/>
              <a:t>: </a:t>
            </a:r>
            <a:r>
              <a:rPr lang="ko-KR" altLang="en-US" dirty="0"/>
              <a:t>불 타입으로 </a:t>
            </a:r>
            <a:r>
              <a:rPr lang="en-US" altLang="ko-KR" dirty="0"/>
              <a:t>True</a:t>
            </a:r>
            <a:r>
              <a:rPr lang="ko-KR" altLang="en-US" dirty="0"/>
              <a:t>이면 모든 그림이 닫힐 때까지 대기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91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플롯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42144" y="3290075"/>
            <a:ext cx="490185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"Trigonometric functions"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xlim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ylim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"angle"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grid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3078"/>
            <a:ext cx="3784944" cy="32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0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플롯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pyplot.xticks</a:t>
            </a:r>
            <a:r>
              <a:rPr lang="en-US" altLang="ko-KR" dirty="0"/>
              <a:t>(ticks=None, labels=None, **</a:t>
            </a:r>
            <a:r>
              <a:rPr lang="en-US" altLang="ko-KR" dirty="0" err="1"/>
              <a:t>kwargs</a:t>
            </a:r>
            <a:r>
              <a:rPr lang="en-US" altLang="ko-KR" dirty="0"/>
              <a:t>): x</a:t>
            </a:r>
            <a:r>
              <a:rPr lang="ko-KR" altLang="en-US" dirty="0"/>
              <a:t>축 간격 표시 눈금</a:t>
            </a:r>
          </a:p>
          <a:p>
            <a:pPr lvl="2"/>
            <a:r>
              <a:rPr lang="en-US" altLang="ko-KR" dirty="0" smtClean="0"/>
              <a:t>ticks</a:t>
            </a:r>
            <a:r>
              <a:rPr lang="en-US" altLang="ko-KR" dirty="0"/>
              <a:t>: </a:t>
            </a:r>
            <a:r>
              <a:rPr lang="ko-KR" altLang="en-US" dirty="0"/>
              <a:t>리스트 타입 시퀀스</a:t>
            </a:r>
            <a:r>
              <a:rPr lang="en-US" altLang="ko-KR" dirty="0"/>
              <a:t>. None</a:t>
            </a:r>
            <a:r>
              <a:rPr lang="ko-KR" altLang="en-US" dirty="0"/>
              <a:t>은 표시 안함</a:t>
            </a:r>
          </a:p>
          <a:p>
            <a:pPr lvl="2"/>
            <a:r>
              <a:rPr lang="en-US" altLang="ko-KR" dirty="0" smtClean="0"/>
              <a:t>labels</a:t>
            </a:r>
            <a:r>
              <a:rPr lang="en-US" altLang="ko-KR" dirty="0"/>
              <a:t>: </a:t>
            </a:r>
            <a:r>
              <a:rPr lang="ko-KR" altLang="en-US" dirty="0"/>
              <a:t>리스트 타입 시퀀스</a:t>
            </a:r>
            <a:r>
              <a:rPr lang="en-US" altLang="ko-KR" dirty="0"/>
              <a:t>. ticks </a:t>
            </a:r>
            <a:r>
              <a:rPr lang="ko-KR" altLang="en-US" dirty="0"/>
              <a:t>값 대신 사용할 이름</a:t>
            </a:r>
          </a:p>
          <a:p>
            <a:pPr lvl="1"/>
            <a:r>
              <a:rPr lang="en-US" altLang="ko-KR" dirty="0" err="1" smtClean="0"/>
              <a:t>pyplot.yticks</a:t>
            </a:r>
            <a:r>
              <a:rPr lang="en-US" altLang="ko-KR" dirty="0"/>
              <a:t>(…): x</a:t>
            </a:r>
            <a:r>
              <a:rPr lang="ko-KR" altLang="en-US" dirty="0"/>
              <a:t>축 간격 표시 눈금</a:t>
            </a:r>
          </a:p>
          <a:p>
            <a:pPr lvl="1"/>
            <a:r>
              <a:rPr lang="en-US" altLang="ko-KR" dirty="0" err="1" smtClean="0"/>
              <a:t>pyplot.tick_params</a:t>
            </a:r>
            <a:r>
              <a:rPr lang="en-US" altLang="ko-KR" dirty="0" smtClean="0"/>
              <a:t>(axis</a:t>
            </a:r>
            <a:r>
              <a:rPr lang="en-US" altLang="ko-KR" dirty="0"/>
              <a:t>=‘both’, **</a:t>
            </a:r>
            <a:r>
              <a:rPr lang="en-US" altLang="ko-KR" dirty="0" err="1"/>
              <a:t>kwargs</a:t>
            </a:r>
            <a:r>
              <a:rPr lang="en-US" altLang="ko-KR" dirty="0"/>
              <a:t>): </a:t>
            </a:r>
            <a:r>
              <a:rPr lang="ko-KR" altLang="en-US" dirty="0"/>
              <a:t>축 눈금 세부 설정</a:t>
            </a:r>
          </a:p>
          <a:p>
            <a:pPr lvl="2"/>
            <a:r>
              <a:rPr lang="en-US" altLang="ko-KR" dirty="0" smtClean="0"/>
              <a:t>axis</a:t>
            </a:r>
            <a:r>
              <a:rPr lang="en-US" altLang="ko-KR" dirty="0"/>
              <a:t>: </a:t>
            </a:r>
            <a:r>
              <a:rPr lang="ko-KR" altLang="en-US" dirty="0"/>
              <a:t>축 선택</a:t>
            </a:r>
            <a:r>
              <a:rPr lang="en-US" altLang="ko-KR" dirty="0"/>
              <a:t>. ‘x’, ‘y’, ‘both’ 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direction</a:t>
            </a:r>
            <a:r>
              <a:rPr lang="en-US" altLang="ko-KR" dirty="0"/>
              <a:t>: </a:t>
            </a:r>
            <a:r>
              <a:rPr lang="ko-KR" altLang="en-US" dirty="0" err="1"/>
              <a:t>축선</a:t>
            </a:r>
            <a:r>
              <a:rPr lang="ko-KR" altLang="en-US" dirty="0"/>
              <a:t> 기준 눈금 방향으로 ‘</a:t>
            </a:r>
            <a:r>
              <a:rPr lang="en-US" altLang="ko-KR" dirty="0"/>
              <a:t>in</a:t>
            </a:r>
            <a:r>
              <a:rPr lang="ko-KR" altLang="en-US" dirty="0"/>
              <a:t>’</a:t>
            </a:r>
            <a:r>
              <a:rPr lang="en-US" altLang="ko-KR" dirty="0"/>
              <a:t>, ‘out’ (</a:t>
            </a:r>
            <a:r>
              <a:rPr lang="ko-KR" altLang="en-US" dirty="0"/>
              <a:t>기본값</a:t>
            </a:r>
            <a:r>
              <a:rPr lang="en-US" altLang="ko-KR" dirty="0"/>
              <a:t>), ‘</a:t>
            </a:r>
            <a:r>
              <a:rPr lang="en-US" altLang="ko-KR" dirty="0" err="1"/>
              <a:t>inout</a:t>
            </a:r>
            <a:r>
              <a:rPr lang="en-US" altLang="ko-KR" dirty="0"/>
              <a:t>’ </a:t>
            </a:r>
            <a:r>
              <a:rPr lang="ko-KR" altLang="en-US" dirty="0"/>
              <a:t>중 하나</a:t>
            </a:r>
          </a:p>
          <a:p>
            <a:pPr lvl="2"/>
            <a:r>
              <a:rPr lang="en-US" altLang="ko-KR" dirty="0" smtClean="0"/>
              <a:t>length</a:t>
            </a:r>
            <a:r>
              <a:rPr lang="en-US" altLang="ko-KR" dirty="0"/>
              <a:t>: </a:t>
            </a:r>
            <a:r>
              <a:rPr lang="ko-KR" altLang="en-US" dirty="0"/>
              <a:t>정수 타입 눈금 길이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3)</a:t>
            </a:r>
          </a:p>
          <a:p>
            <a:pPr lvl="2"/>
            <a:r>
              <a:rPr lang="en-US" altLang="ko-KR" dirty="0" smtClean="0"/>
              <a:t>width</a:t>
            </a:r>
            <a:r>
              <a:rPr lang="en-US" altLang="ko-KR" dirty="0"/>
              <a:t>: </a:t>
            </a:r>
            <a:r>
              <a:rPr lang="ko-KR" altLang="en-US" dirty="0"/>
              <a:t>정수 타입 눈금 굵기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1)</a:t>
            </a:r>
          </a:p>
          <a:p>
            <a:pPr lvl="2"/>
            <a:r>
              <a:rPr lang="en-US" altLang="ko-KR" dirty="0" smtClean="0"/>
              <a:t>color</a:t>
            </a:r>
            <a:r>
              <a:rPr lang="en-US" altLang="ko-KR" dirty="0"/>
              <a:t>: </a:t>
            </a:r>
            <a:r>
              <a:rPr lang="ko-KR" altLang="en-US" dirty="0"/>
              <a:t>눈금 색</a:t>
            </a:r>
            <a:r>
              <a:rPr lang="en-US" altLang="ko-KR" dirty="0"/>
              <a:t>. (</a:t>
            </a:r>
            <a:r>
              <a:rPr lang="ko-KR" altLang="en-US" dirty="0"/>
              <a:t>기본값 ‘</a:t>
            </a:r>
            <a:r>
              <a:rPr lang="en-US" altLang="ko-KR" dirty="0"/>
              <a:t>black’)</a:t>
            </a:r>
          </a:p>
          <a:p>
            <a:pPr lvl="2"/>
            <a:r>
              <a:rPr lang="en-US" altLang="ko-KR" dirty="0" err="1" smtClean="0"/>
              <a:t>labelsize</a:t>
            </a:r>
            <a:r>
              <a:rPr lang="en-US" altLang="ko-KR" dirty="0"/>
              <a:t>: </a:t>
            </a:r>
            <a:r>
              <a:rPr lang="ko-KR" altLang="en-US" dirty="0"/>
              <a:t>정수 타입 레이블 크기</a:t>
            </a:r>
            <a:r>
              <a:rPr lang="en-US" altLang="ko-KR" dirty="0"/>
              <a:t>. (</a:t>
            </a:r>
            <a:r>
              <a:rPr lang="ko-KR" altLang="en-US" dirty="0"/>
              <a:t>기본값은 </a:t>
            </a:r>
            <a:r>
              <a:rPr lang="en-US" altLang="ko-KR" dirty="0"/>
              <a:t>10)</a:t>
            </a:r>
          </a:p>
          <a:p>
            <a:pPr lvl="2"/>
            <a:r>
              <a:rPr lang="en-US" altLang="ko-KR" dirty="0" err="1" smtClean="0"/>
              <a:t>labelcolor</a:t>
            </a:r>
            <a:r>
              <a:rPr lang="en-US" altLang="ko-KR" dirty="0"/>
              <a:t>: </a:t>
            </a:r>
            <a:r>
              <a:rPr lang="ko-KR" altLang="en-US" dirty="0"/>
              <a:t>레이블 색</a:t>
            </a:r>
            <a:r>
              <a:rPr lang="en-US" altLang="ko-KR" dirty="0"/>
              <a:t>. (</a:t>
            </a:r>
            <a:r>
              <a:rPr lang="ko-KR" altLang="en-US" dirty="0"/>
              <a:t>기본값 ‘</a:t>
            </a:r>
            <a:r>
              <a:rPr lang="en-US" altLang="ko-KR" dirty="0"/>
              <a:t>black’)</a:t>
            </a:r>
          </a:p>
          <a:p>
            <a:pPr lvl="1"/>
            <a:r>
              <a:rPr lang="en-US" altLang="ko-KR" dirty="0" err="1" smtClean="0"/>
              <a:t>pyplot.legend</a:t>
            </a:r>
            <a:r>
              <a:rPr lang="en-US" altLang="ko-KR" dirty="0"/>
              <a:t>(…): </a:t>
            </a:r>
            <a:r>
              <a:rPr lang="ko-KR" altLang="en-US" dirty="0"/>
              <a:t>범례</a:t>
            </a:r>
          </a:p>
          <a:p>
            <a:pPr lvl="2"/>
            <a:r>
              <a:rPr lang="en-US" altLang="ko-KR" dirty="0" smtClean="0"/>
              <a:t>label</a:t>
            </a:r>
            <a:r>
              <a:rPr lang="en-US" altLang="ko-KR" dirty="0"/>
              <a:t>: </a:t>
            </a:r>
            <a:r>
              <a:rPr lang="ko-KR" altLang="en-US" dirty="0"/>
              <a:t>리스트 타입 시퀀스로 요소의 순서는 </a:t>
            </a:r>
            <a:r>
              <a:rPr lang="ko-KR" altLang="en-US" dirty="0" err="1"/>
              <a:t>플롯팅</a:t>
            </a:r>
            <a:r>
              <a:rPr lang="ko-KR" altLang="en-US" dirty="0"/>
              <a:t> 순</a:t>
            </a:r>
          </a:p>
          <a:p>
            <a:pPr lvl="3"/>
            <a:r>
              <a:rPr lang="ko-KR" altLang="en-US" dirty="0" err="1" smtClean="0"/>
              <a:t>플롯팅할</a:t>
            </a:r>
            <a:r>
              <a:rPr lang="ko-KR" altLang="en-US" dirty="0" smtClean="0"/>
              <a:t> </a:t>
            </a:r>
            <a:r>
              <a:rPr lang="ko-KR" altLang="en-US" dirty="0"/>
              <a:t>플롯이 없으면 표시 안되고 플롯에서 </a:t>
            </a:r>
            <a:r>
              <a:rPr lang="en-US" altLang="ko-KR" dirty="0"/>
              <a:t>label</a:t>
            </a:r>
            <a:r>
              <a:rPr lang="ko-KR" altLang="en-US" dirty="0"/>
              <a:t>을 사용하면 생략 가능</a:t>
            </a:r>
          </a:p>
          <a:p>
            <a:pPr lvl="2"/>
            <a:r>
              <a:rPr lang="en-US" altLang="ko-KR" dirty="0" err="1" smtClean="0"/>
              <a:t>loc</a:t>
            </a:r>
            <a:r>
              <a:rPr lang="en-US" altLang="ko-KR" dirty="0"/>
              <a:t>: 4</a:t>
            </a:r>
            <a:r>
              <a:rPr lang="ko-KR" altLang="en-US" dirty="0"/>
              <a:t>방향에 대한 </a:t>
            </a:r>
            <a:r>
              <a:rPr lang="en-US" altLang="ko-KR" dirty="0"/>
              <a:t>0.0</a:t>
            </a:r>
            <a:r>
              <a:rPr lang="ko-KR" altLang="en-US" dirty="0"/>
              <a:t> </a:t>
            </a:r>
            <a:r>
              <a:rPr lang="en-US" altLang="ko-KR" dirty="0"/>
              <a:t>~ 1.0</a:t>
            </a:r>
            <a:r>
              <a:rPr lang="ko-KR" altLang="en-US" dirty="0"/>
              <a:t> 실수 타입 </a:t>
            </a:r>
            <a:r>
              <a:rPr lang="ko-KR" altLang="en-US" dirty="0" err="1"/>
              <a:t>튜플</a:t>
            </a:r>
            <a:r>
              <a:rPr lang="en-US" altLang="ko-KR" dirty="0"/>
              <a:t>(x, y)</a:t>
            </a:r>
          </a:p>
          <a:p>
            <a:pPr lvl="3"/>
            <a:r>
              <a:rPr lang="ko-KR" altLang="en-US" dirty="0" smtClean="0"/>
              <a:t>생략하면 </a:t>
            </a:r>
            <a:r>
              <a:rPr lang="ko-KR" altLang="en-US" dirty="0"/>
              <a:t>적당한 곳 자동 선택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55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플롯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1475" y="804545"/>
            <a:ext cx="840105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"Trigonometric functions"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xlim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ylim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"angle"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grid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xticks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270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'0(2pi)'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'pi/2'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'pi'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'3pi/2'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yticks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tick_params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direction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'in'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tick_params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'sine'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'cosine'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0.05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0.85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93" y="3384496"/>
            <a:ext cx="3384707" cy="26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5096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2611</TotalTime>
  <Words>3604</Words>
  <Application>Microsoft Office PowerPoint</Application>
  <PresentationFormat>화면 슬라이드 쇼(4:3)</PresentationFormat>
  <Paragraphs>439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HY견고딕</vt:lpstr>
      <vt:lpstr>맑은 고딕</vt:lpstr>
      <vt:lpstr>Arial</vt:lpstr>
      <vt:lpstr>Consolas</vt:lpstr>
      <vt:lpstr>Wingdings</vt:lpstr>
      <vt:lpstr>바인드소프트</vt:lpstr>
      <vt:lpstr>matplotlib 라이브러리 </vt:lpstr>
      <vt:lpstr>matplotlib</vt:lpstr>
      <vt:lpstr>matplotlib</vt:lpstr>
      <vt:lpstr>matplotlib</vt:lpstr>
      <vt:lpstr>아티스트와 스크립트 레이어 플로팅 비교</vt:lpstr>
      <vt:lpstr>플롯 기본</vt:lpstr>
      <vt:lpstr>플롯 기본</vt:lpstr>
      <vt:lpstr>플롯 기본</vt:lpstr>
      <vt:lpstr>플롯 기본</vt:lpstr>
      <vt:lpstr>라인 플롯</vt:lpstr>
      <vt:lpstr>라인 플롯</vt:lpstr>
      <vt:lpstr>주가 데이터 얻기</vt:lpstr>
      <vt:lpstr>PowerPoint 프레젠테이션</vt:lpstr>
      <vt:lpstr>LG전자와 삼성전자 주식 추이</vt:lpstr>
      <vt:lpstr>바 플롯</vt:lpstr>
      <vt:lpstr>바 플롯</vt:lpstr>
      <vt:lpstr>PowerPoint 프레젠테이션</vt:lpstr>
      <vt:lpstr>Sine, cosine 값을 가로 바 플롯으로 플로팅하시오.</vt:lpstr>
      <vt:lpstr>PowerPoint 프레젠테이션</vt:lpstr>
      <vt:lpstr>스캐터 플롯</vt:lpstr>
      <vt:lpstr>스캐터플롯-산포도</vt:lpstr>
      <vt:lpstr>그 밖의 플롯</vt:lpstr>
      <vt:lpstr>서브 플롯팅</vt:lpstr>
      <vt:lpstr>서브 플롯팅2</vt:lpstr>
      <vt:lpstr>서브 플롯팅3</vt:lpstr>
      <vt:lpstr>서브 플롯팅 방법을 동일한 사례로 비교해 보라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200</cp:revision>
  <dcterms:created xsi:type="dcterms:W3CDTF">2019-06-04T09:17:40Z</dcterms:created>
  <dcterms:modified xsi:type="dcterms:W3CDTF">2023-05-15T08:22:42Z</dcterms:modified>
</cp:coreProperties>
</file>