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6" r:id="rId13"/>
    <p:sldId id="277" r:id="rId14"/>
    <p:sldId id="278" r:id="rId15"/>
    <p:sldId id="263" r:id="rId16"/>
    <p:sldId id="279" r:id="rId17"/>
    <p:sldId id="280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68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408" y="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50052" cy="3046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395536" y="4293096"/>
            <a:ext cx="8352928" cy="85034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u="none" baseline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소단원 및 부제목</a:t>
            </a:r>
            <a:endParaRPr lang="en-US" altLang="ko-KR" smtClean="0"/>
          </a:p>
        </p:txBody>
      </p:sp>
      <p:sp>
        <p:nvSpPr>
          <p:cNvPr id="36" name="제목 1"/>
          <p:cNvSpPr txBox="1">
            <a:spLocks/>
          </p:cNvSpPr>
          <p:nvPr/>
        </p:nvSpPr>
        <p:spPr>
          <a:xfrm>
            <a:off x="-6052" y="1"/>
            <a:ext cx="9150052" cy="3046842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3600" b="1" kern="1200" cap="all" spc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-11906" y="973852"/>
            <a:ext cx="9144000" cy="3024336"/>
          </a:xfrm>
          <a:gradFill>
            <a:gsLst>
              <a:gs pos="100000">
                <a:schemeClr val="bg1">
                  <a:alpha val="79000"/>
                </a:schemeClr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wrap="none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 cap="all" spc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defRPr>
            </a:lvl1pPr>
          </a:lstStyle>
          <a:p>
            <a:r>
              <a:rPr lang="en-US" altLang="ko-KR" smtClean="0"/>
              <a:t> </a:t>
            </a:r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99976" y="5628704"/>
            <a:ext cx="8280920" cy="720080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ko-KR" altLang="en-US" sz="1400" u="sng" dirty="0" smtClean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㈜</a:t>
            </a:r>
            <a:r>
              <a:rPr lang="ko-KR" altLang="en-US" sz="1400" u="sng" dirty="0" err="1" smtClean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바인드소프트</a:t>
            </a:r>
            <a:endParaRPr lang="ko-KR" altLang="en-US" sz="1400" u="sng" dirty="0" smtClean="0">
              <a:solidFill>
                <a:schemeClr val="bg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-234125"/>
            <a:ext cx="1224136" cy="120797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5517232"/>
            <a:ext cx="648072" cy="639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9710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582594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50072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467544" y="620688"/>
            <a:ext cx="8208912" cy="0"/>
          </a:xfrm>
          <a:prstGeom prst="line">
            <a:avLst/>
          </a:prstGeom>
          <a:ln w="19050">
            <a:gradFill flip="none" rotWithShape="1">
              <a:gsLst>
                <a:gs pos="0">
                  <a:srgbClr val="FFFFFF"/>
                </a:gs>
                <a:gs pos="7001">
                  <a:srgbClr val="E6E6E6"/>
                </a:gs>
                <a:gs pos="32001">
                  <a:srgbClr val="7D8496"/>
                </a:gs>
                <a:gs pos="47000">
                  <a:srgbClr val="E6E6E6"/>
                </a:gs>
                <a:gs pos="85001">
                  <a:srgbClr val="7D8496"/>
                </a:gs>
                <a:gs pos="100000">
                  <a:srgbClr val="E6E6E6"/>
                </a:gs>
              </a:gsLst>
              <a:lin ang="0" scaled="1"/>
              <a:tileRect/>
            </a:gra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70526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0" name="Picture 16" descr="F:\images\design\2016.09.12 엣지아이랩 ppt 템플릿\line_yellow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20"/>
            <a:ext cx="9144000" cy="273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F:\images\design\2016.09.12 엣지아이랩 ppt 템플릿\line_blue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12396"/>
            <a:ext cx="9144000" cy="245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620688"/>
            <a:ext cx="8229600" cy="55943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3454354354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45471"/>
            <a:ext cx="8229600" cy="4032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424" y="-146852"/>
            <a:ext cx="738064" cy="72832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120213"/>
            <a:ext cx="738064" cy="728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562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6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spcBef>
          <a:spcPct val="0"/>
        </a:spcBef>
        <a:buNone/>
        <a:defRPr sz="2000" b="0" kern="1200">
          <a:solidFill>
            <a:schemeClr val="tx1"/>
          </a:solidFill>
          <a:latin typeface="HY견고딕" pitchFamily="18" charset="-127"/>
          <a:ea typeface="HY견고딕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6">
            <a:lumMod val="75000"/>
          </a:schemeClr>
        </a:buClr>
        <a:buFont typeface="Wingdings" pitchFamily="2" charset="2"/>
        <a:buChar char="l"/>
        <a:defRPr sz="1600" kern="1200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rgbClr val="3399FF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rgbClr val="FF9933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rgbClr val="3399FF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rgbClr val="FF993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불 </a:t>
            </a:r>
            <a:r>
              <a:rPr lang="ko-KR" altLang="en-US" dirty="0" err="1"/>
              <a:t>자료형과</a:t>
            </a:r>
            <a:r>
              <a:rPr lang="ko-KR" altLang="en-US" dirty="0"/>
              <a:t> </a:t>
            </a:r>
            <a:r>
              <a:rPr lang="en-US" altLang="ko-KR" dirty="0"/>
              <a:t>if </a:t>
            </a:r>
            <a:r>
              <a:rPr lang="ko-KR" altLang="en-US" dirty="0" err="1" smtClean="0"/>
              <a:t>조건문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649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7191632" y="4712043"/>
            <a:ext cx="1573427" cy="1464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if </a:t>
            </a:r>
            <a:r>
              <a:rPr lang="ko-KR" altLang="en-US" dirty="0"/>
              <a:t>조건문을 효율적으로 사용하기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r>
              <a:rPr lang="ko-KR" altLang="en-US" dirty="0" smtClean="0"/>
              <a:t>위에서 제외된 조건을 한 번 더 검사하여 비효율적</a:t>
            </a:r>
            <a:endParaRPr lang="ko-KR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207" y="2246199"/>
            <a:ext cx="7809548" cy="306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454"/>
          <a:stretch/>
        </p:blipFill>
        <p:spPr bwMode="auto">
          <a:xfrm>
            <a:off x="815493" y="1123252"/>
            <a:ext cx="7545966" cy="1005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749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117491" y="4678792"/>
            <a:ext cx="1573427" cy="1464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if </a:t>
            </a:r>
            <a:r>
              <a:rPr lang="ko-KR" altLang="en-US" dirty="0"/>
              <a:t>조건문을 효율적으로 사용하기</a:t>
            </a:r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370" y="1079157"/>
            <a:ext cx="7617983" cy="5155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8592" y="2611395"/>
            <a:ext cx="4052495" cy="502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직선 연결선 5"/>
          <p:cNvCxnSpPr/>
          <p:nvPr/>
        </p:nvCxnSpPr>
        <p:spPr>
          <a:xfrm>
            <a:off x="3097427" y="2496065"/>
            <a:ext cx="2619632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5708822" y="2504303"/>
            <a:ext cx="0" cy="18123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868561" y="2128965"/>
            <a:ext cx="38223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accent5"/>
                </a:solidFill>
              </a:rPr>
              <a:t>하위 값만 검사하고 상위 값은 검사를 </a:t>
            </a:r>
            <a:r>
              <a:rPr lang="ko-KR" altLang="en-US" sz="1200" dirty="0" smtClean="0">
                <a:solidFill>
                  <a:schemeClr val="accent5"/>
                </a:solidFill>
              </a:rPr>
              <a:t>생략</a:t>
            </a:r>
            <a:endParaRPr lang="en-US" altLang="ko-KR" sz="1200" dirty="0">
              <a:solidFill>
                <a:schemeClr val="accent5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563762" y="5078954"/>
            <a:ext cx="3873823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1400" dirty="0"/>
              <a:t>조건 비교를 반으로 줄이고 코드 가독성 향상됨</a:t>
            </a:r>
          </a:p>
        </p:txBody>
      </p:sp>
    </p:spTree>
    <p:extLst>
      <p:ext uri="{BB962C8B-B14F-4D97-AF65-F5344CB8AC3E}">
        <p14:creationId xmlns:p14="http://schemas.microsoft.com/office/powerpoint/2010/main" val="152160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7117491" y="4678792"/>
            <a:ext cx="1573427" cy="1464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False</a:t>
            </a:r>
            <a:r>
              <a:rPr lang="ko-KR" altLang="en-US" dirty="0" smtClean="0"/>
              <a:t>로 변환되는 값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FF0000"/>
                </a:solidFill>
              </a:rPr>
              <a:t>빈 컨테이너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if </a:t>
            </a:r>
            <a:r>
              <a:rPr lang="ko-KR" altLang="en-US" dirty="0" smtClean="0"/>
              <a:t>조건문의 매개변수에 불 아닌 다른 값이 올 때 자동으로 불로 변환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이 때 </a:t>
            </a:r>
            <a:r>
              <a:rPr lang="en-US" altLang="ko-KR" dirty="0" smtClean="0">
                <a:solidFill>
                  <a:srgbClr val="FF0000"/>
                </a:solidFill>
              </a:rPr>
              <a:t>False</a:t>
            </a:r>
            <a:r>
              <a:rPr lang="ko-KR" altLang="en-US" dirty="0" smtClean="0">
                <a:solidFill>
                  <a:srgbClr val="FF0000"/>
                </a:solidFill>
              </a:rPr>
              <a:t>로 변환되는 값</a:t>
            </a:r>
            <a:r>
              <a:rPr lang="en-US" altLang="ko-KR" dirty="0" smtClean="0">
                <a:solidFill>
                  <a:srgbClr val="FF0000"/>
                </a:solidFill>
              </a:rPr>
              <a:t>: </a:t>
            </a:r>
            <a:r>
              <a:rPr lang="en-US" altLang="ko-KR" dirty="0" smtClean="0"/>
              <a:t>None, 0.0, </a:t>
            </a:r>
            <a:r>
              <a:rPr lang="ko-KR" altLang="en-US" dirty="0" smtClean="0"/>
              <a:t>빈</a:t>
            </a:r>
            <a:r>
              <a:rPr lang="en-US" altLang="ko-KR" dirty="0" smtClean="0"/>
              <a:t> </a:t>
            </a:r>
            <a:r>
              <a:rPr lang="ko-KR" altLang="en-US" dirty="0" smtClean="0"/>
              <a:t>문자열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빈 </a:t>
            </a:r>
            <a:r>
              <a:rPr lang="ko-KR" altLang="en-US" dirty="0" err="1" smtClean="0"/>
              <a:t>바이트열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빈 리스트</a:t>
            </a:r>
            <a:endParaRPr lang="ko-KR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719" y="2749565"/>
            <a:ext cx="7102293" cy="3321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2314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7117491" y="4678792"/>
            <a:ext cx="1573427" cy="1464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pass </a:t>
            </a:r>
            <a:r>
              <a:rPr lang="ko-KR" altLang="en-US" dirty="0" smtClean="0"/>
              <a:t>키워드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나중에 구현하고자 구문을 비워 두는 경우</a:t>
            </a:r>
            <a:endParaRPr lang="ko-KR" alt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571" y="1760694"/>
            <a:ext cx="6141830" cy="1275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571" y="3115953"/>
            <a:ext cx="6712102" cy="2572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320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7117491" y="4678792"/>
            <a:ext cx="1573427" cy="1464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pass </a:t>
            </a:r>
            <a:r>
              <a:rPr lang="ko-KR" altLang="en-US" dirty="0"/>
              <a:t>키워드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err="1" smtClean="0">
                <a:solidFill>
                  <a:srgbClr val="C00000"/>
                </a:solidFill>
              </a:rPr>
              <a:t>IndentationError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2">
              <a:lnSpc>
                <a:spcPct val="150000"/>
              </a:lnSpc>
            </a:pPr>
            <a:r>
              <a:rPr lang="en-GB" altLang="ko-KR" dirty="0" smtClean="0"/>
              <a:t>if  </a:t>
            </a:r>
            <a:r>
              <a:rPr lang="ko-KR" altLang="en-US" dirty="0" smtClean="0"/>
              <a:t>조건문 사이에는 무조건 들여쓰기 </a:t>
            </a:r>
            <a:r>
              <a:rPr lang="en-US" altLang="ko-KR" dirty="0" smtClean="0"/>
              <a:t>4</a:t>
            </a:r>
            <a:r>
              <a:rPr lang="ko-KR" altLang="en-US" dirty="0" smtClean="0"/>
              <a:t>칸 넣고 코드 작성해야 함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C00000"/>
                </a:solidFill>
              </a:rPr>
              <a:t>pass </a:t>
            </a:r>
            <a:r>
              <a:rPr lang="ko-KR" altLang="en-US" dirty="0" smtClean="0">
                <a:solidFill>
                  <a:srgbClr val="C00000"/>
                </a:solidFill>
              </a:rPr>
              <a:t>키워드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아무것도 작성하지 않고 임시적으로 비워 둠</a:t>
            </a:r>
            <a:endParaRPr lang="ko-KR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592" y="3275616"/>
            <a:ext cx="6868816" cy="2992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978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키워드로 정리하는 핵심 포인트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 smtClean="0">
                <a:solidFill>
                  <a:srgbClr val="C00000"/>
                </a:solidFill>
              </a:rPr>
              <a:t>else </a:t>
            </a:r>
            <a:r>
              <a:rPr lang="ko-KR" altLang="en-US" sz="1800" b="1" dirty="0" smtClean="0">
                <a:solidFill>
                  <a:srgbClr val="C00000"/>
                </a:solidFill>
              </a:rPr>
              <a:t>구문 </a:t>
            </a:r>
            <a:r>
              <a:rPr lang="en-US" altLang="ko-KR" sz="1800" dirty="0" smtClean="0"/>
              <a:t>: if </a:t>
            </a:r>
            <a:r>
              <a:rPr lang="ko-KR" altLang="en-US" sz="1800" dirty="0" smtClean="0"/>
              <a:t>조건문 뒤에 사용하며</a:t>
            </a:r>
            <a:r>
              <a:rPr lang="en-US" altLang="ko-KR" sz="1800" dirty="0" smtClean="0"/>
              <a:t>, if </a:t>
            </a:r>
            <a:r>
              <a:rPr lang="ko-KR" altLang="en-US" sz="1800" dirty="0" smtClean="0"/>
              <a:t>조건문의 조건이 거짓일 때 실행</a:t>
            </a:r>
            <a:endParaRPr lang="en-US" altLang="ko-KR" sz="1800" dirty="0" smtClean="0"/>
          </a:p>
          <a:p>
            <a:pPr>
              <a:lnSpc>
                <a:spcPct val="150000"/>
              </a:lnSpc>
            </a:pPr>
            <a:r>
              <a:rPr lang="en-US" altLang="ko-KR" sz="1800" b="1" dirty="0" smtClean="0">
                <a:solidFill>
                  <a:srgbClr val="C00000"/>
                </a:solidFill>
              </a:rPr>
              <a:t>elif </a:t>
            </a:r>
            <a:r>
              <a:rPr lang="ko-KR" altLang="en-US" sz="1800" b="1" dirty="0" smtClean="0">
                <a:solidFill>
                  <a:srgbClr val="C00000"/>
                </a:solidFill>
              </a:rPr>
              <a:t>구문 </a:t>
            </a:r>
            <a:r>
              <a:rPr lang="en-US" altLang="ko-KR" sz="1800" dirty="0" smtClean="0"/>
              <a:t>: if </a:t>
            </a:r>
            <a:r>
              <a:rPr lang="ko-KR" altLang="en-US" sz="1800" dirty="0" smtClean="0"/>
              <a:t>조건문과 </a:t>
            </a:r>
            <a:r>
              <a:rPr lang="en-US" altLang="ko-KR" sz="1800" dirty="0" smtClean="0"/>
              <a:t>else </a:t>
            </a:r>
            <a:r>
              <a:rPr lang="ko-KR" altLang="en-US" sz="1800" dirty="0" smtClean="0"/>
              <a:t>구문 사이에 입력하며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세 개 이상의 조건을 연결해서 사용할 </a:t>
            </a:r>
            <a:r>
              <a:rPr lang="ko-KR" altLang="en-US" sz="1800" dirty="0"/>
              <a:t>때</a:t>
            </a:r>
            <a:r>
              <a:rPr lang="ko-KR" altLang="en-US" sz="1800" dirty="0" smtClean="0"/>
              <a:t> 적절</a:t>
            </a:r>
            <a:endParaRPr lang="en-US" altLang="ko-KR" sz="1800" dirty="0" smtClean="0"/>
          </a:p>
          <a:p>
            <a:pPr>
              <a:lnSpc>
                <a:spcPct val="150000"/>
              </a:lnSpc>
            </a:pPr>
            <a:r>
              <a:rPr lang="en-US" altLang="ko-KR" sz="1800" b="1" dirty="0" smtClean="0">
                <a:solidFill>
                  <a:srgbClr val="C00000"/>
                </a:solidFill>
              </a:rPr>
              <a:t>False</a:t>
            </a:r>
            <a:r>
              <a:rPr lang="ko-KR" altLang="en-US" sz="1800" b="1" dirty="0" smtClean="0">
                <a:solidFill>
                  <a:srgbClr val="C00000"/>
                </a:solidFill>
              </a:rPr>
              <a:t>로 변환되는 값 </a:t>
            </a:r>
            <a:r>
              <a:rPr lang="en-US" altLang="ko-KR" sz="1800" dirty="0"/>
              <a:t>: </a:t>
            </a:r>
            <a:r>
              <a:rPr lang="en-US" altLang="ko-KR" sz="1800" dirty="0" smtClean="0"/>
              <a:t>if </a:t>
            </a:r>
            <a:r>
              <a:rPr lang="ko-KR" altLang="en-US" sz="1800" dirty="0" smtClean="0"/>
              <a:t>조건문의 조건식에서 </a:t>
            </a:r>
            <a:r>
              <a:rPr lang="en-US" altLang="ko-KR" sz="1800" dirty="0" smtClean="0"/>
              <a:t>False</a:t>
            </a:r>
            <a:r>
              <a:rPr lang="ko-KR" altLang="en-US" sz="1800" dirty="0" smtClean="0"/>
              <a:t>로 변환되는 값은 </a:t>
            </a:r>
            <a:r>
              <a:rPr lang="en-US" altLang="ko-KR" sz="1800" dirty="0" smtClean="0"/>
              <a:t>None, 0, 0.0, </a:t>
            </a:r>
            <a:r>
              <a:rPr lang="ko-KR" altLang="en-US" sz="1800" dirty="0" smtClean="0"/>
              <a:t>빈 문자열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빈 바이트 열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빈 리스트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빈 튜플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빈 딕셔너리 등이 있음</a:t>
            </a:r>
            <a:endParaRPr lang="en-US" altLang="ko-KR" sz="1800" dirty="0" smtClean="0"/>
          </a:p>
          <a:p>
            <a:pPr>
              <a:lnSpc>
                <a:spcPct val="150000"/>
              </a:lnSpc>
            </a:pPr>
            <a:r>
              <a:rPr lang="en-US" altLang="ko-KR" sz="1800" b="1" dirty="0" smtClean="0">
                <a:solidFill>
                  <a:srgbClr val="C00000"/>
                </a:solidFill>
              </a:rPr>
              <a:t>pass </a:t>
            </a:r>
            <a:r>
              <a:rPr lang="ko-KR" altLang="en-US" sz="1800" b="1" dirty="0" smtClean="0">
                <a:solidFill>
                  <a:srgbClr val="C00000"/>
                </a:solidFill>
              </a:rPr>
              <a:t>키워드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프로그래밍의 전체 골격을 잡아두고 내부에 처리할 내용은 나중에 만들고자 할 때 </a:t>
            </a:r>
            <a:r>
              <a:rPr lang="en-US" altLang="ko-KR" sz="1800" dirty="0" smtClean="0"/>
              <a:t>pass </a:t>
            </a:r>
            <a:r>
              <a:rPr lang="ko-KR" altLang="en-US" sz="1800" dirty="0" smtClean="0"/>
              <a:t>키워드 입력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316963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확인문제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다음 코드의 실행결과를 예측해 빈칸에 결괏값을 입력하세요</a:t>
            </a:r>
            <a:r>
              <a:rPr lang="en-US" altLang="ko-KR" dirty="0" smtClean="0"/>
              <a:t>. </a:t>
            </a:r>
            <a:r>
              <a:rPr lang="ko-KR" altLang="en-US" dirty="0" smtClean="0"/>
              <a:t>아래의 코드는 모두 같고 입력 결과가 다른 경우입니다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947" y="2149825"/>
            <a:ext cx="6703339" cy="2817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4936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확인문제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다음 중첩 조건문에 논리 연산자 적용해 하나의 </a:t>
            </a:r>
            <a:r>
              <a:rPr lang="en-US" altLang="ko-KR" dirty="0" smtClean="0"/>
              <a:t>if </a:t>
            </a:r>
            <a:r>
              <a:rPr lang="ko-KR" altLang="en-US" dirty="0" smtClean="0"/>
              <a:t>조건문으로 만들어 주세요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524" y="2219324"/>
            <a:ext cx="7234204" cy="131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0876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78903" y="256581"/>
            <a:ext cx="6570148" cy="381849"/>
          </a:xfrm>
        </p:spPr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시작하기 전에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b="1" dirty="0"/>
              <a:t>else </a:t>
            </a:r>
            <a:r>
              <a:rPr lang="ko-KR" altLang="en-US" b="1" dirty="0"/>
              <a:t>조건문의 </a:t>
            </a:r>
            <a:r>
              <a:rPr lang="ko-KR" altLang="en-US" b="1" dirty="0" smtClean="0"/>
              <a:t>활용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b="1" dirty="0"/>
              <a:t>elif </a:t>
            </a:r>
            <a:r>
              <a:rPr lang="ko-KR" altLang="en-US" b="1" dirty="0" smtClean="0"/>
              <a:t>구문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b="1" dirty="0"/>
              <a:t>if </a:t>
            </a:r>
            <a:r>
              <a:rPr lang="ko-KR" altLang="en-US" b="1" dirty="0"/>
              <a:t>조건문을 효율적으로 </a:t>
            </a:r>
            <a:r>
              <a:rPr lang="ko-KR" altLang="en-US" b="1" dirty="0" smtClean="0"/>
              <a:t>사용하기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b="1" dirty="0"/>
              <a:t>False</a:t>
            </a:r>
            <a:r>
              <a:rPr lang="ko-KR" altLang="en-US" b="1" dirty="0"/>
              <a:t>로 변환되는 값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b="1" dirty="0"/>
              <a:t>pass </a:t>
            </a:r>
            <a:r>
              <a:rPr lang="ko-KR" altLang="en-US" b="1" dirty="0"/>
              <a:t>키워드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키워드로 정리하는 핵심 포인트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확인문</a:t>
            </a:r>
            <a:r>
              <a:rPr lang="ko-KR" altLang="en-US" b="1" dirty="0"/>
              <a:t>제</a:t>
            </a:r>
            <a:endParaRPr lang="en-US" altLang="ko-KR" b="1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494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시작하기 전에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b="1" dirty="0" smtClean="0">
                <a:solidFill>
                  <a:srgbClr val="FF0000"/>
                </a:solidFill>
              </a:rPr>
              <a:t>[</a:t>
            </a:r>
            <a:r>
              <a:rPr lang="ko-KR" altLang="en-US" b="1" dirty="0" smtClean="0">
                <a:solidFill>
                  <a:srgbClr val="FF0000"/>
                </a:solidFill>
              </a:rPr>
              <a:t>핵심 키워드</a:t>
            </a:r>
            <a:r>
              <a:rPr lang="en-US" altLang="ko-KR" b="1" dirty="0" smtClean="0">
                <a:solidFill>
                  <a:srgbClr val="FF0000"/>
                </a:solidFill>
              </a:rPr>
              <a:t>] </a:t>
            </a:r>
            <a:r>
              <a:rPr lang="en-US" altLang="ko-KR" dirty="0" smtClean="0"/>
              <a:t>else </a:t>
            </a:r>
            <a:r>
              <a:rPr lang="ko-KR" altLang="en-US" dirty="0" smtClean="0"/>
              <a:t>구문</a:t>
            </a:r>
            <a:r>
              <a:rPr lang="en-US" altLang="ko-KR" dirty="0" smtClean="0"/>
              <a:t>, elif </a:t>
            </a:r>
            <a:r>
              <a:rPr lang="ko-KR" altLang="en-US" dirty="0" smtClean="0"/>
              <a:t>구문</a:t>
            </a:r>
            <a:r>
              <a:rPr lang="en-US" altLang="ko-KR" dirty="0" smtClean="0"/>
              <a:t>, False </a:t>
            </a:r>
            <a:r>
              <a:rPr lang="ko-KR" altLang="en-US" dirty="0" smtClean="0"/>
              <a:t>값</a:t>
            </a:r>
            <a:r>
              <a:rPr lang="en-US" altLang="ko-KR" dirty="0" smtClean="0"/>
              <a:t>, pass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b="1" dirty="0" smtClean="0">
                <a:solidFill>
                  <a:srgbClr val="FF0000"/>
                </a:solidFill>
              </a:rPr>
              <a:t>[</a:t>
            </a:r>
            <a:r>
              <a:rPr lang="ko-KR" altLang="en-US" b="1" dirty="0" smtClean="0">
                <a:solidFill>
                  <a:srgbClr val="FF0000"/>
                </a:solidFill>
              </a:rPr>
              <a:t>핵심 포인트</a:t>
            </a:r>
            <a:r>
              <a:rPr lang="en-US" altLang="ko-KR" b="1" dirty="0" smtClean="0">
                <a:solidFill>
                  <a:srgbClr val="FF0000"/>
                </a:solidFill>
              </a:rPr>
              <a:t>] </a:t>
            </a:r>
            <a:r>
              <a:rPr lang="en-GB" altLang="ko-KR" dirty="0" smtClean="0"/>
              <a:t>if</a:t>
            </a:r>
            <a:r>
              <a:rPr lang="ko-KR" altLang="en-US" dirty="0" smtClean="0"/>
              <a:t> 조건문은 뒤에 </a:t>
            </a:r>
            <a:r>
              <a:rPr lang="en-US" altLang="ko-KR" dirty="0" smtClean="0"/>
              <a:t>else </a:t>
            </a:r>
            <a:r>
              <a:rPr lang="ko-KR" altLang="en-US" dirty="0" smtClean="0"/>
              <a:t>구문을 붙여서 사용할 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이처럼 </a:t>
            </a:r>
            <a:r>
              <a:rPr lang="en-US" altLang="ko-KR" dirty="0" smtClean="0"/>
              <a:t>if </a:t>
            </a:r>
            <a:r>
              <a:rPr lang="ko-KR" altLang="en-US" dirty="0" smtClean="0"/>
              <a:t>구문 뒤에 </a:t>
            </a:r>
            <a:r>
              <a:rPr lang="en-US" altLang="ko-KR" dirty="0" smtClean="0"/>
              <a:t>else </a:t>
            </a:r>
            <a:r>
              <a:rPr lang="ko-KR" altLang="en-US" dirty="0" smtClean="0"/>
              <a:t>구문을 붙인 것을 </a:t>
            </a:r>
            <a:r>
              <a:rPr lang="en-US" altLang="ko-KR" dirty="0" smtClean="0"/>
              <a:t>if else </a:t>
            </a:r>
            <a:r>
              <a:rPr lang="ko-KR" altLang="en-US" dirty="0" smtClean="0"/>
              <a:t>조건문이라 부르기도 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이것이 어떠한 경우에 사용하는 조건문인지 알아본다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9296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191632" y="4712043"/>
            <a:ext cx="1573427" cy="1464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시작하기 전에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정반대되는 상황에서 두 번이나 </a:t>
            </a:r>
            <a:r>
              <a:rPr lang="en-US" altLang="ko-KR" dirty="0" smtClean="0"/>
              <a:t>if </a:t>
            </a:r>
            <a:r>
              <a:rPr lang="ko-KR" altLang="en-US" dirty="0" smtClean="0"/>
              <a:t>조건문을 사용해 조건을 비교하는 것은 낭비일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404" y="2211048"/>
            <a:ext cx="7745400" cy="3771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237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else </a:t>
            </a:r>
            <a:r>
              <a:rPr lang="ko-KR" altLang="en-US" dirty="0" smtClean="0"/>
              <a:t>조건문의 활용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FF0000"/>
                </a:solidFill>
              </a:rPr>
              <a:t>else </a:t>
            </a:r>
            <a:r>
              <a:rPr lang="ko-KR" altLang="en-US" dirty="0" smtClean="0">
                <a:solidFill>
                  <a:srgbClr val="FF0000"/>
                </a:solidFill>
              </a:rPr>
              <a:t>구문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if </a:t>
            </a:r>
            <a:r>
              <a:rPr lang="ko-KR" altLang="en-US" dirty="0" smtClean="0"/>
              <a:t>조건문 뒤에 사용하며</a:t>
            </a:r>
            <a:r>
              <a:rPr lang="en-US" altLang="ko-KR" dirty="0" smtClean="0"/>
              <a:t>, if </a:t>
            </a:r>
            <a:r>
              <a:rPr lang="ko-KR" altLang="en-US" dirty="0" smtClean="0"/>
              <a:t>조건문의 조건이 거짓을 때 실행되는 부분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조건문이 오로지 두 가지로만 구분될 때 </a:t>
            </a:r>
            <a:r>
              <a:rPr lang="en-US" altLang="ko-KR" dirty="0" smtClean="0"/>
              <a:t>if else </a:t>
            </a:r>
            <a:r>
              <a:rPr lang="ko-KR" altLang="en-US" dirty="0" smtClean="0"/>
              <a:t>구문을 사용하면 조건 비교를 단 한번만 하므로 이전의 코드보다 두 배 효율적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242" y="2286814"/>
            <a:ext cx="7082547" cy="1543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7001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else </a:t>
            </a:r>
            <a:r>
              <a:rPr lang="ko-KR" altLang="en-US" dirty="0"/>
              <a:t>조건문의 활용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smtClean="0">
                <a:solidFill>
                  <a:srgbClr val="C00000"/>
                </a:solidFill>
              </a:rPr>
              <a:t>예시 </a:t>
            </a:r>
            <a:r>
              <a:rPr lang="en-US" altLang="ko-KR" dirty="0" smtClean="0">
                <a:solidFill>
                  <a:srgbClr val="C00000"/>
                </a:solidFill>
              </a:rPr>
              <a:t>– if </a:t>
            </a:r>
            <a:r>
              <a:rPr lang="ko-KR" altLang="en-US" dirty="0" smtClean="0">
                <a:solidFill>
                  <a:srgbClr val="C00000"/>
                </a:solidFill>
              </a:rPr>
              <a:t>조건문에 </a:t>
            </a:r>
            <a:r>
              <a:rPr lang="en-US" altLang="ko-KR" dirty="0" smtClean="0">
                <a:solidFill>
                  <a:srgbClr val="C00000"/>
                </a:solidFill>
              </a:rPr>
              <a:t>else </a:t>
            </a:r>
            <a:r>
              <a:rPr lang="ko-KR" altLang="en-US" dirty="0" smtClean="0">
                <a:solidFill>
                  <a:srgbClr val="C00000"/>
                </a:solidFill>
              </a:rPr>
              <a:t>구문 추가해서 짝수와 홀수 구분</a:t>
            </a:r>
            <a:endParaRPr lang="ko-KR" altLang="en-US" dirty="0">
              <a:solidFill>
                <a:srgbClr val="C00000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13" y="1653929"/>
            <a:ext cx="6884750" cy="3047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4265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7191632" y="4712043"/>
            <a:ext cx="1573427" cy="1464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elif </a:t>
            </a:r>
            <a:r>
              <a:rPr lang="ko-KR" altLang="en-US" dirty="0" smtClean="0"/>
              <a:t>구문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C00000"/>
                </a:solidFill>
              </a:rPr>
              <a:t>elif </a:t>
            </a:r>
            <a:r>
              <a:rPr lang="ko-KR" altLang="en-US" dirty="0" smtClean="0">
                <a:solidFill>
                  <a:srgbClr val="C00000"/>
                </a:solidFill>
              </a:rPr>
              <a:t>구문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세 개 이상의 조건을 연결해서 사용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GB" altLang="ko-KR" dirty="0" smtClean="0"/>
              <a:t>if</a:t>
            </a:r>
            <a:r>
              <a:rPr lang="ko-KR" altLang="en-US" dirty="0" smtClean="0"/>
              <a:t> 조건문과 </a:t>
            </a:r>
            <a:r>
              <a:rPr lang="en-US" altLang="ko-KR" dirty="0" smtClean="0"/>
              <a:t>else </a:t>
            </a:r>
            <a:r>
              <a:rPr lang="ko-KR" altLang="en-US" dirty="0" smtClean="0"/>
              <a:t>구문 사이에 입력</a:t>
            </a:r>
            <a:endParaRPr lang="en-US" altLang="ko-KR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837" y="2743200"/>
            <a:ext cx="7701734" cy="3203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292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191632" y="4712043"/>
            <a:ext cx="1573427" cy="1464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elif </a:t>
            </a:r>
            <a:r>
              <a:rPr lang="ko-KR" altLang="en-US" dirty="0"/>
              <a:t>구문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smtClean="0">
                <a:solidFill>
                  <a:srgbClr val="C00000"/>
                </a:solidFill>
              </a:rPr>
              <a:t>예시 </a:t>
            </a:r>
            <a:r>
              <a:rPr lang="en-US" altLang="ko-KR" dirty="0" smtClean="0">
                <a:solidFill>
                  <a:srgbClr val="C00000"/>
                </a:solidFill>
              </a:rPr>
              <a:t>– </a:t>
            </a:r>
            <a:r>
              <a:rPr lang="ko-KR" altLang="en-US" dirty="0" smtClean="0">
                <a:solidFill>
                  <a:srgbClr val="C00000"/>
                </a:solidFill>
              </a:rPr>
              <a:t>계절 구하기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094856" y="1636721"/>
            <a:ext cx="7420494" cy="4409852"/>
            <a:chOff x="1094856" y="1636721"/>
            <a:chExt cx="7401098" cy="4182581"/>
          </a:xfrm>
        </p:grpSpPr>
        <p:pic>
          <p:nvPicPr>
            <p:cNvPr id="1024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4856" y="1636721"/>
              <a:ext cx="7401098" cy="3133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43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4856" y="4828702"/>
              <a:ext cx="7401098" cy="990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569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if </a:t>
            </a:r>
            <a:r>
              <a:rPr lang="ko-KR" altLang="en-US" dirty="0" smtClean="0"/>
              <a:t>조건문을 효율적으로 사용하기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조건문의 활용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예시</a:t>
            </a:r>
            <a:endParaRPr lang="ko-KR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0468" y="1828471"/>
            <a:ext cx="6332136" cy="1794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397"/>
          <a:stretch/>
        </p:blipFill>
        <p:spPr bwMode="auto">
          <a:xfrm>
            <a:off x="1063773" y="3787441"/>
            <a:ext cx="7545966" cy="2389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935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바인드소프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tx1"/>
          </a:solidFill>
          <a:prstDash val="solid"/>
        </a:ln>
        <a:effectLst/>
      </a:spPr>
      <a:bodyPr wrap="square" rtlCol="0" anchor="ctr" anchorCtr="0">
        <a:noAutofit/>
      </a:bodyPr>
      <a:lstStyle>
        <a:defPPr marL="742950" indent="-742950" algn="ctr">
          <a:defRPr dirty="0" smtClean="0">
            <a:latin typeface="HY동녘B" pitchFamily="18" charset="-127"/>
            <a:ea typeface="HY동녘B" pitchFamily="18" charset="-127"/>
          </a:defRPr>
        </a:defPPr>
      </a:lstStyle>
    </a:spDef>
    <a:lnDef>
      <a:spPr>
        <a:ln w="19050">
          <a:solidFill>
            <a:schemeClr val="tx1"/>
          </a:solidFill>
          <a:headEnd type="none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gradFill>
          <a:gsLst>
            <a:gs pos="100000">
              <a:schemeClr val="bg1"/>
            </a:gs>
            <a:gs pos="0">
              <a:schemeClr val="bg1">
                <a:alpha val="0"/>
              </a:schemeClr>
            </a:gs>
          </a:gsLst>
          <a:lin ang="5400000" scaled="0"/>
        </a:gradFill>
      </a:spPr>
      <a:bodyPr vert="horz" lIns="91440" tIns="45720" rIns="91440" bIns="45720" rtlCol="0" anchor="ctr">
        <a:noAutofit/>
      </a:bodyPr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바인드소프트" id="{9F29D461-A87A-4152-BAD6-53B5FC0ADF71}" vid="{A468E1C3-A913-41F0-BB80-6BEB0CCAC86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바인드소프트</Template>
  <TotalTime>745</TotalTime>
  <Words>389</Words>
  <Application>Microsoft Office PowerPoint</Application>
  <PresentationFormat>화면 슬라이드 쇼(4:3)</PresentationFormat>
  <Paragraphs>78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HY견고딕</vt:lpstr>
      <vt:lpstr>맑은 고딕</vt:lpstr>
      <vt:lpstr>Arial</vt:lpstr>
      <vt:lpstr>Wingdings</vt:lpstr>
      <vt:lpstr>바인드소프트</vt:lpstr>
      <vt:lpstr>불 자료형과 if 조건문</vt:lpstr>
      <vt:lpstr>목차</vt:lpstr>
      <vt:lpstr>시작하기 전에</vt:lpstr>
      <vt:lpstr>시작하기 전에</vt:lpstr>
      <vt:lpstr>else 조건문의 활용</vt:lpstr>
      <vt:lpstr>else 조건문의 활용</vt:lpstr>
      <vt:lpstr>elif 구문</vt:lpstr>
      <vt:lpstr>elif 구문</vt:lpstr>
      <vt:lpstr>if 조건문을 효율적으로 사용하기</vt:lpstr>
      <vt:lpstr>if 조건문을 효율적으로 사용하기</vt:lpstr>
      <vt:lpstr>if 조건문을 효율적으로 사용하기</vt:lpstr>
      <vt:lpstr>False로 변환되는 값</vt:lpstr>
      <vt:lpstr>pass 키워드</vt:lpstr>
      <vt:lpstr>pass 키워드</vt:lpstr>
      <vt:lpstr>키워드로 정리하는 핵심 포인트</vt:lpstr>
      <vt:lpstr>확인문제</vt:lpstr>
      <vt:lpstr>확인문제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JJA</dc:creator>
  <cp:lastModifiedBy>Sugil</cp:lastModifiedBy>
  <cp:revision>53</cp:revision>
  <dcterms:created xsi:type="dcterms:W3CDTF">2019-06-04T09:17:40Z</dcterms:created>
  <dcterms:modified xsi:type="dcterms:W3CDTF">2023-05-02T04:18:47Z</dcterms:modified>
</cp:coreProperties>
</file>