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540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6/28/2023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0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9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 bwMode="white">
          <a:xfrm>
            <a:off x="0" y="83084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90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00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영상분할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CHAPTER </a:t>
            </a:r>
            <a:r>
              <a:rPr lang="en-US" altLang="ko-KR" b="1" dirty="0" smtClean="0"/>
              <a:t>07  </a:t>
            </a:r>
            <a:r>
              <a:rPr lang="ko-KR" altLang="en-US" dirty="0" err="1" smtClean="0"/>
              <a:t>영상분할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7.4 </a:t>
            </a:r>
            <a:r>
              <a:rPr lang="ko-KR" altLang="en-US" dirty="0"/>
              <a:t>윤곽선 검출 및 </a:t>
            </a:r>
            <a:r>
              <a:rPr lang="ko-KR" altLang="en-US" dirty="0" smtClean="0"/>
              <a:t>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findContours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와  </a:t>
            </a:r>
            <a:r>
              <a:rPr lang="en-US" altLang="ko-KR" dirty="0" err="1" smtClean="0"/>
              <a:t>drawContours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를 이용해서 윤곽선을 검출한다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입력 영상은 </a:t>
            </a:r>
            <a:r>
              <a:rPr lang="en-US" altLang="ko-KR" dirty="0" smtClean="0"/>
              <a:t>binary image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Contours </a:t>
            </a:r>
            <a:r>
              <a:rPr lang="ko-KR" altLang="en-US" dirty="0" smtClean="0"/>
              <a:t>란 동일한 색 또는 강도를 가지는 영역의 경계선을 뜻한다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7848872" cy="474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84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7.4 </a:t>
            </a:r>
            <a:r>
              <a:rPr lang="ko-KR" altLang="en-US" dirty="0"/>
              <a:t>윤곽선 검출 및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Contour </a:t>
            </a:r>
            <a:r>
              <a:rPr lang="ko-KR" altLang="en-US" dirty="0" smtClean="0"/>
              <a:t>는 여러가지 </a:t>
            </a:r>
            <a:r>
              <a:rPr lang="ko-KR" altLang="en-US" dirty="0" err="1" smtClean="0"/>
              <a:t>메소드들을</a:t>
            </a:r>
            <a:r>
              <a:rPr lang="ko-KR" altLang="en-US" dirty="0" smtClean="0"/>
              <a:t> 더 제공 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Moments, </a:t>
            </a:r>
            <a:r>
              <a:rPr lang="en-US" altLang="ko-KR" dirty="0" err="1" smtClean="0"/>
              <a:t>contourArea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arcLength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approxPolyDP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fitEllipse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boundingRect</a:t>
            </a:r>
            <a:r>
              <a:rPr lang="en-US" altLang="ko-KR" dirty="0" smtClean="0"/>
              <a:t>, .. </a:t>
            </a:r>
            <a:r>
              <a:rPr lang="ko-KR" altLang="en-US" dirty="0"/>
              <a:t>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2776"/>
            <a:ext cx="8826122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67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7.5 </a:t>
            </a:r>
            <a:r>
              <a:rPr lang="ko-KR" altLang="en-US" dirty="0"/>
              <a:t>영역 채우기</a:t>
            </a:r>
            <a:r>
              <a:rPr lang="en-US" altLang="ko-KR" dirty="0"/>
              <a:t>, </a:t>
            </a:r>
            <a:r>
              <a:rPr lang="ko-KR" altLang="en-US" dirty="0" err="1"/>
              <a:t>인페인트</a:t>
            </a:r>
            <a:r>
              <a:rPr lang="en-US" altLang="ko-KR" dirty="0"/>
              <a:t>, </a:t>
            </a:r>
            <a:r>
              <a:rPr lang="ko-KR" altLang="en-US" dirty="0"/>
              <a:t>거리 계산</a:t>
            </a:r>
            <a:r>
              <a:rPr lang="en-US" altLang="ko-KR" dirty="0"/>
              <a:t>, </a:t>
            </a:r>
            <a:r>
              <a:rPr lang="ko-KR" altLang="en-US" dirty="0" err="1" smtClean="0"/>
              <a:t>워터쉐드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영역 채우기 </a:t>
            </a:r>
            <a:r>
              <a:rPr lang="en-US" altLang="ko-KR" dirty="0" err="1" smtClean="0"/>
              <a:t>floorFill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이미지가 바로 변경 되므로 복사 해서 사용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거리계산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distanceTransform</a:t>
            </a:r>
            <a:r>
              <a:rPr lang="en-US" altLang="ko-KR" dirty="0" smtClean="0"/>
              <a:t>() 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워터쉐드</a:t>
            </a:r>
            <a:r>
              <a:rPr lang="ko-KR" altLang="en-US" dirty="0" smtClean="0"/>
              <a:t> 생략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391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7.6 </a:t>
            </a:r>
            <a:r>
              <a:rPr lang="ko-KR" altLang="en-US" dirty="0"/>
              <a:t>피라미드 기반 </a:t>
            </a:r>
            <a:r>
              <a:rPr lang="ko-KR" altLang="en-US" dirty="0" smtClean="0"/>
              <a:t>분할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pyrDown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pyrUp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PyrMeanShiftFiltering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으로 수행한다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278609"/>
            <a:ext cx="4392488" cy="539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1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7.7 K-Means </a:t>
            </a:r>
            <a:r>
              <a:rPr lang="ko-KR" altLang="en-US" dirty="0" err="1"/>
              <a:t>클러스터링</a:t>
            </a:r>
            <a:r>
              <a:rPr lang="ko-KR" altLang="en-US" dirty="0"/>
              <a:t> </a:t>
            </a:r>
            <a:r>
              <a:rPr lang="ko-KR" altLang="en-US" dirty="0" smtClean="0"/>
              <a:t>분할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cv2.kmeans </a:t>
            </a:r>
            <a:r>
              <a:rPr lang="ko-KR" altLang="en-US" dirty="0" smtClean="0"/>
              <a:t>를 이용해 사용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8800"/>
            <a:ext cx="788322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1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7.8 </a:t>
            </a:r>
            <a:r>
              <a:rPr lang="ko-KR" altLang="en-US" dirty="0"/>
              <a:t>연결 요소 </a:t>
            </a:r>
            <a:r>
              <a:rPr lang="ko-KR" altLang="en-US" dirty="0" smtClean="0"/>
              <a:t>검출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cv2.connectedComponents(), cv2.connectedComponentsWithStats() </a:t>
            </a:r>
            <a:r>
              <a:rPr lang="ko-KR" altLang="en-US" dirty="0" smtClean="0"/>
              <a:t>을 이용한다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996952"/>
            <a:ext cx="8094547" cy="15121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1484784"/>
            <a:ext cx="4571495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5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7.1 </a:t>
            </a:r>
            <a:r>
              <a:rPr lang="ko-KR" altLang="en-US" dirty="0" smtClean="0"/>
              <a:t>캐니 </a:t>
            </a:r>
            <a:r>
              <a:rPr lang="ko-KR" altLang="en-US" dirty="0" err="1" smtClean="0"/>
              <a:t>엣지</a:t>
            </a:r>
            <a:r>
              <a:rPr lang="ko-KR" altLang="en-US" dirty="0" smtClean="0"/>
              <a:t> 검출</a:t>
            </a:r>
            <a:endParaRPr lang="en-US" altLang="ko-KR" dirty="0" smtClean="0"/>
          </a:p>
          <a:p>
            <a:r>
              <a:rPr lang="en-US" altLang="ko-KR" dirty="0" smtClean="0"/>
              <a:t>7.2 Hough </a:t>
            </a:r>
            <a:r>
              <a:rPr lang="ko-KR" altLang="en-US" dirty="0" smtClean="0"/>
              <a:t>변환 직선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 검출</a:t>
            </a:r>
            <a:endParaRPr lang="en-US" altLang="ko-KR" dirty="0" smtClean="0"/>
          </a:p>
          <a:p>
            <a:r>
              <a:rPr lang="en-US" altLang="ko-KR" dirty="0" smtClean="0"/>
              <a:t>7.3 </a:t>
            </a:r>
            <a:r>
              <a:rPr lang="ko-KR" altLang="en-US" dirty="0" smtClean="0"/>
              <a:t>컬러 범위 영역 분할</a:t>
            </a:r>
            <a:endParaRPr lang="en-US" altLang="ko-KR" dirty="0" smtClean="0"/>
          </a:p>
          <a:p>
            <a:r>
              <a:rPr lang="en-US" altLang="ko-KR" dirty="0" smtClean="0"/>
              <a:t>7.4 </a:t>
            </a:r>
            <a:r>
              <a:rPr lang="ko-KR" altLang="en-US" dirty="0" smtClean="0"/>
              <a:t>윤곽선 검출 및 그리기</a:t>
            </a:r>
            <a:endParaRPr lang="en-US" altLang="ko-KR" dirty="0" smtClean="0"/>
          </a:p>
          <a:p>
            <a:r>
              <a:rPr lang="en-US" altLang="ko-KR" dirty="0" smtClean="0"/>
              <a:t>7.5 </a:t>
            </a:r>
            <a:r>
              <a:rPr lang="ko-KR" altLang="en-US" dirty="0" smtClean="0"/>
              <a:t>영역 채우기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인페인트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거리 계산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워터쉐드</a:t>
            </a:r>
            <a:endParaRPr lang="en-US" altLang="ko-KR" dirty="0" smtClean="0"/>
          </a:p>
          <a:p>
            <a:r>
              <a:rPr lang="en-US" altLang="ko-KR" dirty="0" smtClean="0"/>
              <a:t>7.6 </a:t>
            </a:r>
            <a:r>
              <a:rPr lang="ko-KR" altLang="en-US" dirty="0" smtClean="0"/>
              <a:t>피라미드 기반 분할</a:t>
            </a:r>
            <a:endParaRPr lang="en-US" altLang="ko-KR" dirty="0" smtClean="0"/>
          </a:p>
          <a:p>
            <a:r>
              <a:rPr lang="en-US" altLang="ko-KR" dirty="0" smtClean="0"/>
              <a:t>7.7 K-Means </a:t>
            </a:r>
            <a:r>
              <a:rPr lang="ko-KR" altLang="en-US" dirty="0" err="1" smtClean="0"/>
              <a:t>클러스터링</a:t>
            </a:r>
            <a:r>
              <a:rPr lang="ko-KR" altLang="en-US" dirty="0" smtClean="0"/>
              <a:t> 분할</a:t>
            </a:r>
            <a:endParaRPr lang="en-US" altLang="ko-KR" dirty="0" smtClean="0"/>
          </a:p>
          <a:p>
            <a:r>
              <a:rPr lang="en-US" altLang="ko-KR" dirty="0" smtClean="0"/>
              <a:t>7.8 </a:t>
            </a:r>
            <a:r>
              <a:rPr lang="ko-KR" altLang="en-US" dirty="0" smtClean="0"/>
              <a:t>연결 요소 검출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/>
              <a:t>캐니 </a:t>
            </a:r>
            <a:r>
              <a:rPr lang="ko-KR" altLang="en-US" dirty="0" err="1"/>
              <a:t>엣지</a:t>
            </a:r>
            <a:r>
              <a:rPr lang="ko-KR" altLang="en-US" dirty="0"/>
              <a:t> 검출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가장 유명한 </a:t>
            </a:r>
            <a:r>
              <a:rPr lang="en-US" altLang="ko-KR" dirty="0" smtClean="0"/>
              <a:t>Edge detection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r>
              <a:rPr lang="ko-KR" altLang="en-US" dirty="0" smtClean="0"/>
              <a:t>여러 단계의 알고리즘을 통함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1) </a:t>
            </a:r>
            <a:r>
              <a:rPr lang="ko-KR" altLang="en-US" dirty="0" err="1"/>
              <a:t>블러링</a:t>
            </a:r>
            <a:r>
              <a:rPr lang="ko-KR" altLang="en-US" dirty="0"/>
              <a:t> </a:t>
            </a:r>
            <a:r>
              <a:rPr lang="en-US" altLang="ko-KR" dirty="0"/>
              <a:t>- 5×5 </a:t>
            </a:r>
            <a:r>
              <a:rPr lang="ko-KR" altLang="en-US" dirty="0"/>
              <a:t>크기의 </a:t>
            </a:r>
            <a:r>
              <a:rPr lang="ko-KR" altLang="en-US" dirty="0" err="1"/>
              <a:t>가우시안</a:t>
            </a:r>
            <a:r>
              <a:rPr lang="ko-KR" altLang="en-US" dirty="0"/>
              <a:t> 필터 적용</a:t>
            </a:r>
            <a:endParaRPr lang="en-US" altLang="ko-KR" dirty="0"/>
          </a:p>
          <a:p>
            <a:pPr lvl="2"/>
            <a:r>
              <a:rPr lang="ko-KR" altLang="en-US" dirty="0"/>
              <a:t>불필요한 잡음 제거 및 필터 크기는  변경가능</a:t>
            </a:r>
            <a:endParaRPr lang="en-US" altLang="ko-KR" dirty="0"/>
          </a:p>
          <a:p>
            <a:pPr lvl="5"/>
            <a:endParaRPr lang="en-US" altLang="ko-KR" dirty="0"/>
          </a:p>
          <a:p>
            <a:pPr lvl="1"/>
            <a:r>
              <a:rPr lang="en-US" altLang="ko-KR" dirty="0"/>
              <a:t>2)</a:t>
            </a:r>
            <a:r>
              <a:rPr lang="ko-KR" altLang="en-US" dirty="0" err="1"/>
              <a:t>화소</a:t>
            </a:r>
            <a:r>
              <a:rPr lang="ko-KR" altLang="en-US" dirty="0"/>
              <a:t> 기울기</a:t>
            </a:r>
            <a:r>
              <a:rPr lang="en-US" altLang="ko-KR" dirty="0"/>
              <a:t>(gradient) </a:t>
            </a:r>
            <a:r>
              <a:rPr lang="ko-KR" altLang="en-US" dirty="0"/>
              <a:t>검출</a:t>
            </a:r>
            <a:endParaRPr lang="en-US" altLang="ko-KR" dirty="0"/>
          </a:p>
          <a:p>
            <a:pPr lvl="2"/>
            <a:r>
              <a:rPr lang="ko-KR" altLang="en-US" dirty="0"/>
              <a:t>가로 방향과 세로 방향의 </a:t>
            </a:r>
            <a:r>
              <a:rPr lang="ko-KR" altLang="en-US" dirty="0" err="1"/>
              <a:t>소벨</a:t>
            </a:r>
            <a:r>
              <a:rPr lang="ko-KR" altLang="en-US" dirty="0"/>
              <a:t> 마스크로 회선 적용</a:t>
            </a:r>
            <a:endParaRPr lang="en-US" altLang="ko-KR" dirty="0"/>
          </a:p>
          <a:p>
            <a:pPr lvl="2"/>
            <a:r>
              <a:rPr lang="ko-KR" altLang="en-US" dirty="0"/>
              <a:t>회선 </a:t>
            </a:r>
            <a:r>
              <a:rPr lang="ko-KR" altLang="en-US" dirty="0" err="1"/>
              <a:t>완된</a:t>
            </a:r>
            <a:r>
              <a:rPr lang="ko-KR" altLang="en-US" dirty="0"/>
              <a:t> 행렬로 </a:t>
            </a:r>
            <a:r>
              <a:rPr lang="ko-KR" altLang="en-US" dirty="0" err="1"/>
              <a:t>화소</a:t>
            </a:r>
            <a:r>
              <a:rPr lang="ko-KR" altLang="en-US" dirty="0"/>
              <a:t> 기울기의 크기</a:t>
            </a:r>
            <a:r>
              <a:rPr lang="en-US" altLang="ko-KR" dirty="0"/>
              <a:t>(magnitude)</a:t>
            </a:r>
            <a:r>
              <a:rPr lang="ko-KR" altLang="en-US" dirty="0"/>
              <a:t>와 방향</a:t>
            </a:r>
            <a:r>
              <a:rPr lang="en-US" altLang="ko-KR" dirty="0"/>
              <a:t>(direction)</a:t>
            </a:r>
            <a:r>
              <a:rPr lang="ko-KR" altLang="en-US" dirty="0"/>
              <a:t> 계산</a:t>
            </a:r>
            <a:endParaRPr lang="en-US" altLang="ko-KR" dirty="0"/>
          </a:p>
          <a:p>
            <a:pPr lvl="2"/>
            <a:r>
              <a:rPr lang="ko-KR" altLang="en-US" dirty="0"/>
              <a:t>기울기 방향은 </a:t>
            </a:r>
            <a:r>
              <a:rPr lang="en-US" altLang="ko-KR" dirty="0"/>
              <a:t>4</a:t>
            </a:r>
            <a:r>
              <a:rPr lang="ko-KR" altLang="en-US" dirty="0"/>
              <a:t>개 방향</a:t>
            </a:r>
            <a:r>
              <a:rPr lang="en-US" altLang="ko-KR" dirty="0"/>
              <a:t>(0, 45, 90, 135)</a:t>
            </a:r>
            <a:r>
              <a:rPr lang="ko-KR" altLang="en-US" dirty="0"/>
              <a:t>으로 </a:t>
            </a:r>
            <a:r>
              <a:rPr lang="ko-KR" altLang="en-US" dirty="0" err="1"/>
              <a:t>근사하여</a:t>
            </a:r>
            <a:r>
              <a:rPr lang="ko-KR" altLang="en-US" dirty="0"/>
              <a:t> 단순화</a:t>
            </a:r>
          </a:p>
          <a:p>
            <a:pPr lvl="1"/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6128262" cy="15841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84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/>
              <a:t>캐니 </a:t>
            </a:r>
            <a:r>
              <a:rPr lang="ko-KR" altLang="en-US" dirty="0" err="1"/>
              <a:t>엣지</a:t>
            </a:r>
            <a:r>
              <a:rPr lang="ko-KR" altLang="en-US" dirty="0"/>
              <a:t> 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비최대치</a:t>
            </a:r>
            <a:r>
              <a:rPr lang="ko-KR" altLang="en-US" dirty="0"/>
              <a:t> 억제</a:t>
            </a:r>
            <a:r>
              <a:rPr lang="en-US" altLang="ko-KR" dirty="0"/>
              <a:t>(non-maximum suppression)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기울기의 </a:t>
            </a:r>
            <a:r>
              <a:rPr lang="ko-KR" altLang="en-US" dirty="0"/>
              <a:t>방향과 </a:t>
            </a:r>
            <a:r>
              <a:rPr lang="ko-KR" altLang="en-US" dirty="0" err="1"/>
              <a:t>에지의</a:t>
            </a:r>
            <a:r>
              <a:rPr lang="ko-KR" altLang="en-US" dirty="0"/>
              <a:t> 방향은 수직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기울기 방향에 따른 이웃 </a:t>
            </a:r>
            <a:r>
              <a:rPr lang="ko-KR" altLang="en-US" dirty="0" err="1"/>
              <a:t>화소</a:t>
            </a:r>
            <a:r>
              <a:rPr lang="ko-KR" altLang="en-US" dirty="0"/>
              <a:t> 선택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338" y="1441908"/>
            <a:ext cx="3895927" cy="194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99495"/>
            <a:ext cx="5264079" cy="267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18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/>
              <a:t>캐니 </a:t>
            </a:r>
            <a:r>
              <a:rPr lang="ko-KR" altLang="en-US" dirty="0" err="1"/>
              <a:t>엣지</a:t>
            </a:r>
            <a:r>
              <a:rPr lang="ko-KR" altLang="en-US" dirty="0"/>
              <a:t> 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4) </a:t>
            </a:r>
            <a:r>
              <a:rPr lang="ko-KR" altLang="en-US" dirty="0"/>
              <a:t>이력 </a:t>
            </a:r>
            <a:r>
              <a:rPr lang="ko-KR" altLang="en-US" dirty="0" err="1"/>
              <a:t>임계값</a:t>
            </a:r>
            <a:r>
              <a:rPr lang="ko-KR" altLang="en-US" dirty="0"/>
              <a:t> 방법</a:t>
            </a:r>
            <a:r>
              <a:rPr lang="en-US" altLang="ko-KR" dirty="0"/>
              <a:t>(hysteresis </a:t>
            </a:r>
            <a:r>
              <a:rPr lang="en-US" altLang="ko-KR" dirty="0" err="1"/>
              <a:t>thresholding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두 개의 </a:t>
            </a:r>
            <a:r>
              <a:rPr lang="ko-KR" altLang="en-US" dirty="0" err="1"/>
              <a:t>임계값</a:t>
            </a:r>
            <a:r>
              <a:rPr lang="en-US" altLang="ko-KR" dirty="0"/>
              <a:t>(Thigh , </a:t>
            </a:r>
            <a:r>
              <a:rPr lang="en-US" altLang="ko-KR" dirty="0" err="1"/>
              <a:t>Tlow</a:t>
            </a:r>
            <a:r>
              <a:rPr lang="en-US" altLang="ko-KR" dirty="0"/>
              <a:t> )</a:t>
            </a:r>
            <a:r>
              <a:rPr lang="ko-KR" altLang="en-US" dirty="0"/>
              <a:t> 사용해 에지 이력 추적으로 에지 결정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ko-KR" altLang="en-US" dirty="0" err="1"/>
              <a:t>화소에서</a:t>
            </a:r>
            <a:r>
              <a:rPr lang="ko-KR" altLang="en-US" dirty="0"/>
              <a:t> 높은 </a:t>
            </a:r>
            <a:r>
              <a:rPr lang="ko-KR" altLang="en-US" dirty="0" err="1"/>
              <a:t>임계값보다</a:t>
            </a:r>
            <a:r>
              <a:rPr lang="ko-KR" altLang="en-US" dirty="0"/>
              <a:t> 크면 에지 추적 시작 </a:t>
            </a:r>
            <a:endParaRPr lang="en-US" altLang="ko-KR" dirty="0"/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추적하면 추적하지 않은 이웃 </a:t>
            </a:r>
            <a:r>
              <a:rPr lang="ko-KR" altLang="en-US" dirty="0" err="1"/>
              <a:t>화소로</a:t>
            </a:r>
            <a:r>
              <a:rPr lang="ko-KR" altLang="en-US" dirty="0"/>
              <a:t> 낮은 </a:t>
            </a:r>
            <a:r>
              <a:rPr lang="ko-KR" altLang="en-US" dirty="0" err="1"/>
              <a:t>임계값보다</a:t>
            </a:r>
            <a:r>
              <a:rPr lang="ko-KR" altLang="en-US" dirty="0"/>
              <a:t> 큰 </a:t>
            </a:r>
            <a:r>
              <a:rPr lang="ko-KR" altLang="en-US" dirty="0" err="1"/>
              <a:t>화소를</a:t>
            </a:r>
            <a:r>
              <a:rPr lang="ko-KR" altLang="en-US" dirty="0"/>
              <a:t> </a:t>
            </a:r>
            <a:r>
              <a:rPr lang="ko-KR" altLang="en-US" dirty="0" err="1"/>
              <a:t>에지로</a:t>
            </a:r>
            <a:r>
              <a:rPr lang="ko-KR" altLang="en-US" dirty="0"/>
              <a:t> 결정</a:t>
            </a:r>
          </a:p>
          <a:p>
            <a:endParaRPr lang="ko-KR" altLang="en-US" dirty="0"/>
          </a:p>
        </p:txBody>
      </p:sp>
      <p:pic>
        <p:nvPicPr>
          <p:cNvPr id="5" name="_x222323416" descr="EMB00001e4812b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96920"/>
            <a:ext cx="5754946" cy="303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1763688" y="2780928"/>
            <a:ext cx="913321" cy="515813"/>
          </a:xfrm>
          <a:prstGeom prst="wedgeRoundRectCallout">
            <a:avLst>
              <a:gd name="adj1" fmla="val 90478"/>
              <a:gd name="adj2" fmla="val 20830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5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추적 시작</a:t>
            </a:r>
            <a:endParaRPr lang="en-US" altLang="ko-KR" sz="15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7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 </a:t>
            </a:r>
            <a:r>
              <a:rPr lang="ko-KR" altLang="en-US" dirty="0" err="1" smtClean="0"/>
              <a:t>허프</a:t>
            </a:r>
            <a:r>
              <a:rPr lang="en-US" altLang="ko-KR" dirty="0" smtClean="0"/>
              <a:t>(Hough) </a:t>
            </a:r>
            <a:r>
              <a:rPr lang="ko-KR" altLang="en-US" dirty="0"/>
              <a:t>변환 직선</a:t>
            </a:r>
            <a:r>
              <a:rPr lang="en-US" altLang="ko-KR" dirty="0"/>
              <a:t>, </a:t>
            </a:r>
            <a:r>
              <a:rPr lang="ko-KR" altLang="en-US" dirty="0"/>
              <a:t>원 </a:t>
            </a:r>
            <a:r>
              <a:rPr lang="ko-KR" altLang="en-US" dirty="0" smtClean="0"/>
              <a:t>검출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err="1" smtClean="0"/>
                  <a:t>허프</a:t>
                </a:r>
                <a:r>
                  <a:rPr lang="ko-KR" altLang="en-US" dirty="0" smtClean="0"/>
                  <a:t> 변환을 사용하면 </a:t>
                </a:r>
                <a:r>
                  <a:rPr lang="ko-KR" altLang="en-US" dirty="0" err="1" smtClean="0"/>
                  <a:t>엣지에서</a:t>
                </a:r>
                <a:r>
                  <a:rPr lang="ko-KR" altLang="en-US" dirty="0" smtClean="0"/>
                  <a:t> 직선 또는 원의 </a:t>
                </a:r>
                <a:r>
                  <a:rPr lang="ko-KR" altLang="en-US" dirty="0" err="1" smtClean="0"/>
                  <a:t>파라미터를</a:t>
                </a:r>
                <a:r>
                  <a:rPr lang="ko-KR" altLang="en-US" dirty="0" smtClean="0"/>
                  <a:t> 검출 할 수 있다</a:t>
                </a:r>
                <a:r>
                  <a:rPr lang="en-US" altLang="ko-KR" dirty="0" smtClean="0"/>
                  <a:t>. </a:t>
                </a:r>
              </a:p>
              <a:p>
                <a:r>
                  <a:rPr lang="ko-KR" altLang="en-US" dirty="0"/>
                  <a:t>허프변환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직교 </a:t>
                </a:r>
                <a:r>
                  <a:rPr lang="ko-KR" altLang="en-US" dirty="0" err="1"/>
                  <a:t>좌표계로</a:t>
                </a:r>
                <a:r>
                  <a:rPr lang="ko-KR" altLang="en-US" dirty="0"/>
                  <a:t> 표현되는 영상의 에지 점들을 극 </a:t>
                </a:r>
                <a:r>
                  <a:rPr lang="ko-KR" altLang="en-US" dirty="0" err="1"/>
                  <a:t>좌표계로</a:t>
                </a:r>
                <a:r>
                  <a:rPr lang="ko-KR" altLang="en-US" dirty="0"/>
                  <a:t> 옮겨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검출하고자 하는 물체의 </a:t>
                </a:r>
                <a:r>
                  <a:rPr lang="ko-KR" altLang="en-US" dirty="0" err="1"/>
                  <a:t>파라미터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>
                        <a:latin typeface="Cambria Math"/>
                      </a:rPr>
                      <m:t>𝜌</m:t>
                    </m:r>
                    <m:r>
                      <a:rPr lang="en-US" altLang="ko-KR">
                        <a:latin typeface="Cambria Math"/>
                      </a:rPr>
                      <m:t>,</m:t>
                    </m:r>
                    <m:r>
                      <a:rPr lang="en-US" altLang="ko-KR">
                        <a:latin typeface="Cambria Math"/>
                      </a:rPr>
                      <m:t>𝜃</m:t>
                    </m:r>
                    <m:r>
                      <a:rPr lang="en-US" altLang="ko-KR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를 추출하는 방법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직교 </a:t>
                </a:r>
                <a:r>
                  <a:rPr lang="ko-KR" altLang="en-US" dirty="0" err="1"/>
                  <a:t>좌표계에서</a:t>
                </a:r>
                <a:r>
                  <a:rPr lang="ko-KR" altLang="en-US" dirty="0"/>
                  <a:t> 검출의 문제점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클래식 </a:t>
                </a:r>
                <a:r>
                  <a:rPr lang="ko-KR" altLang="en-US" dirty="0" err="1"/>
                  <a:t>허프변환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ko-KR" altLang="en-US" dirty="0"/>
                  <a:t>수직선일 경우에 기울기가 무한대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검출되는 직선의 간격이 동일하지 않아서 검출 속도와 정밀도에서 문제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3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2" y="2060848"/>
            <a:ext cx="48672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043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 </a:t>
            </a:r>
            <a:r>
              <a:rPr lang="ko-KR" altLang="en-US" dirty="0" err="1"/>
              <a:t>허프</a:t>
            </a:r>
            <a:r>
              <a:rPr lang="en-US" altLang="ko-KR" dirty="0"/>
              <a:t>(Hough) </a:t>
            </a:r>
            <a:r>
              <a:rPr lang="ko-KR" altLang="en-US" dirty="0"/>
              <a:t>변환 직선</a:t>
            </a:r>
            <a:r>
              <a:rPr lang="en-US" altLang="ko-KR" dirty="0"/>
              <a:t>, </a:t>
            </a:r>
            <a:r>
              <a:rPr lang="ko-KR" altLang="en-US" dirty="0"/>
              <a:t>원 검출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직교좌표의 직선은 </a:t>
                </a:r>
                <a:r>
                  <a:rPr lang="ko-KR" altLang="en-US" dirty="0" err="1"/>
                  <a:t>허프변환</a:t>
                </a:r>
                <a:r>
                  <a:rPr lang="ko-KR" altLang="en-US" dirty="0"/>
                  <a:t> 좌표에서 </a:t>
                </a:r>
                <a:r>
                  <a:rPr lang="ko-KR" altLang="en-US" dirty="0" err="1"/>
                  <a:t>한점</a:t>
                </a:r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r>
                      <a:rPr lang="ko-KR" altLang="en-US">
                        <a:latin typeface="Cambria Math"/>
                      </a:rPr>
                      <m:t>𝜌</m:t>
                    </m:r>
                    <m:r>
                      <a:rPr lang="en-US" altLang="ko-KR" baseline="-25000">
                        <a:latin typeface="Cambria Math"/>
                      </a:rPr>
                      <m:t>1</m:t>
                    </m:r>
                    <m:r>
                      <a:rPr lang="en-US" altLang="ko-KR">
                        <a:latin typeface="Cambria Math"/>
                      </a:rPr>
                      <m:t>,</m:t>
                    </m:r>
                    <m:r>
                      <a:rPr lang="en-US" altLang="ko-KR">
                        <a:latin typeface="Cambria Math"/>
                      </a:rPr>
                      <m:t>𝜃</m:t>
                    </m:r>
                    <m:r>
                      <a:rPr lang="en-US" altLang="ko-KR" baseline="-25000">
                        <a:latin typeface="Cambria Math"/>
                      </a:rPr>
                      <m:t>1</m:t>
                    </m:r>
                    <m:r>
                      <a:rPr lang="en-US" altLang="ko-KR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으로 표현</a:t>
                </a:r>
                <a:endParaRPr lang="en-US" altLang="ko-KR" dirty="0"/>
              </a:p>
              <a:p>
                <a:r>
                  <a:rPr lang="ko-KR" altLang="en-US" dirty="0"/>
                  <a:t>직교좌표의 한점은 </a:t>
                </a:r>
                <a:r>
                  <a:rPr lang="ko-KR" altLang="en-US" dirty="0" err="1"/>
                  <a:t>허프변환</a:t>
                </a:r>
                <a:r>
                  <a:rPr lang="ko-KR" altLang="en-US" dirty="0"/>
                  <a:t> 좌표에서 곡선으로 </a:t>
                </a:r>
                <a:r>
                  <a:rPr lang="ko-KR" altLang="en-US" dirty="0" smtClean="0"/>
                  <a:t>표현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_x344364008" descr="EMB00003ff055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14" y="1167294"/>
            <a:ext cx="3949013" cy="37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344364088" descr="EMB00003ff0559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91"/>
          <a:stretch/>
        </p:blipFill>
        <p:spPr bwMode="auto">
          <a:xfrm>
            <a:off x="4439706" y="1671350"/>
            <a:ext cx="4524782" cy="334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483768" y="572620"/>
            <a:ext cx="2844000" cy="512847"/>
            <a:chOff x="2789999" y="2258262"/>
            <a:chExt cx="2844000" cy="5128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모서리가 둥근 사각형 설명선 6"/>
                <p:cNvSpPr/>
                <p:nvPr/>
              </p:nvSpPr>
              <p:spPr>
                <a:xfrm>
                  <a:off x="2789999" y="2378338"/>
                  <a:ext cx="2844000" cy="392771"/>
                </a:xfrm>
                <a:prstGeom prst="wedgeRoundRectCallout">
                  <a:avLst>
                    <a:gd name="adj1" fmla="val -93029"/>
                    <a:gd name="adj2" fmla="val 322202"/>
                    <a:gd name="adj3" fmla="val 16667"/>
                  </a:avLst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dirty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ko-KR" sz="1600" i="1" dirty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b="0" i="0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altLang="ko-KR" sz="1600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600" i="1" dirty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600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sz="1600" i="1" dirty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600" i="1" dirty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altLang="ko-KR" sz="1600" b="0" i="0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b="0" i="0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y</m:t>
                            </m:r>
                            <m:r>
                              <a:rPr lang="en-US" altLang="ko-KR" sz="1600" b="0" i="0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i="0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1600" i="1" dirty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600" i="1" dirty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US" altLang="ko-KR" sz="1600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모서리가 둥근 사각형 설명선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999" y="2378338"/>
                  <a:ext cx="2844000" cy="392771"/>
                </a:xfrm>
                <a:prstGeom prst="wedgeRoundRectCallout">
                  <a:avLst>
                    <a:gd name="adj1" fmla="val -93029"/>
                    <a:gd name="adj2" fmla="val 322202"/>
                    <a:gd name="adj3" fmla="val 16667"/>
                  </a:avLst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모서리가 둥근 사각형 설명선 7"/>
                <p:cNvSpPr/>
                <p:nvPr/>
              </p:nvSpPr>
              <p:spPr>
                <a:xfrm>
                  <a:off x="2789999" y="2258262"/>
                  <a:ext cx="2844000" cy="512847"/>
                </a:xfrm>
                <a:prstGeom prst="wedgeRoundRectCallout">
                  <a:avLst>
                    <a:gd name="adj1" fmla="val 78267"/>
                    <a:gd name="adj2" fmla="val 262744"/>
                    <a:gd name="adj3" fmla="val 16667"/>
                  </a:avLst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1600" dirty="0" smtClean="0">
                      <a:solidFill>
                        <a:schemeClr val="accent4">
                          <a:lumMod val="50000"/>
                        </a:schemeClr>
                      </a:solidFill>
                    </a:rPr>
                    <a:t>직선 </a:t>
                  </a:r>
                  <a:r>
                    <a:rPr lang="en-US" altLang="ko-KR" sz="1600" dirty="0" smtClean="0">
                      <a:solidFill>
                        <a:schemeClr val="accent4">
                          <a:lumMod val="50000"/>
                        </a:schemeClr>
                      </a:solidFill>
                    </a:rPr>
                    <a:t>A 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altLang="ko-KR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600" i="1" dirty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600" i="1" dirty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600" b="0" i="0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1600" b="0" i="0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y</m:t>
                          </m:r>
                          <m:r>
                            <a:rPr lang="en-US" altLang="ko-KR" sz="1600" b="0" i="0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600" i="0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600" i="1" dirty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600" i="1" dirty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a14:m>
                  <a:endParaRPr lang="en-US" altLang="ko-KR" sz="1600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모서리가 둥근 사각형 설명선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999" y="2258262"/>
                  <a:ext cx="2844000" cy="512847"/>
                </a:xfrm>
                <a:prstGeom prst="wedgeRoundRectCallout">
                  <a:avLst>
                    <a:gd name="adj1" fmla="val 78267"/>
                    <a:gd name="adj2" fmla="val 262744"/>
                    <a:gd name="adj3" fmla="val 16667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그룹 8"/>
          <p:cNvGrpSpPr/>
          <p:nvPr/>
        </p:nvGrpSpPr>
        <p:grpSpPr>
          <a:xfrm>
            <a:off x="3143147" y="1988840"/>
            <a:ext cx="996805" cy="422347"/>
            <a:chOff x="2789999" y="2378338"/>
            <a:chExt cx="2844000" cy="422347"/>
          </a:xfrm>
        </p:grpSpPr>
        <p:sp>
          <p:nvSpPr>
            <p:cNvPr id="10" name="모서리가 둥근 사각형 설명선 9"/>
            <p:cNvSpPr/>
            <p:nvPr/>
          </p:nvSpPr>
          <p:spPr>
            <a:xfrm>
              <a:off x="2789999" y="2407914"/>
              <a:ext cx="2844000" cy="392771"/>
            </a:xfrm>
            <a:prstGeom prst="wedgeRoundRectCallout">
              <a:avLst>
                <a:gd name="adj1" fmla="val -203567"/>
                <a:gd name="adj2" fmla="val 72419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endParaRPr lang="en-US" altLang="ko-KR" sz="16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1" name="모서리가 둥근 사각형 설명선 10"/>
            <p:cNvSpPr/>
            <p:nvPr/>
          </p:nvSpPr>
          <p:spPr>
            <a:xfrm>
              <a:off x="2789999" y="2378338"/>
              <a:ext cx="2844000" cy="392771"/>
            </a:xfrm>
            <a:prstGeom prst="wedgeRoundRectCallout">
              <a:avLst>
                <a:gd name="adj1" fmla="val 199239"/>
                <a:gd name="adj2" fmla="val 23918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accent4">
                      <a:lumMod val="50000"/>
                    </a:schemeClr>
                  </a:solidFill>
                </a:rPr>
                <a:t>좌표점</a:t>
              </a:r>
              <a:r>
                <a:rPr lang="ko-KR" altLang="en-US" sz="1600" dirty="0" smtClean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en-US" altLang="ko-KR" sz="1600" dirty="0" smtClean="0">
                  <a:solidFill>
                    <a:schemeClr val="accent4">
                      <a:lumMod val="50000"/>
                    </a:schemeClr>
                  </a:solidFill>
                </a:rPr>
                <a:t>a</a:t>
              </a:r>
              <a:r>
                <a:rPr lang="en-US" altLang="ko-KR" sz="1600" baseline="-25000" dirty="0" smtClean="0">
                  <a:solidFill>
                    <a:schemeClr val="accent4">
                      <a:lumMod val="50000"/>
                    </a:schemeClr>
                  </a:solidFill>
                </a:rPr>
                <a:t>1</a:t>
              </a:r>
              <a:endParaRPr lang="en-US" altLang="ko-KR" sz="1600" baseline="-25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231379" y="4620405"/>
            <a:ext cx="996805" cy="392771"/>
            <a:chOff x="2789999" y="2378338"/>
            <a:chExt cx="2844000" cy="392771"/>
          </a:xfrm>
        </p:grpSpPr>
        <p:sp>
          <p:nvSpPr>
            <p:cNvPr id="13" name="모서리가 둥근 사각형 설명선 12"/>
            <p:cNvSpPr/>
            <p:nvPr/>
          </p:nvSpPr>
          <p:spPr>
            <a:xfrm>
              <a:off x="2789999" y="2378338"/>
              <a:ext cx="2844000" cy="392771"/>
            </a:xfrm>
            <a:prstGeom prst="wedgeRoundRectCallout">
              <a:avLst>
                <a:gd name="adj1" fmla="val -300078"/>
                <a:gd name="adj2" fmla="val -279217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endParaRPr lang="en-US" altLang="ko-KR" sz="16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4" name="모서리가 둥근 사각형 설명선 13"/>
            <p:cNvSpPr/>
            <p:nvPr/>
          </p:nvSpPr>
          <p:spPr>
            <a:xfrm>
              <a:off x="2789999" y="2378338"/>
              <a:ext cx="2844000" cy="392771"/>
            </a:xfrm>
            <a:prstGeom prst="wedgeRoundRectCallout">
              <a:avLst>
                <a:gd name="adj1" fmla="val 269950"/>
                <a:gd name="adj2" fmla="val -165238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accent4">
                      <a:lumMod val="50000"/>
                    </a:schemeClr>
                  </a:solidFill>
                </a:rPr>
                <a:t>좌표점</a:t>
              </a:r>
              <a:r>
                <a:rPr lang="ko-KR" altLang="en-US" sz="1600" dirty="0" smtClean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en-US" altLang="ko-KR" sz="1600" dirty="0" smtClean="0">
                  <a:solidFill>
                    <a:schemeClr val="accent4">
                      <a:lumMod val="50000"/>
                    </a:schemeClr>
                  </a:solidFill>
                </a:rPr>
                <a:t>a</a:t>
              </a:r>
              <a:r>
                <a:rPr lang="en-US" altLang="ko-KR" sz="1600" baseline="-25000" dirty="0" smtClean="0">
                  <a:solidFill>
                    <a:schemeClr val="accent4">
                      <a:lumMod val="50000"/>
                    </a:schemeClr>
                  </a:solidFill>
                </a:rPr>
                <a:t>3</a:t>
              </a:r>
              <a:endParaRPr lang="en-US" altLang="ko-KR" sz="1600" baseline="-25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205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 </a:t>
            </a:r>
            <a:r>
              <a:rPr lang="ko-KR" altLang="en-US" dirty="0" err="1"/>
              <a:t>허프</a:t>
            </a:r>
            <a:r>
              <a:rPr lang="en-US" altLang="ko-KR" dirty="0"/>
              <a:t>(Hough) </a:t>
            </a:r>
            <a:r>
              <a:rPr lang="ko-KR" altLang="en-US" dirty="0"/>
              <a:t>변환 직선</a:t>
            </a:r>
            <a:r>
              <a:rPr lang="en-US" altLang="ko-KR" dirty="0"/>
              <a:t>, </a:t>
            </a:r>
            <a:r>
              <a:rPr lang="ko-KR" altLang="en-US" dirty="0"/>
              <a:t>원 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/>
              <a:t>허프</a:t>
            </a:r>
            <a:r>
              <a:rPr lang="ko-KR" altLang="en-US" dirty="0"/>
              <a:t> 변환 </a:t>
            </a:r>
            <a:r>
              <a:rPr lang="ko-KR" altLang="en-US" dirty="0" err="1"/>
              <a:t>좌표계를</a:t>
            </a:r>
            <a:r>
              <a:rPr lang="ko-KR" altLang="en-US" dirty="0"/>
              <a:t> 위한 행렬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6162675" cy="2609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36" y="4869160"/>
            <a:ext cx="6192688" cy="1199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7787308" y="5589240"/>
            <a:ext cx="1080120" cy="540000"/>
            <a:chOff x="7452320" y="5589240"/>
            <a:chExt cx="720000" cy="540000"/>
          </a:xfrm>
        </p:grpSpPr>
        <p:sp>
          <p:nvSpPr>
            <p:cNvPr id="7" name="모서리가 둥근 사각형 설명선 6"/>
            <p:cNvSpPr/>
            <p:nvPr/>
          </p:nvSpPr>
          <p:spPr>
            <a:xfrm>
              <a:off x="7452320" y="5589240"/>
              <a:ext cx="720000" cy="540000"/>
            </a:xfrm>
            <a:prstGeom prst="wedgeRoundRectCallout">
              <a:avLst>
                <a:gd name="adj1" fmla="val -146396"/>
                <a:gd name="adj2" fmla="val -90060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600" smtClean="0">
                  <a:solidFill>
                    <a:schemeClr val="accent4">
                      <a:lumMod val="50000"/>
                    </a:schemeClr>
                  </a:solidFill>
                </a:rPr>
                <a:t>간</a:t>
              </a:r>
              <a:r>
                <a:rPr lang="ko-KR" altLang="en-US" sz="1600">
                  <a:solidFill>
                    <a:schemeClr val="accent4">
                      <a:lumMod val="50000"/>
                    </a:schemeClr>
                  </a:solidFill>
                </a:rPr>
                <a:t>격</a:t>
              </a:r>
              <a:endParaRPr lang="en-US" altLang="ko-KR" sz="1600" baseline="-25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" name="모서리가 둥근 사각형 설명선 7"/>
            <p:cNvSpPr/>
            <p:nvPr/>
          </p:nvSpPr>
          <p:spPr>
            <a:xfrm>
              <a:off x="7452320" y="5589240"/>
              <a:ext cx="720000" cy="540000"/>
            </a:xfrm>
            <a:prstGeom prst="wedgeRoundRectCallout">
              <a:avLst>
                <a:gd name="adj1" fmla="val -173253"/>
                <a:gd name="adj2" fmla="val -3197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accent4">
                      <a:lumMod val="50000"/>
                    </a:schemeClr>
                  </a:solidFill>
                </a:rPr>
                <a:t>각도간격</a:t>
              </a:r>
              <a:r>
                <a:rPr lang="en-US" altLang="ko-KR" sz="1600" dirty="0" smtClean="0">
                  <a:solidFill>
                    <a:schemeClr val="accent4">
                      <a:lumMod val="50000"/>
                    </a:schemeClr>
                  </a:solidFill>
                </a:rPr>
                <a:t>,</a:t>
              </a:r>
            </a:p>
            <a:p>
              <a:pPr algn="ctr"/>
              <a:r>
                <a:rPr lang="ko-KR" altLang="en-US" sz="1600" dirty="0" smtClean="0">
                  <a:solidFill>
                    <a:schemeClr val="accent4">
                      <a:lumMod val="50000"/>
                    </a:schemeClr>
                  </a:solidFill>
                </a:rPr>
                <a:t>거리간격</a:t>
              </a:r>
              <a:endParaRPr lang="en-US" altLang="ko-KR" sz="1600" baseline="-25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27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 </a:t>
            </a:r>
            <a:r>
              <a:rPr lang="ko-KR" altLang="en-US" dirty="0"/>
              <a:t>컬러 범위 영역 </a:t>
            </a:r>
            <a:r>
              <a:rPr lang="ko-KR" altLang="en-US" dirty="0" smtClean="0"/>
              <a:t>분할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Cv2.inRange </a:t>
            </a:r>
            <a:r>
              <a:rPr lang="ko-KR" altLang="en-US" dirty="0" smtClean="0"/>
              <a:t>를 사용하면 쉽게 마스크를 만들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84784"/>
            <a:ext cx="5610315" cy="29523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22" y="4437112"/>
            <a:ext cx="452095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27066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1471</TotalTime>
  <Words>513</Words>
  <Application>Microsoft Office PowerPoint</Application>
  <PresentationFormat>화면 슬라이드 쇼(4:3)</PresentationFormat>
  <Paragraphs>125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HY견고딕</vt:lpstr>
      <vt:lpstr>맑은 고딕</vt:lpstr>
      <vt:lpstr>Arial</vt:lpstr>
      <vt:lpstr>Cambria Math</vt:lpstr>
      <vt:lpstr>Times New Roman</vt:lpstr>
      <vt:lpstr>Wingdings</vt:lpstr>
      <vt:lpstr>바인드소프트</vt:lpstr>
      <vt:lpstr>CHAPTER 07  영상분할</vt:lpstr>
      <vt:lpstr>목차</vt:lpstr>
      <vt:lpstr>7.1 캐니 엣지 검출</vt:lpstr>
      <vt:lpstr>7.1 캐니 엣지 검출</vt:lpstr>
      <vt:lpstr>7.1 캐니 엣지 검출</vt:lpstr>
      <vt:lpstr>7.2 허프(Hough) 변환 직선, 원 검출</vt:lpstr>
      <vt:lpstr>7.2 허프(Hough) 변환 직선, 원 검출</vt:lpstr>
      <vt:lpstr>7.2 허프(Hough) 변환 직선, 원 검출</vt:lpstr>
      <vt:lpstr>7.3 컬러 범위 영역 분할</vt:lpstr>
      <vt:lpstr>7.4 윤곽선 검출 및 그리기</vt:lpstr>
      <vt:lpstr>7.4 윤곽선 검출 및 그리기</vt:lpstr>
      <vt:lpstr>7.5 영역 채우기, 인페인트, 거리 계산, 워터쉐드</vt:lpstr>
      <vt:lpstr>7.6 피라미드 기반 분할</vt:lpstr>
      <vt:lpstr>7.7 K-Means 클러스터링 분할</vt:lpstr>
      <vt:lpstr>7.8 연결 요소 검출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Sugil</cp:lastModifiedBy>
  <cp:revision>265</cp:revision>
  <dcterms:created xsi:type="dcterms:W3CDTF">2017-02-21T08:17:22Z</dcterms:created>
  <dcterms:modified xsi:type="dcterms:W3CDTF">2023-06-28T12:55:26Z</dcterms:modified>
</cp:coreProperties>
</file>