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6" r:id="rId9"/>
    <p:sldId id="294" r:id="rId10"/>
    <p:sldId id="295" r:id="rId11"/>
    <p:sldId id="29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CHAPTER </a:t>
            </a:r>
            <a:r>
              <a:rPr lang="en-US" altLang="ko-KR" b="1" dirty="0" smtClean="0"/>
              <a:t>06 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 </a:t>
            </a:r>
            <a:r>
              <a:rPr lang="ko-KR" altLang="en-US" dirty="0" err="1" smtClean="0"/>
              <a:t>모폴로지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0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 </a:t>
            </a:r>
            <a:r>
              <a:rPr lang="ko-KR" altLang="en-US" dirty="0" smtClean="0"/>
              <a:t>템플릿 매칭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42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err="1" smtClean="0"/>
              <a:t>블러</a:t>
            </a:r>
            <a:r>
              <a:rPr lang="ko-KR" altLang="en-US" dirty="0" smtClean="0"/>
              <a:t> 필터</a:t>
            </a:r>
            <a:endParaRPr lang="en-US" altLang="ko-KR" dirty="0" smtClean="0"/>
          </a:p>
          <a:p>
            <a:r>
              <a:rPr lang="en-US" altLang="ko-KR" dirty="0" smtClean="0"/>
              <a:t>6.2 </a:t>
            </a:r>
            <a:r>
              <a:rPr lang="ko-KR" altLang="en-US" dirty="0" smtClean="0"/>
              <a:t>미분 필터</a:t>
            </a:r>
            <a:endParaRPr lang="en-US" altLang="ko-KR" dirty="0" smtClean="0"/>
          </a:p>
          <a:p>
            <a:r>
              <a:rPr lang="en-US" altLang="ko-KR" dirty="0" smtClean="0"/>
              <a:t>6.3 </a:t>
            </a:r>
            <a:r>
              <a:rPr lang="ko-KR" altLang="en-US" dirty="0" smtClean="0"/>
              <a:t>일반적인 필터 연산</a:t>
            </a:r>
            <a:endParaRPr lang="en-US" altLang="ko-KR" dirty="0" smtClean="0"/>
          </a:p>
          <a:p>
            <a:r>
              <a:rPr lang="en-US" altLang="ko-KR" dirty="0" smtClean="0"/>
              <a:t>6.4 </a:t>
            </a:r>
            <a:r>
              <a:rPr lang="ko-KR" altLang="en-US" dirty="0" err="1" smtClean="0"/>
              <a:t>모폴로지</a:t>
            </a:r>
            <a:r>
              <a:rPr lang="ko-KR" altLang="en-US" dirty="0" smtClean="0"/>
              <a:t> 연산</a:t>
            </a:r>
            <a:endParaRPr lang="en-US" altLang="ko-KR" dirty="0" smtClean="0"/>
          </a:p>
          <a:p>
            <a:r>
              <a:rPr lang="en-US" altLang="ko-KR" dirty="0" smtClean="0"/>
              <a:t>6.5 </a:t>
            </a:r>
            <a:r>
              <a:rPr lang="ko-KR" altLang="en-US" dirty="0" smtClean="0"/>
              <a:t>템플릿 매칭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err="1" smtClean="0"/>
              <a:t>블러</a:t>
            </a:r>
            <a:r>
              <a:rPr lang="ko-KR" altLang="en-US" dirty="0" smtClean="0"/>
              <a:t> 필터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blur(), </a:t>
            </a:r>
            <a:r>
              <a:rPr lang="en-US" altLang="ko-KR" dirty="0" err="1" smtClean="0"/>
              <a:t>boxFilter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4 </a:t>
            </a:r>
            <a:r>
              <a:rPr lang="ko-KR" altLang="en-US" dirty="0" smtClean="0"/>
              <a:t>가지 형태의 </a:t>
            </a:r>
            <a:r>
              <a:rPr lang="ko-KR" altLang="en-US" dirty="0" err="1" smtClean="0"/>
              <a:t>블러</a:t>
            </a:r>
            <a:r>
              <a:rPr lang="ko-KR" altLang="en-US" dirty="0"/>
              <a:t> </a:t>
            </a:r>
            <a:r>
              <a:rPr lang="ko-KR" altLang="en-US" dirty="0" smtClean="0"/>
              <a:t>방법 중 가장 기초적인 방법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err="1"/>
              <a:t>GaussianBlur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Kernel </a:t>
            </a:r>
            <a:r>
              <a:rPr lang="ko-KR" altLang="en-US" dirty="0"/>
              <a:t>사용은 같지만</a:t>
            </a:r>
            <a:r>
              <a:rPr lang="en-US" altLang="ko-KR" dirty="0"/>
              <a:t>, Gaussian </a:t>
            </a:r>
            <a:r>
              <a:rPr lang="ko-KR" altLang="en-US" dirty="0"/>
              <a:t>함수를 이용해서 </a:t>
            </a:r>
            <a:r>
              <a:rPr lang="ko-KR" altLang="en-US" dirty="0" err="1"/>
              <a:t>블러를</a:t>
            </a:r>
            <a:r>
              <a:rPr lang="ko-KR" altLang="en-US" dirty="0"/>
              <a:t> 적용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95" y="1557376"/>
            <a:ext cx="6340910" cy="23042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14" y="4490337"/>
            <a:ext cx="6552728" cy="19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4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 err="1"/>
              <a:t>블러</a:t>
            </a:r>
            <a:r>
              <a:rPr lang="ko-KR" altLang="en-US" dirty="0"/>
              <a:t> 필터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medianBlur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주위 </a:t>
            </a:r>
            <a:r>
              <a:rPr lang="en-US" altLang="ko-KR" dirty="0" smtClean="0"/>
              <a:t>kernel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픽셀값을</a:t>
            </a:r>
            <a:r>
              <a:rPr lang="ko-KR" altLang="en-US" dirty="0" smtClean="0"/>
              <a:t> 정렬해서 </a:t>
            </a:r>
            <a:r>
              <a:rPr lang="ko-KR" altLang="en-US" dirty="0" err="1" smtClean="0"/>
              <a:t>중간값을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bilateralFilter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경계선을 유지하면서 </a:t>
            </a:r>
            <a:r>
              <a:rPr lang="en-US" altLang="ko-KR" dirty="0" smtClean="0"/>
              <a:t>Gaussian Blur</a:t>
            </a:r>
            <a:r>
              <a:rPr lang="ko-KR" altLang="en-US" dirty="0" smtClean="0"/>
              <a:t>처리를 해주는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8095759" cy="1872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4437112"/>
            <a:ext cx="8000929" cy="199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1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err="1" smtClean="0"/>
              <a:t>미분필터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공간 영역의 개념과 회선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473009" cy="48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3563888" y="1484784"/>
            <a:ext cx="1020246" cy="260678"/>
          </a:xfrm>
          <a:prstGeom prst="wedgeRoundRectCallout">
            <a:avLst>
              <a:gd name="adj1" fmla="val -112422"/>
              <a:gd name="adj2" fmla="val 2521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중심화소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412" y="2276872"/>
            <a:ext cx="1493743" cy="1220995"/>
          </a:xfrm>
          <a:prstGeom prst="wedgeRoundRectCallout">
            <a:avLst>
              <a:gd name="adj1" fmla="val 104775"/>
              <a:gd name="adj2" fmla="val 3748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en-US" altLang="ko-KR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</a:t>
            </a:r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크기 마스크 </a:t>
            </a:r>
            <a:r>
              <a:rPr lang="en-US" altLang="ko-KR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ctr" fontAlgn="base"/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계수의 비율에 따라 출력 </a:t>
            </a:r>
            <a:r>
              <a:rPr lang="ko-KR" altLang="en-US" sz="15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화소</a:t>
            </a:r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5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다랄짐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07504" y="5589240"/>
            <a:ext cx="1020246" cy="404694"/>
          </a:xfrm>
          <a:prstGeom prst="wedgeRoundRectCallout">
            <a:avLst>
              <a:gd name="adj1" fmla="val 155708"/>
              <a:gd name="adj2" fmla="val -378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/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회선 수식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3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98" y="1201665"/>
            <a:ext cx="2074379" cy="11414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미분 필터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차분에 의한 미분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 </a:t>
            </a:r>
            <a:r>
              <a:rPr lang="ko-KR" altLang="en-US" dirty="0" smtClean="0"/>
              <a:t>축 방향 또는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축 방향으로 전후 혹은 좌우 의 픽셀 데이터를 이용하여 영상의 </a:t>
            </a:r>
            <a:r>
              <a:rPr lang="ko-KR" altLang="en-US" dirty="0" err="1" smtClean="0"/>
              <a:t>변화값을</a:t>
            </a:r>
            <a:r>
              <a:rPr lang="ko-KR" altLang="en-US" dirty="0" smtClean="0"/>
              <a:t> 두 픽셀의 차이로 구함 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회선</a:t>
            </a:r>
            <a:r>
              <a:rPr lang="en-US" altLang="ko-KR" dirty="0" smtClean="0"/>
              <a:t>(convolution)</a:t>
            </a:r>
            <a:r>
              <a:rPr lang="ko-KR" altLang="en-US" dirty="0" smtClean="0"/>
              <a:t>을 위와 같은 마스크를 사용하면 각각의 </a:t>
            </a:r>
            <a:r>
              <a:rPr lang="ko-KR" altLang="en-US" dirty="0" err="1" smtClean="0"/>
              <a:t>편미분</a:t>
            </a:r>
            <a:r>
              <a:rPr lang="ko-KR" altLang="en-US" dirty="0" smtClean="0"/>
              <a:t> 값을 구할 수 있음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기울기의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픽셀의 미분 값에 </a:t>
            </a:r>
            <a:r>
              <a:rPr lang="en-US" altLang="ko-KR" dirty="0" smtClean="0"/>
              <a:t>x, y </a:t>
            </a:r>
            <a:r>
              <a:rPr lang="ko-KR" altLang="en-US" dirty="0" smtClean="0"/>
              <a:t>값의 크기를 더하면 변화의 크기를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기울기를 계산하면 </a:t>
            </a:r>
            <a:r>
              <a:rPr lang="ko-KR" altLang="en-US" dirty="0" err="1"/>
              <a:t>엣</a:t>
            </a:r>
            <a:r>
              <a:rPr lang="ko-KR" altLang="en-US" dirty="0" err="1" smtClean="0"/>
              <a:t>지의</a:t>
            </a:r>
            <a:r>
              <a:rPr lang="ko-KR" altLang="en-US" dirty="0" smtClean="0"/>
              <a:t> 방향을 구함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45024"/>
            <a:ext cx="4007167" cy="179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021" y="5373216"/>
            <a:ext cx="2440305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5641924" y="3362350"/>
            <a:ext cx="1813983" cy="504056"/>
          </a:xfrm>
          <a:prstGeom prst="wedgeRoundRectCallout">
            <a:avLst>
              <a:gd name="adj1" fmla="val -64226"/>
              <a:gd name="adj2" fmla="val 20830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디지털 영상은 </a:t>
            </a:r>
            <a:r>
              <a:rPr lang="en-US" altLang="ko-KR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픽셀씩으로 근사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863863" y="5085184"/>
            <a:ext cx="1813983" cy="545792"/>
          </a:xfrm>
          <a:prstGeom prst="wedgeRoundRectCallout">
            <a:avLst>
              <a:gd name="adj1" fmla="val -86629"/>
              <a:gd name="adj2" fmla="val 4655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밝기 변화율 </a:t>
            </a:r>
            <a:r>
              <a:rPr lang="en-US" altLang="ko-KR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에지 강도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170285" y="5713244"/>
            <a:ext cx="1499159" cy="493796"/>
          </a:xfrm>
          <a:prstGeom prst="wedgeRoundRectCallout">
            <a:avLst>
              <a:gd name="adj1" fmla="val -138438"/>
              <a:gd name="adj2" fmla="val -2084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기울기 </a:t>
            </a:r>
            <a:r>
              <a:rPr lang="en-US" altLang="ko-KR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5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엣</a:t>
            </a:r>
            <a:r>
              <a:rPr lang="ko-KR" altLang="en-US" sz="15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지의</a:t>
            </a:r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5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방향</a:t>
            </a:r>
            <a:endParaRPr lang="en-US" altLang="ko-KR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미분 </a:t>
            </a:r>
            <a:r>
              <a:rPr lang="ko-KR" altLang="en-US" dirty="0" smtClean="0"/>
              <a:t>필터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소벨</a:t>
            </a:r>
            <a:r>
              <a:rPr lang="ko-KR" altLang="en-US" dirty="0" smtClean="0"/>
              <a:t> 마스크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미분 필터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Sobel() </a:t>
            </a:r>
            <a:r>
              <a:rPr lang="ko-KR" altLang="en-US" dirty="0" smtClean="0"/>
              <a:t>연산을 사용하면 </a:t>
            </a:r>
            <a:r>
              <a:rPr lang="en-US" altLang="ko-KR" dirty="0" err="1" smtClean="0"/>
              <a:t>gx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구할 수 있음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Ksize</a:t>
            </a:r>
            <a:r>
              <a:rPr lang="en-US" altLang="ko-KR" dirty="0" smtClean="0"/>
              <a:t> = 3 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수직수평과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대각성</a:t>
            </a:r>
            <a:r>
              <a:rPr lang="ko-KR" altLang="en-US" dirty="0" smtClean="0"/>
              <a:t> 방향의 </a:t>
            </a:r>
            <a:r>
              <a:rPr lang="ko-KR" altLang="en-US" dirty="0" err="1" smtClean="0"/>
              <a:t>엣지를</a:t>
            </a:r>
            <a:r>
              <a:rPr lang="ko-KR" altLang="en-US" dirty="0" smtClean="0"/>
              <a:t> 검출 할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. Cv2.filter2D() </a:t>
            </a:r>
            <a:r>
              <a:rPr lang="ko-KR" altLang="en-US" dirty="0" smtClean="0"/>
              <a:t>를 사용하여 마스크를 직접 계산하여 구할 수 도 있음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9" y="1700808"/>
            <a:ext cx="4248472" cy="205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9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1414"/>
            <a:ext cx="8229600" cy="582594"/>
          </a:xfrm>
        </p:spPr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미분 필터 </a:t>
            </a:r>
            <a:r>
              <a:rPr lang="en-US" altLang="ko-KR" dirty="0"/>
              <a:t>– </a:t>
            </a:r>
            <a:r>
              <a:rPr lang="ko-KR" altLang="en-US" dirty="0" err="1"/>
              <a:t>가우시안</a:t>
            </a:r>
            <a:r>
              <a:rPr lang="ko-KR" altLang="en-US" dirty="0"/>
              <a:t> 마스크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미분 필터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라플라시안</a:t>
            </a:r>
            <a:r>
              <a:rPr lang="en-US" altLang="ko-KR" dirty="0" smtClean="0"/>
              <a:t>2</a:t>
            </a:r>
            <a:r>
              <a:rPr lang="ko-KR" altLang="en-US" dirty="0" smtClean="0"/>
              <a:t>파 </a:t>
            </a:r>
            <a:r>
              <a:rPr lang="ko-KR" altLang="en-US" dirty="0" err="1" smtClean="0"/>
              <a:t>편미분의</a:t>
            </a:r>
            <a:r>
              <a:rPr lang="ko-KR" altLang="en-US" dirty="0" smtClean="0"/>
              <a:t> 합으로 </a:t>
            </a:r>
            <a:r>
              <a:rPr lang="ko-KR" altLang="en-US" dirty="0" err="1" smtClean="0"/>
              <a:t>엣지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화소는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영상에서 부호가 </a:t>
            </a:r>
            <a:r>
              <a:rPr lang="en-US" altLang="ko-KR" dirty="0" smtClean="0"/>
              <a:t>(+,-), (-,+)</a:t>
            </a:r>
            <a:r>
              <a:rPr lang="ko-KR" altLang="en-US" dirty="0" smtClean="0"/>
              <a:t>로 바뀌어 </a:t>
            </a:r>
            <a:r>
              <a:rPr lang="en-US" altLang="ko-KR" dirty="0" smtClean="0"/>
              <a:t>zero-crossing 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6077746" cy="55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25" y="2436707"/>
            <a:ext cx="5499383" cy="1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 </a:t>
            </a:r>
            <a:r>
              <a:rPr lang="ko-KR" altLang="en-US" dirty="0" smtClean="0"/>
              <a:t>일반적 </a:t>
            </a:r>
            <a:r>
              <a:rPr lang="ko-KR" altLang="en-US" dirty="0"/>
              <a:t>필터 </a:t>
            </a:r>
            <a:r>
              <a:rPr lang="ko-KR" altLang="en-US" dirty="0" smtClean="0"/>
              <a:t>마스크</a:t>
            </a:r>
            <a:r>
              <a:rPr lang="en-US" altLang="ko-KR" dirty="0" smtClean="0"/>
              <a:t>– </a:t>
            </a:r>
            <a:r>
              <a:rPr lang="en-US" altLang="ko-KR" dirty="0" err="1"/>
              <a:t>LoG</a:t>
            </a:r>
            <a:r>
              <a:rPr lang="en-US" altLang="ko-KR" dirty="0"/>
              <a:t>(Laplacian of Gaussian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LoG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라플라시안은</a:t>
            </a:r>
            <a:r>
              <a:rPr lang="ko-KR" altLang="en-US" dirty="0" smtClean="0"/>
              <a:t> </a:t>
            </a:r>
            <a:r>
              <a:rPr lang="ko-KR" altLang="en-US" dirty="0"/>
              <a:t>잡음에 민감한 단점</a:t>
            </a:r>
            <a:endParaRPr lang="en-US" altLang="ko-KR" dirty="0"/>
          </a:p>
          <a:p>
            <a:pPr lvl="1"/>
            <a:r>
              <a:rPr lang="ko-KR" altLang="en-US" dirty="0"/>
              <a:t>먼저 잡음 </a:t>
            </a:r>
            <a:r>
              <a:rPr lang="ko-KR" altLang="en-US" dirty="0" err="1"/>
              <a:t>제거후</a:t>
            </a:r>
            <a:r>
              <a:rPr lang="ko-KR" altLang="en-US" dirty="0"/>
              <a:t> </a:t>
            </a:r>
            <a:r>
              <a:rPr lang="ko-KR" altLang="en-US" dirty="0" err="1"/>
              <a:t>라플라시안</a:t>
            </a:r>
            <a:r>
              <a:rPr lang="ko-KR" altLang="en-US" dirty="0"/>
              <a:t> 수행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잡음에 강한 에지 검출 가능</a:t>
            </a:r>
            <a:endParaRPr lang="en-US" altLang="ko-KR" dirty="0"/>
          </a:p>
          <a:p>
            <a:pPr lvl="1"/>
            <a:r>
              <a:rPr lang="ko-KR" altLang="en-US" dirty="0"/>
              <a:t>다양한 잡음 제거 방법 있음</a:t>
            </a:r>
            <a:endParaRPr lang="en-US" altLang="ko-KR" dirty="0"/>
          </a:p>
          <a:p>
            <a:pPr lvl="2"/>
            <a:r>
              <a:rPr lang="ko-KR" altLang="en-US" dirty="0"/>
              <a:t>비선형 </a:t>
            </a:r>
            <a:r>
              <a:rPr lang="ko-KR" altLang="en-US" dirty="0" err="1"/>
              <a:t>필터링은</a:t>
            </a:r>
            <a:r>
              <a:rPr lang="ko-KR" altLang="en-US" dirty="0"/>
              <a:t> 계산에서 속도 </a:t>
            </a:r>
            <a:r>
              <a:rPr lang="ko-KR" altLang="en-US" dirty="0" err="1"/>
              <a:t>저하문제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2"/>
            <a:r>
              <a:rPr lang="ko-KR" altLang="en-US" dirty="0"/>
              <a:t>선형 </a:t>
            </a:r>
            <a:r>
              <a:rPr lang="ko-KR" altLang="en-US" dirty="0" err="1"/>
              <a:t>필터링으로</a:t>
            </a:r>
            <a:r>
              <a:rPr lang="ko-KR" altLang="en-US" dirty="0"/>
              <a:t> 단일 마스크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7003721" cy="58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95278"/>
            <a:ext cx="3962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184995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1245</TotalTime>
  <Words>298</Words>
  <Application>Microsoft Office PowerPoint</Application>
  <PresentationFormat>화면 슬라이드 쇼(4:3)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맑은 고딕</vt:lpstr>
      <vt:lpstr>Arial</vt:lpstr>
      <vt:lpstr>Times New Roman</vt:lpstr>
      <vt:lpstr>Wingdings</vt:lpstr>
      <vt:lpstr>바인드소프트</vt:lpstr>
      <vt:lpstr>CHAPTER 06  필터링</vt:lpstr>
      <vt:lpstr>목차</vt:lpstr>
      <vt:lpstr>6.1 블러 필터</vt:lpstr>
      <vt:lpstr>6.1 블러 필터</vt:lpstr>
      <vt:lpstr>6.2 미분필터 </vt:lpstr>
      <vt:lpstr>6.2 미분 필터</vt:lpstr>
      <vt:lpstr>6.2 미분 필터 – 소벨 마스크</vt:lpstr>
      <vt:lpstr>6.2 미분 필터 – 가우시안 마스크</vt:lpstr>
      <vt:lpstr>6.3 일반적 필터 마스크– LoG(Laplacian of Gaussian)</vt:lpstr>
      <vt:lpstr>6.4 모폴로지 연산</vt:lpstr>
      <vt:lpstr>6.5 템플릿 매칭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</cp:lastModifiedBy>
  <cp:revision>254</cp:revision>
  <dcterms:created xsi:type="dcterms:W3CDTF">2017-02-21T08:17:22Z</dcterms:created>
  <dcterms:modified xsi:type="dcterms:W3CDTF">2023-06-28T06:06:53Z</dcterms:modified>
</cp:coreProperties>
</file>