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921" r:id="rId1"/>
  </p:sldMasterIdLst>
  <p:notesMasterIdLst>
    <p:notesMasterId r:id="rId13"/>
  </p:notesMasterIdLst>
  <p:sldIdLst>
    <p:sldId id="256" r:id="rId2"/>
    <p:sldId id="257" r:id="rId3"/>
    <p:sldId id="426" r:id="rId4"/>
    <p:sldId id="416" r:id="rId5"/>
    <p:sldId id="430" r:id="rId6"/>
    <p:sldId id="429" r:id="rId7"/>
    <p:sldId id="431" r:id="rId8"/>
    <p:sldId id="432" r:id="rId9"/>
    <p:sldId id="434" r:id="rId10"/>
    <p:sldId id="435" r:id="rId11"/>
    <p:sldId id="415" r:id="rId12"/>
  </p:sldIdLst>
  <p:sldSz cx="9144000" cy="5143500" type="screen16x9"/>
  <p:notesSz cx="9144000" cy="51435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0" d="100"/>
          <a:sy n="120" d="100"/>
        </p:scale>
        <p:origin x="100" y="16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A813DA-1389-4022-AE07-7409835CB6E0}" type="datetimeFigureOut">
              <a:rPr lang="ko-KR" altLang="en-US" smtClean="0"/>
              <a:t>2023-02-10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34EDBE-F62B-4957-989F-39E9B8514C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308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5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9272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4991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11084"/>
            <a:ext cx="1971675" cy="4318066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11083"/>
            <a:ext cx="5800725" cy="4318067"/>
          </a:xfrm>
        </p:spPr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191711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44485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2C2C2C"/>
                </a:solidFill>
                <a:latin typeface="Gulim"/>
                <a:cs typeface="Guli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29999" y="1515393"/>
            <a:ext cx="4025900" cy="34848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" b="0" i="0">
                <a:solidFill>
                  <a:srgbClr val="F06292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644625" y="1515393"/>
            <a:ext cx="4077970" cy="32753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" b="0" i="0">
                <a:solidFill>
                  <a:srgbClr val="ECEEF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90559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45385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320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96263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509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34751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23388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80870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4948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7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95530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0737"/>
            <a:ext cx="9144001" cy="49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8651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2" r:id="rId1"/>
    <p:sldLayoutId id="2147483923" r:id="rId2"/>
    <p:sldLayoutId id="2147483924" r:id="rId3"/>
    <p:sldLayoutId id="2147483925" r:id="rId4"/>
    <p:sldLayoutId id="2147483926" r:id="rId5"/>
    <p:sldLayoutId id="2147483927" r:id="rId6"/>
    <p:sldLayoutId id="2147483928" r:id="rId7"/>
    <p:sldLayoutId id="2147483929" r:id="rId8"/>
    <p:sldLayoutId id="2147483930" r:id="rId9"/>
    <p:sldLayoutId id="2147483931" r:id="rId10"/>
    <p:sldLayoutId id="2147483932" r:id="rId11"/>
    <p:sldLayoutId id="2147483933" r:id="rId12"/>
    <p:sldLayoutId id="2147483934" r:id="rId13"/>
  </p:sldLayoutIdLst>
  <p:txStyles>
    <p:titleStyle>
      <a:lvl1pPr algn="l" defTabSz="685800" rtl="0" eaLnBrk="1" latinLnBrk="1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1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1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1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1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1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1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1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1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1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2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7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8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20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151"/>
            <a:ext cx="9144000" cy="5086350"/>
          </a:xfrm>
          <a:prstGeom prst="rect">
            <a:avLst/>
          </a:prstGeom>
          <a:noFill/>
        </p:spPr>
      </p:pic>
      <p:pic>
        <p:nvPicPr>
          <p:cNvPr id="4" name="그림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90550"/>
            <a:ext cx="2286000" cy="1676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ROS </a:t>
            </a:r>
            <a:r>
              <a:rPr lang="ko-KR" altLang="en-US" dirty="0" smtClean="0"/>
              <a:t>메시지 통신과 실행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Topic: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3083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1922115"/>
              </p:ext>
            </p:extLst>
          </p:nvPr>
        </p:nvGraphicFramePr>
        <p:xfrm>
          <a:off x="838200" y="1352549"/>
          <a:ext cx="6248400" cy="33724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8" name="Bitmap Image" r:id="rId3" imgW="5035680" imgH="2717640" progId="PBrush">
                  <p:embed/>
                </p:oleObj>
              </mc:Choice>
              <mc:Fallback>
                <p:oleObj name="Bitmap Image" r:id="rId3" imgW="5035680" imgH="27176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200" y="1352549"/>
                        <a:ext cx="6248400" cy="33724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" name="제목 1"/>
          <p:cNvSpPr txBox="1">
            <a:spLocks/>
          </p:cNvSpPr>
          <p:nvPr/>
        </p:nvSpPr>
        <p:spPr>
          <a:xfrm>
            <a:off x="838200" y="540053"/>
            <a:ext cx="7543800" cy="108806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 smtClean="0"/>
              <a:t>ROS2 </a:t>
            </a:r>
            <a:r>
              <a:rPr lang="ko-KR" altLang="en-US" sz="5400" dirty="0" smtClean="0"/>
              <a:t>관련 자료 모음</a:t>
            </a:r>
            <a:endParaRPr lang="ko-KR" altLang="en-US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838200" y="253484"/>
            <a:ext cx="7252698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dirty="0"/>
              <a:t>강사</a:t>
            </a:r>
            <a:r>
              <a:rPr sz="6600" spc="-150" dirty="0"/>
              <a:t> </a:t>
            </a:r>
            <a:r>
              <a:rPr sz="6600" spc="-35" dirty="0"/>
              <a:t>소개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8586" y="1362273"/>
            <a:ext cx="1195984" cy="19585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76821" y="1624258"/>
            <a:ext cx="481109" cy="12278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35658" y="1833213"/>
            <a:ext cx="6632134" cy="15314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840520" y="2043358"/>
            <a:ext cx="1940669" cy="37307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835658" y="2462458"/>
            <a:ext cx="2465390" cy="15240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832615" y="2672008"/>
            <a:ext cx="792138" cy="152400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533400" y="1276350"/>
            <a:ext cx="1535430" cy="2403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●</a:t>
            </a:r>
            <a:endParaRPr sz="1800">
              <a:latin typeface="Arial"/>
              <a:cs typeface="Arial"/>
            </a:endParaRPr>
          </a:p>
          <a:p>
            <a:pPr marL="500380">
              <a:lnSpc>
                <a:spcPts val="1664"/>
              </a:lnSpc>
              <a:spcBef>
                <a:spcPts val="30"/>
              </a:spcBef>
            </a:pPr>
            <a:r>
              <a:rPr sz="1400" b="1" dirty="0">
                <a:latin typeface="Arial"/>
                <a:cs typeface="Arial"/>
              </a:rPr>
              <a:t>○</a:t>
            </a:r>
            <a:endParaRPr sz="1400">
              <a:latin typeface="Arial"/>
              <a:cs typeface="Arial"/>
            </a:endParaRPr>
          </a:p>
          <a:p>
            <a:pPr marL="957580">
              <a:lnSpc>
                <a:spcPts val="1664"/>
              </a:lnSpc>
            </a:pPr>
            <a:r>
              <a:rPr sz="1400" dirty="0">
                <a:latin typeface="Arial"/>
                <a:cs typeface="Arial"/>
              </a:rPr>
              <a:t>■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00">
              <a:latin typeface="Arial"/>
              <a:cs typeface="Arial"/>
            </a:endParaRPr>
          </a:p>
          <a:p>
            <a:pPr marL="957580">
              <a:lnSpc>
                <a:spcPts val="1664"/>
              </a:lnSpc>
            </a:pPr>
            <a:r>
              <a:rPr sz="1400" dirty="0">
                <a:latin typeface="Arial"/>
                <a:cs typeface="Arial"/>
              </a:rPr>
              <a:t>■</a:t>
            </a:r>
            <a:endParaRPr sz="1400">
              <a:latin typeface="Arial"/>
              <a:cs typeface="Arial"/>
            </a:endParaRPr>
          </a:p>
          <a:p>
            <a:pPr marL="957580">
              <a:lnSpc>
                <a:spcPts val="1650"/>
              </a:lnSpc>
            </a:pPr>
            <a:r>
              <a:rPr sz="1400" dirty="0">
                <a:latin typeface="Arial"/>
                <a:cs typeface="Arial"/>
              </a:rPr>
              <a:t>■</a:t>
            </a:r>
            <a:endParaRPr sz="1400">
              <a:latin typeface="Arial"/>
              <a:cs typeface="Arial"/>
            </a:endParaRPr>
          </a:p>
          <a:p>
            <a:pPr marL="957580">
              <a:lnSpc>
                <a:spcPts val="1650"/>
              </a:lnSpc>
            </a:pPr>
            <a:r>
              <a:rPr sz="1400" dirty="0">
                <a:latin typeface="Arial"/>
                <a:cs typeface="Arial"/>
              </a:rPr>
              <a:t>■</a:t>
            </a:r>
            <a:endParaRPr sz="1400">
              <a:latin typeface="Arial"/>
              <a:cs typeface="Arial"/>
            </a:endParaRPr>
          </a:p>
          <a:p>
            <a:pPr marR="5080" algn="r">
              <a:lnSpc>
                <a:spcPts val="1650"/>
              </a:lnSpc>
            </a:pPr>
            <a:r>
              <a:rPr sz="1400" dirty="0">
                <a:latin typeface="Arial"/>
                <a:cs typeface="Arial"/>
              </a:rPr>
              <a:t>●</a:t>
            </a:r>
            <a:endParaRPr sz="1400">
              <a:latin typeface="Arial"/>
              <a:cs typeface="Arial"/>
            </a:endParaRPr>
          </a:p>
          <a:p>
            <a:pPr marR="5080" algn="r">
              <a:lnSpc>
                <a:spcPts val="1650"/>
              </a:lnSpc>
            </a:pPr>
            <a:r>
              <a:rPr sz="1400" dirty="0">
                <a:latin typeface="Arial"/>
                <a:cs typeface="Arial"/>
              </a:rPr>
              <a:t>●</a:t>
            </a:r>
            <a:endParaRPr sz="1400">
              <a:latin typeface="Arial"/>
              <a:cs typeface="Arial"/>
            </a:endParaRPr>
          </a:p>
          <a:p>
            <a:pPr marR="5080" algn="r">
              <a:lnSpc>
                <a:spcPts val="1650"/>
              </a:lnSpc>
            </a:pPr>
            <a:r>
              <a:rPr sz="1400" dirty="0">
                <a:latin typeface="Arial"/>
                <a:cs typeface="Arial"/>
              </a:rPr>
              <a:t>●</a:t>
            </a:r>
            <a:endParaRPr sz="1400">
              <a:latin typeface="Arial"/>
              <a:cs typeface="Arial"/>
            </a:endParaRPr>
          </a:p>
          <a:p>
            <a:pPr marR="5080" algn="r">
              <a:lnSpc>
                <a:spcPts val="1664"/>
              </a:lnSpc>
            </a:pPr>
            <a:r>
              <a:rPr sz="1400" dirty="0">
                <a:latin typeface="Arial"/>
                <a:cs typeface="Arial"/>
              </a:rPr>
              <a:t>●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297720" y="2880963"/>
            <a:ext cx="3372608" cy="153144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295984" y="3091109"/>
            <a:ext cx="2668438" cy="152548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297720" y="3300063"/>
            <a:ext cx="2323485" cy="15314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291488" y="3507976"/>
            <a:ext cx="2341099" cy="154781"/>
          </a:xfrm>
          <a:prstGeom prst="rect">
            <a:avLst/>
          </a:prstGeom>
        </p:spPr>
      </p:pic>
      <p:sp>
        <p:nvSpPr>
          <p:cNvPr id="18" name="object 18"/>
          <p:cNvSpPr/>
          <p:nvPr/>
        </p:nvSpPr>
        <p:spPr>
          <a:xfrm>
            <a:off x="5791200" y="3167383"/>
            <a:ext cx="1006475" cy="906780"/>
          </a:xfrm>
          <a:custGeom>
            <a:avLst/>
            <a:gdLst/>
            <a:ahLst/>
            <a:cxnLst/>
            <a:rect l="l" t="t" r="r" b="b"/>
            <a:pathLst>
              <a:path w="1006475" h="906779">
                <a:moveTo>
                  <a:pt x="1006005" y="361950"/>
                </a:moveTo>
                <a:lnTo>
                  <a:pt x="823099" y="361950"/>
                </a:lnTo>
                <a:lnTo>
                  <a:pt x="823099" y="180975"/>
                </a:lnTo>
                <a:lnTo>
                  <a:pt x="91452" y="180975"/>
                </a:lnTo>
                <a:lnTo>
                  <a:pt x="91452" y="0"/>
                </a:lnTo>
                <a:lnTo>
                  <a:pt x="0" y="0"/>
                </a:lnTo>
                <a:lnTo>
                  <a:pt x="0" y="180975"/>
                </a:lnTo>
                <a:lnTo>
                  <a:pt x="0" y="182880"/>
                </a:lnTo>
                <a:lnTo>
                  <a:pt x="0" y="906780"/>
                </a:lnTo>
                <a:lnTo>
                  <a:pt x="640181" y="906780"/>
                </a:lnTo>
                <a:lnTo>
                  <a:pt x="640181" y="725805"/>
                </a:lnTo>
                <a:lnTo>
                  <a:pt x="640181" y="723900"/>
                </a:lnTo>
                <a:lnTo>
                  <a:pt x="640181" y="544830"/>
                </a:lnTo>
                <a:lnTo>
                  <a:pt x="1006005" y="544830"/>
                </a:lnTo>
                <a:lnTo>
                  <a:pt x="1006005" y="36195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715000" y="3061899"/>
            <a:ext cx="2519045" cy="1530350"/>
          </a:xfrm>
          <a:prstGeom prst="rect">
            <a:avLst/>
          </a:prstGeom>
          <a:ln w="19049">
            <a:solidFill>
              <a:srgbClr val="000000"/>
            </a:solidFill>
          </a:ln>
        </p:spPr>
        <p:txBody>
          <a:bodyPr vert="horz" wrap="square" lIns="0" tIns="79375" rIns="0" bIns="0" rtlCol="0">
            <a:spAutoFit/>
          </a:bodyPr>
          <a:lstStyle/>
          <a:p>
            <a:pPr marL="85725">
              <a:lnSpc>
                <a:spcPts val="1435"/>
              </a:lnSpc>
              <a:spcBef>
                <a:spcPts val="625"/>
              </a:spcBef>
            </a:pPr>
            <a:r>
              <a:rPr sz="1200" dirty="0">
                <a:solidFill>
                  <a:srgbClr val="333333"/>
                </a:solidFill>
                <a:latin typeface="Courier New"/>
                <a:cs typeface="Courier New"/>
              </a:rPr>
              <a:t>.</a:t>
            </a:r>
            <a:endParaRPr sz="1200">
              <a:latin typeface="Courier New"/>
              <a:cs typeface="Courier New"/>
            </a:endParaRPr>
          </a:p>
          <a:p>
            <a:pPr marL="85725">
              <a:lnSpc>
                <a:spcPts val="1425"/>
              </a:lnSpc>
            </a:pPr>
            <a:r>
              <a:rPr sz="1200" dirty="0">
                <a:solidFill>
                  <a:srgbClr val="333333"/>
                </a:solidFill>
                <a:latin typeface="Courier New"/>
                <a:cs typeface="Courier New"/>
              </a:rPr>
              <a:t>├──</a:t>
            </a:r>
            <a:r>
              <a:rPr sz="1200" spc="-15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Courier New"/>
                <a:cs typeface="Courier New"/>
              </a:rPr>
              <a:t>build</a:t>
            </a:r>
            <a:endParaRPr sz="1200">
              <a:latin typeface="Courier New"/>
              <a:cs typeface="Courier New"/>
            </a:endParaRPr>
          </a:p>
          <a:p>
            <a:pPr marL="85725">
              <a:lnSpc>
                <a:spcPts val="1425"/>
              </a:lnSpc>
            </a:pPr>
            <a:r>
              <a:rPr sz="1200" dirty="0">
                <a:solidFill>
                  <a:srgbClr val="333333"/>
                </a:solidFill>
                <a:latin typeface="Courier New"/>
                <a:cs typeface="Courier New"/>
              </a:rPr>
              <a:t>├──</a:t>
            </a:r>
            <a:r>
              <a:rPr sz="1200" spc="-25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Courier New"/>
                <a:cs typeface="Courier New"/>
              </a:rPr>
              <a:t>install</a:t>
            </a:r>
            <a:endParaRPr sz="1200">
              <a:latin typeface="Courier New"/>
              <a:cs typeface="Courier New"/>
            </a:endParaRPr>
          </a:p>
          <a:p>
            <a:pPr marL="85725">
              <a:lnSpc>
                <a:spcPts val="1425"/>
              </a:lnSpc>
            </a:pPr>
            <a:r>
              <a:rPr sz="1200" dirty="0">
                <a:solidFill>
                  <a:srgbClr val="333333"/>
                </a:solidFill>
                <a:latin typeface="Courier New"/>
                <a:cs typeface="Courier New"/>
              </a:rPr>
              <a:t>├──</a:t>
            </a:r>
            <a:r>
              <a:rPr sz="1200" spc="-25" dirty="0">
                <a:solidFill>
                  <a:srgbClr val="333333"/>
                </a:solidFill>
                <a:latin typeface="Courier New"/>
                <a:cs typeface="Courier New"/>
              </a:rPr>
              <a:t> log</a:t>
            </a:r>
            <a:endParaRPr sz="1200">
              <a:latin typeface="Courier New"/>
              <a:cs typeface="Courier New"/>
            </a:endParaRPr>
          </a:p>
          <a:p>
            <a:pPr marL="85725">
              <a:lnSpc>
                <a:spcPts val="1435"/>
              </a:lnSpc>
            </a:pPr>
            <a:r>
              <a:rPr sz="1200" dirty="0">
                <a:solidFill>
                  <a:srgbClr val="333333"/>
                </a:solidFill>
                <a:latin typeface="Courier New"/>
                <a:cs typeface="Courier New"/>
              </a:rPr>
              <a:t>└──</a:t>
            </a:r>
            <a:r>
              <a:rPr sz="1200" spc="-25" dirty="0">
                <a:solidFill>
                  <a:srgbClr val="333333"/>
                </a:solidFill>
                <a:latin typeface="Courier New"/>
                <a:cs typeface="Courier New"/>
              </a:rPr>
              <a:t> src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968365" y="4253196"/>
            <a:ext cx="2012314" cy="182880"/>
          </a:xfrm>
          <a:prstGeom prst="rect">
            <a:avLst/>
          </a:prstGeom>
          <a:solidFill>
            <a:srgbClr val="F4F4F4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90"/>
              </a:lnSpc>
            </a:pPr>
            <a:r>
              <a:rPr sz="1200" dirty="0">
                <a:solidFill>
                  <a:srgbClr val="009999"/>
                </a:solidFill>
                <a:latin typeface="Courier New"/>
                <a:cs typeface="Courier New"/>
              </a:rPr>
              <a:t>4</a:t>
            </a:r>
            <a:r>
              <a:rPr sz="1200" spc="-25" dirty="0">
                <a:solidFill>
                  <a:srgbClr val="009999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333333"/>
                </a:solidFill>
                <a:latin typeface="Courier New"/>
                <a:cs typeface="Courier New"/>
              </a:rPr>
              <a:t>directories,</a:t>
            </a:r>
            <a:r>
              <a:rPr sz="1200" spc="-20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09999"/>
                </a:solidFill>
                <a:latin typeface="Courier New"/>
                <a:cs typeface="Courier New"/>
              </a:rPr>
              <a:t>0</a:t>
            </a:r>
            <a:r>
              <a:rPr sz="1200" spc="-20" dirty="0">
                <a:solidFill>
                  <a:srgbClr val="009999"/>
                </a:solidFill>
                <a:latin typeface="Courier New"/>
                <a:cs typeface="Courier New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Courier New"/>
                <a:cs typeface="Courier New"/>
              </a:rPr>
              <a:t>files</a:t>
            </a:r>
            <a:endParaRPr sz="1200" dirty="0">
              <a:latin typeface="Courier New"/>
              <a:cs typeface="Courier New"/>
            </a:endParaRPr>
          </a:p>
        </p:txBody>
      </p:sp>
      <p:sp>
        <p:nvSpPr>
          <p:cNvPr id="21" name="제목 1"/>
          <p:cNvSpPr txBox="1">
            <a:spLocks/>
          </p:cNvSpPr>
          <p:nvPr/>
        </p:nvSpPr>
        <p:spPr>
          <a:xfrm>
            <a:off x="838200" y="540053"/>
            <a:ext cx="7543800" cy="108806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 smtClean="0"/>
              <a:t>ROS2 </a:t>
            </a:r>
            <a:r>
              <a:rPr lang="ko-KR" altLang="en-US" sz="5400" dirty="0" smtClean="0"/>
              <a:t>개발환경 구축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83785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Box 124"/>
          <p:cNvSpPr txBox="1"/>
          <p:nvPr/>
        </p:nvSpPr>
        <p:spPr>
          <a:xfrm>
            <a:off x="838200" y="342469"/>
            <a:ext cx="423840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 smtClean="0">
                <a:latin typeface="+mj-ea"/>
                <a:ea typeface="+mj-ea"/>
              </a:rPr>
              <a:t>ROS </a:t>
            </a:r>
            <a:r>
              <a:rPr lang="ko-KR" altLang="en-US" sz="6000" dirty="0" smtClean="0">
                <a:latin typeface="+mj-ea"/>
                <a:ea typeface="+mj-ea"/>
              </a:rPr>
              <a:t>패키지</a:t>
            </a:r>
            <a:endParaRPr lang="ko-KR" altLang="en-US" sz="6000" dirty="0">
              <a:latin typeface="+mj-ea"/>
              <a:ea typeface="+mj-ea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ROS 2</a:t>
            </a:r>
            <a:r>
              <a:rPr lang="ko-KR" altLang="en-US" dirty="0" smtClean="0"/>
              <a:t>의 파일 시스템패키지란</a:t>
            </a:r>
            <a:r>
              <a:rPr lang="en-US" altLang="ko-KR" dirty="0" smtClean="0"/>
              <a:t>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dirty="0" smtClean="0"/>
              <a:t> 소프트웨어를 구성하는 기본 단위</a:t>
            </a:r>
            <a:endParaRPr lang="en-US" altLang="ko-KR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dirty="0" smtClean="0"/>
              <a:t> 구성</a:t>
            </a:r>
            <a:endParaRPr lang="en-US" altLang="ko-KR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ko-KR" altLang="en-US" dirty="0" smtClean="0"/>
              <a:t>하나 이상의 노드</a:t>
            </a:r>
            <a:r>
              <a:rPr lang="en-US" altLang="ko-KR" dirty="0" smtClean="0"/>
              <a:t>(</a:t>
            </a:r>
            <a:r>
              <a:rPr lang="ko-KR" altLang="en-US" dirty="0" smtClean="0"/>
              <a:t>실행파일</a:t>
            </a:r>
            <a:r>
              <a:rPr lang="en-US" altLang="ko-KR" dirty="0" smtClean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dirty="0" smtClean="0"/>
              <a:t> package.xml  :  </a:t>
            </a:r>
            <a:r>
              <a:rPr lang="ko-KR" altLang="en-US" dirty="0" smtClean="0"/>
              <a:t>패키지에 대한 정보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dirty="0" smtClean="0"/>
              <a:t> Cmakelists.txt : </a:t>
            </a:r>
            <a:r>
              <a:rPr lang="ko-KR" altLang="en-US" dirty="0" smtClean="0"/>
              <a:t>빌드 설정</a:t>
            </a:r>
            <a:endParaRPr lang="en-US" altLang="ko-KR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dirty="0" smtClean="0"/>
              <a:t> </a:t>
            </a:r>
            <a:r>
              <a:rPr lang="ko-KR" altLang="en-US" dirty="0" smtClean="0"/>
              <a:t>소스파일 </a:t>
            </a:r>
            <a:r>
              <a:rPr lang="en-US" altLang="ko-KR" dirty="0" smtClean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dirty="0"/>
              <a:t> </a:t>
            </a:r>
            <a:r>
              <a:rPr lang="ko-KR" altLang="en-US" dirty="0" err="1" smtClean="0"/>
              <a:t>환경파일</a:t>
            </a:r>
            <a:r>
              <a:rPr lang="ko-KR" altLang="en-US" dirty="0" smtClean="0"/>
              <a:t> </a:t>
            </a:r>
            <a:r>
              <a:rPr lang="en-US" altLang="ko-KR" dirty="0" smtClean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dirty="0"/>
              <a:t> </a:t>
            </a:r>
            <a:r>
              <a:rPr lang="en-US" altLang="ko-KR" dirty="0" err="1" smtClean="0"/>
              <a:t>etc</a:t>
            </a:r>
            <a:r>
              <a:rPr lang="en-US" altLang="ko-KR" dirty="0" smtClean="0"/>
              <a:t> ..</a:t>
            </a:r>
          </a:p>
          <a:p>
            <a:pPr>
              <a:buFont typeface="Wingdings" panose="05000000000000000000" pitchFamily="2" charset="2"/>
              <a:buChar char="u"/>
            </a:pP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4000" y="1504950"/>
            <a:ext cx="3581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바이너리 설치</a:t>
            </a:r>
            <a:r>
              <a:rPr lang="en-US" altLang="ko-KR" dirty="0" smtClean="0"/>
              <a:t>:</a:t>
            </a:r>
          </a:p>
          <a:p>
            <a:pPr marL="285750" indent="-285750">
              <a:buFontTx/>
              <a:buChar char="-"/>
            </a:pPr>
            <a:r>
              <a:rPr lang="en-US" altLang="ko-KR" dirty="0" err="1" smtClean="0"/>
              <a:t>sudo</a:t>
            </a:r>
            <a:r>
              <a:rPr lang="en-US" altLang="ko-KR" dirty="0" smtClean="0"/>
              <a:t> apt install </a:t>
            </a:r>
            <a:r>
              <a:rPr lang="en-US" altLang="ko-KR" dirty="0" err="1" smtClean="0"/>
              <a:t>ros</a:t>
            </a:r>
            <a:r>
              <a:rPr lang="en-US" altLang="ko-KR" dirty="0" smtClean="0"/>
              <a:t>-[] </a:t>
            </a:r>
            <a:r>
              <a:rPr lang="ko-KR" altLang="en-US" dirty="0" smtClean="0"/>
              <a:t>로 바이너리 설치를 하게 되면 </a:t>
            </a:r>
            <a:r>
              <a:rPr lang="en-US" altLang="ko-KR" dirty="0" smtClean="0"/>
              <a:t>/opt/foxy/… </a:t>
            </a:r>
            <a:r>
              <a:rPr lang="ko-KR" altLang="en-US" dirty="0" smtClean="0"/>
              <a:t>쪽에 설치가 되게 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소스코드 설치</a:t>
            </a:r>
            <a:r>
              <a:rPr lang="en-US" altLang="ko-KR" dirty="0" smtClean="0"/>
              <a:t>: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소스코드는 깃에서 클론을 해서 설치하게 되며 자신이 설치하고자하는 워크스페이스에 설치가 되게 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837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43844" y="1362273"/>
            <a:ext cx="1154673" cy="196155"/>
          </a:xfrm>
          <a:prstGeom prst="rect">
            <a:avLst/>
          </a:prstGeom>
        </p:spPr>
      </p:pic>
      <p:sp>
        <p:nvSpPr>
          <p:cNvPr id="9" name="제목 1"/>
          <p:cNvSpPr txBox="1">
            <a:spLocks/>
          </p:cNvSpPr>
          <p:nvPr/>
        </p:nvSpPr>
        <p:spPr>
          <a:xfrm>
            <a:off x="838200" y="540053"/>
            <a:ext cx="7543800" cy="108806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 smtClean="0"/>
              <a:t>ROS2 </a:t>
            </a:r>
            <a:r>
              <a:rPr lang="ko-KR" altLang="en-US" sz="5400" dirty="0" smtClean="0"/>
              <a:t>개발환경 구축</a:t>
            </a:r>
            <a:endParaRPr lang="ko-KR" altLang="en-US" sz="5400" dirty="0"/>
          </a:p>
        </p:txBody>
      </p:sp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5668431"/>
              </p:ext>
            </p:extLst>
          </p:nvPr>
        </p:nvGraphicFramePr>
        <p:xfrm>
          <a:off x="304799" y="1657350"/>
          <a:ext cx="5767717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6" name="Bitmap Image" r:id="rId4" imgW="5270400" imgH="2019240" progId="PBrush">
                  <p:embed/>
                </p:oleObj>
              </mc:Choice>
              <mc:Fallback>
                <p:oleObj name="Bitmap Image" r:id="rId4" imgW="5270400" imgH="20192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4799" y="1657350"/>
                        <a:ext cx="5767717" cy="2209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68327"/>
              </p:ext>
            </p:extLst>
          </p:nvPr>
        </p:nvGraphicFramePr>
        <p:xfrm>
          <a:off x="4114800" y="2724150"/>
          <a:ext cx="4973190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7" name="Bitmap Image" r:id="rId6" imgW="4216320" imgH="1486080" progId="PBrush">
                  <p:embed/>
                </p:oleObj>
              </mc:Choice>
              <mc:Fallback>
                <p:oleObj name="Bitmap Image" r:id="rId6" imgW="4216320" imgH="148608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114800" y="2724150"/>
                        <a:ext cx="4973190" cy="1752600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03167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152400" y="1276350"/>
            <a:ext cx="5486400" cy="6796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0">
              <a:lnSpc>
                <a:spcPct val="100000"/>
              </a:lnSpc>
              <a:spcBef>
                <a:spcPts val="100"/>
              </a:spcBef>
            </a:pPr>
            <a:r>
              <a:rPr sz="1800" b="1" dirty="0" smtClean="0">
                <a:latin typeface="Arial"/>
                <a:cs typeface="Arial"/>
              </a:rPr>
              <a:t>●</a:t>
            </a:r>
            <a:r>
              <a:rPr lang="en-US" sz="1800" b="1" dirty="0" smtClean="0">
                <a:latin typeface="Arial"/>
                <a:cs typeface="Arial"/>
              </a:rPr>
              <a:t> </a:t>
            </a:r>
            <a:r>
              <a:rPr lang="en-US" b="1" dirty="0" smtClean="0">
                <a:latin typeface="Arial"/>
                <a:cs typeface="Arial"/>
              </a:rPr>
              <a:t>setup.py </a:t>
            </a:r>
            <a:endParaRPr sz="1800" dirty="0">
              <a:latin typeface="Arial"/>
              <a:cs typeface="Arial"/>
            </a:endParaRPr>
          </a:p>
          <a:p>
            <a:pPr marL="1192530" indent="-336550">
              <a:lnSpc>
                <a:spcPct val="100000"/>
              </a:lnSpc>
              <a:spcBef>
                <a:spcPts val="30"/>
              </a:spcBef>
              <a:buFont typeface="Arial"/>
              <a:buChar char="○"/>
              <a:tabLst>
                <a:tab pos="1192530" algn="l"/>
                <a:tab pos="1193165" algn="l"/>
              </a:tabLst>
            </a:pPr>
            <a:r>
              <a:rPr sz="1400" dirty="0">
                <a:latin typeface="Gulim"/>
                <a:cs typeface="Gulim"/>
              </a:rPr>
              <a:t>패키지</a:t>
            </a:r>
            <a:r>
              <a:rPr sz="1400" spc="-75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안에</a:t>
            </a:r>
            <a:r>
              <a:rPr sz="1400" spc="-100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있는</a:t>
            </a:r>
            <a:r>
              <a:rPr sz="1400" spc="-100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코드를</a:t>
            </a:r>
            <a:r>
              <a:rPr sz="1400" spc="-75" dirty="0">
                <a:latin typeface="Gulim"/>
                <a:cs typeface="Gulim"/>
              </a:rPr>
              <a:t> </a:t>
            </a:r>
            <a:r>
              <a:rPr sz="1400" dirty="0">
                <a:latin typeface="Gulim"/>
                <a:cs typeface="Gulim"/>
              </a:rPr>
              <a:t>빌드하기위한 설정</a:t>
            </a:r>
            <a:r>
              <a:rPr sz="1400" spc="-100" dirty="0">
                <a:latin typeface="Gulim"/>
                <a:cs typeface="Gulim"/>
              </a:rPr>
              <a:t> </a:t>
            </a:r>
            <a:r>
              <a:rPr sz="1400" spc="-25" dirty="0">
                <a:latin typeface="Gulim"/>
                <a:cs typeface="Gulim"/>
              </a:rPr>
              <a:t>파일</a:t>
            </a:r>
            <a:endParaRPr sz="1400" dirty="0">
              <a:latin typeface="Gulim"/>
              <a:cs typeface="Gulim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50" dirty="0">
              <a:latin typeface="Gulim"/>
              <a:cs typeface="Gulim"/>
            </a:endParaRP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838200" y="540053"/>
            <a:ext cx="7543800" cy="1088068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6858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 smtClean="0"/>
              <a:t>Setup.py </a:t>
            </a:r>
            <a:r>
              <a:rPr lang="ko-KR" altLang="en-US" sz="5400" dirty="0" smtClean="0"/>
              <a:t>작성요령</a:t>
            </a:r>
            <a:r>
              <a:rPr lang="en-US" altLang="ko-KR" sz="5400" dirty="0" smtClean="0"/>
              <a:t>(python)</a:t>
            </a:r>
            <a:endParaRPr lang="ko-KR" altLang="en-US" sz="5400" dirty="0"/>
          </a:p>
        </p:txBody>
      </p:sp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9813646"/>
              </p:ext>
            </p:extLst>
          </p:nvPr>
        </p:nvGraphicFramePr>
        <p:xfrm>
          <a:off x="1371600" y="1809750"/>
          <a:ext cx="5263371" cy="281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9" name="Bitmap Image" r:id="rId3" imgW="4540320" imgH="2432160" progId="PBrush">
                  <p:embed/>
                </p:oleObj>
              </mc:Choice>
              <mc:Fallback>
                <p:oleObj name="Bitmap Image" r:id="rId3" imgW="4540320" imgH="24321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71600" y="1809750"/>
                        <a:ext cx="5263371" cy="281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423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ROS2 Publisher Node </a:t>
            </a:r>
            <a:r>
              <a:rPr lang="ko-KR" altLang="ko-KR" dirty="0"/>
              <a:t>만들기</a:t>
            </a:r>
            <a:endParaRPr lang="ko-KR" altLang="en-US" dirty="0"/>
          </a:p>
        </p:txBody>
      </p:sp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459678"/>
              </p:ext>
            </p:extLst>
          </p:nvPr>
        </p:nvGraphicFramePr>
        <p:xfrm>
          <a:off x="762000" y="1337134"/>
          <a:ext cx="4217802" cy="33682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4" name="Bitmap Image" r:id="rId3" imgW="4444920" imgH="3549600" progId="PBrush">
                  <p:embed/>
                </p:oleObj>
              </mc:Choice>
              <mc:Fallback>
                <p:oleObj name="Bitmap Image" r:id="rId3" imgW="4444920" imgH="35496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2000" y="1337134"/>
                        <a:ext cx="4217802" cy="33682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3868052"/>
              </p:ext>
            </p:extLst>
          </p:nvPr>
        </p:nvGraphicFramePr>
        <p:xfrm>
          <a:off x="4965625" y="1350188"/>
          <a:ext cx="4045350" cy="251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5" name="Bitmap Image" r:id="rId5" imgW="3949560" imgH="2457360" progId="PBrush">
                  <p:embed/>
                </p:oleObj>
              </mc:Choice>
              <mc:Fallback>
                <p:oleObj name="Bitmap Image" r:id="rId5" imgW="3949560" imgH="24573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965625" y="1350188"/>
                        <a:ext cx="4045350" cy="2516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0469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ROS2 subscriber Node </a:t>
            </a:r>
            <a:r>
              <a:rPr lang="ko-KR" altLang="ko-KR" b="1" dirty="0" smtClean="0"/>
              <a:t>만들기</a:t>
            </a:r>
            <a:endParaRPr lang="ko-KR" altLang="en-US" dirty="0"/>
          </a:p>
        </p:txBody>
      </p:sp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5015931"/>
              </p:ext>
            </p:extLst>
          </p:nvPr>
        </p:nvGraphicFramePr>
        <p:xfrm>
          <a:off x="812800" y="1384300"/>
          <a:ext cx="4024512" cy="316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8" name="Bitmap Image" r:id="rId3" imgW="3911760" imgH="3079800" progId="PBrush">
                  <p:embed/>
                </p:oleObj>
              </mc:Choice>
              <mc:Fallback>
                <p:oleObj name="Bitmap Image" r:id="rId3" imgW="3911760" imgH="30798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12800" y="1384300"/>
                        <a:ext cx="4024512" cy="3168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9261380"/>
              </p:ext>
            </p:extLst>
          </p:nvPr>
        </p:nvGraphicFramePr>
        <p:xfrm>
          <a:off x="4837312" y="1384300"/>
          <a:ext cx="3834098" cy="187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9" name="Bitmap Image" r:id="rId5" imgW="3613320" imgH="1765440" progId="PBrush">
                  <p:embed/>
                </p:oleObj>
              </mc:Choice>
              <mc:Fallback>
                <p:oleObj name="Bitmap Image" r:id="rId5" imgW="3613320" imgH="17654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837312" y="1384300"/>
                        <a:ext cx="3834098" cy="1873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4701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1. ROS2 </a:t>
            </a:r>
            <a:r>
              <a:rPr lang="ko-KR" altLang="ko-KR" dirty="0"/>
              <a:t>에서 중요한 시간에 대한 메시지를 </a:t>
            </a:r>
            <a:r>
              <a:rPr lang="ko-KR" altLang="ko-KR" dirty="0" err="1"/>
              <a:t>퍼블리쉬</a:t>
            </a:r>
            <a:r>
              <a:rPr lang="ko-KR" altLang="ko-KR" dirty="0"/>
              <a:t> 해 보자</a:t>
            </a:r>
            <a:r>
              <a:rPr lang="en-US" altLang="ko-KR" dirty="0"/>
              <a:t>. </a:t>
            </a:r>
            <a:endParaRPr lang="ko-KR" altLang="ko-KR" dirty="0"/>
          </a:p>
          <a:p>
            <a:r>
              <a:rPr lang="en-US" altLang="ko-KR" dirty="0"/>
              <a:t> </a:t>
            </a:r>
            <a:endParaRPr lang="ko-KR" altLang="ko-KR" dirty="0"/>
          </a:p>
          <a:p>
            <a:r>
              <a:rPr lang="en-US" altLang="ko-KR" dirty="0"/>
              <a:t>2. topic publisher </a:t>
            </a:r>
            <a:r>
              <a:rPr lang="ko-KR" altLang="ko-KR" dirty="0"/>
              <a:t>의 간단한 형태인</a:t>
            </a:r>
            <a:r>
              <a:rPr lang="en-US" altLang="ko-KR" dirty="0"/>
              <a:t> mpub.py </a:t>
            </a:r>
            <a:r>
              <a:rPr lang="ko-KR" altLang="ko-KR" dirty="0"/>
              <a:t>를 변형해서 </a:t>
            </a:r>
            <a:r>
              <a:rPr lang="ko-KR" altLang="ko-KR" dirty="0" err="1"/>
              <a:t>터틀심을</a:t>
            </a:r>
            <a:r>
              <a:rPr lang="ko-KR" altLang="ko-KR" dirty="0"/>
              <a:t> 움직여 보자</a:t>
            </a:r>
            <a:r>
              <a:rPr lang="en-US" altLang="ko-KR" dirty="0"/>
              <a:t>. </a:t>
            </a:r>
            <a:endParaRPr lang="ko-KR" altLang="ko-KR" dirty="0"/>
          </a:p>
          <a:p>
            <a:r>
              <a:rPr lang="en-US" altLang="ko-KR" dirty="0"/>
              <a:t> </a:t>
            </a:r>
            <a:endParaRPr lang="ko-KR" altLang="ko-KR" dirty="0"/>
          </a:p>
          <a:p>
            <a:r>
              <a:rPr lang="en-US" altLang="ko-KR" dirty="0"/>
              <a:t>3. RQT </a:t>
            </a:r>
            <a:r>
              <a:rPr lang="ko-KR" altLang="ko-KR" dirty="0"/>
              <a:t>로 노드와 토픽이 어떻게 연결되어 있는지 확인해 보자</a:t>
            </a:r>
            <a:r>
              <a:rPr lang="en-US" altLang="ko-KR" dirty="0"/>
              <a:t>. </a:t>
            </a:r>
            <a:endParaRPr lang="ko-KR" altLang="ko-KR" dirty="0"/>
          </a:p>
          <a:p>
            <a:r>
              <a:rPr lang="en-US" altLang="ko-KR" dirty="0"/>
              <a:t> </a:t>
            </a:r>
            <a:endParaRPr lang="ko-KR" altLang="ko-KR" dirty="0"/>
          </a:p>
          <a:p>
            <a:r>
              <a:rPr lang="en-US" altLang="ko-KR" dirty="0"/>
              <a:t>4. spawn </a:t>
            </a:r>
            <a:r>
              <a:rPr lang="ko-KR" altLang="ko-KR" dirty="0"/>
              <a:t>서비스 명령어를 통해서 </a:t>
            </a:r>
            <a:r>
              <a:rPr lang="ko-KR" altLang="ko-KR" dirty="0" err="1"/>
              <a:t>터틀을</a:t>
            </a:r>
            <a:r>
              <a:rPr lang="ko-KR" altLang="ko-KR" dirty="0"/>
              <a:t> 두개 만들고</a:t>
            </a:r>
            <a:r>
              <a:rPr lang="en-US" altLang="ko-KR" dirty="0"/>
              <a:t> mpub.py </a:t>
            </a:r>
            <a:r>
              <a:rPr lang="ko-KR" altLang="ko-KR" dirty="0"/>
              <a:t>를 변형해서 두개의 </a:t>
            </a:r>
            <a:r>
              <a:rPr lang="ko-KR" altLang="ko-KR" dirty="0" err="1"/>
              <a:t>터틀을</a:t>
            </a:r>
            <a:r>
              <a:rPr lang="ko-KR" altLang="ko-KR" dirty="0"/>
              <a:t> 동시에 움직여 보자</a:t>
            </a:r>
            <a:r>
              <a:rPr lang="en-US" altLang="ko-KR" dirty="0"/>
              <a:t>.</a:t>
            </a:r>
            <a:endParaRPr lang="ko-KR" altLang="ko-KR" dirty="0"/>
          </a:p>
          <a:p>
            <a:r>
              <a:rPr lang="en-US" altLang="ko-KR" dirty="0"/>
              <a:t> </a:t>
            </a:r>
            <a:endParaRPr lang="ko-KR" altLang="ko-KR" dirty="0"/>
          </a:p>
          <a:p>
            <a:r>
              <a:rPr lang="en-US" altLang="ko-KR" dirty="0"/>
              <a:t>(ros2 service call /spawn </a:t>
            </a:r>
            <a:r>
              <a:rPr lang="en-US" altLang="ko-KR" dirty="0" err="1"/>
              <a:t>turtlesim</a:t>
            </a:r>
            <a:r>
              <a:rPr lang="en-US" altLang="ko-KR" dirty="0"/>
              <a:t>/</a:t>
            </a:r>
            <a:r>
              <a:rPr lang="en-US" altLang="ko-KR" dirty="0" err="1"/>
              <a:t>srv</a:t>
            </a:r>
            <a:r>
              <a:rPr lang="en-US" altLang="ko-KR" dirty="0"/>
              <a:t>/Spawn "{x: 5.5 , y: 7.0 , theta: 1.5, name: 'turtle2'}" )  </a:t>
            </a:r>
            <a:r>
              <a:rPr lang="ko-KR" altLang="ko-KR" dirty="0" err="1"/>
              <a:t>터틀심</a:t>
            </a:r>
            <a:r>
              <a:rPr lang="ko-KR" altLang="ko-KR" dirty="0"/>
              <a:t> </a:t>
            </a:r>
            <a:r>
              <a:rPr lang="ko-KR" altLang="ko-KR" dirty="0" err="1"/>
              <a:t>스폰</a:t>
            </a:r>
            <a:r>
              <a:rPr lang="ko-KR" altLang="ko-KR" dirty="0"/>
              <a:t> 시키기</a:t>
            </a:r>
          </a:p>
          <a:p>
            <a:r>
              <a:rPr lang="en-US" altLang="ko-KR" dirty="0"/>
              <a:t>(ros2 service call /turtle1/</a:t>
            </a:r>
            <a:r>
              <a:rPr lang="en-US" altLang="ko-KR" dirty="0" err="1"/>
              <a:t>set_pen</a:t>
            </a:r>
            <a:r>
              <a:rPr lang="en-US" altLang="ko-KR" dirty="0"/>
              <a:t> </a:t>
            </a:r>
            <a:r>
              <a:rPr lang="en-US" altLang="ko-KR" dirty="0" err="1"/>
              <a:t>turtlesim</a:t>
            </a:r>
            <a:r>
              <a:rPr lang="en-US" altLang="ko-KR" dirty="0"/>
              <a:t>/</a:t>
            </a:r>
            <a:r>
              <a:rPr lang="en-US" altLang="ko-KR" dirty="0" err="1"/>
              <a:t>srv</a:t>
            </a:r>
            <a:r>
              <a:rPr lang="en-US" altLang="ko-KR" dirty="0"/>
              <a:t>/</a:t>
            </a:r>
            <a:r>
              <a:rPr lang="en-US" altLang="ko-KR" dirty="0" err="1"/>
              <a:t>SetPen</a:t>
            </a:r>
            <a:r>
              <a:rPr lang="en-US" altLang="ko-KR" dirty="0"/>
              <a:t> "{r: 100, g: 50, b: 200, width : 5}" ) </a:t>
            </a:r>
            <a:r>
              <a:rPr lang="ko-KR" altLang="ko-KR" dirty="0" err="1"/>
              <a:t>터틀심</a:t>
            </a:r>
            <a:r>
              <a:rPr lang="ko-KR" altLang="ko-KR" dirty="0"/>
              <a:t> 궤적의 색 변화 시키기</a:t>
            </a:r>
          </a:p>
        </p:txBody>
      </p:sp>
    </p:spTree>
    <p:extLst>
      <p:ext uri="{BB962C8B-B14F-4D97-AF65-F5344CB8AC3E}">
        <p14:creationId xmlns:p14="http://schemas.microsoft.com/office/powerpoint/2010/main" val="137853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1103</TotalTime>
  <Words>263</Words>
  <Application>Microsoft Office PowerPoint</Application>
  <PresentationFormat>화면 슬라이드 쇼(16:9)</PresentationFormat>
  <Paragraphs>53</Paragraphs>
  <Slides>11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0" baseType="lpstr">
      <vt:lpstr>굴림</vt:lpstr>
      <vt:lpstr>맑은 고딕</vt:lpstr>
      <vt:lpstr>Arial</vt:lpstr>
      <vt:lpstr>Calibri</vt:lpstr>
      <vt:lpstr>Calibri Light</vt:lpstr>
      <vt:lpstr>Courier New</vt:lpstr>
      <vt:lpstr>Wingdings</vt:lpstr>
      <vt:lpstr>추억</vt:lpstr>
      <vt:lpstr>Bitmap Image</vt:lpstr>
      <vt:lpstr>PowerPoint 프레젠테이션</vt:lpstr>
      <vt:lpstr>강사 소개</vt:lpstr>
      <vt:lpstr>PowerPoint 프레젠테이션</vt:lpstr>
      <vt:lpstr>PowerPoint 프레젠테이션</vt:lpstr>
      <vt:lpstr>PowerPoint 프레젠테이션</vt:lpstr>
      <vt:lpstr>PowerPoint 프레젠테이션</vt:lpstr>
      <vt:lpstr>ROS2 Publisher Node 만들기</vt:lpstr>
      <vt:lpstr>ROS2 subscriber Node 만들기</vt:lpstr>
      <vt:lpstr>[실습]</vt:lpstr>
      <vt:lpstr>ROS 메시지 통신과 실행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Sugil</cp:lastModifiedBy>
  <cp:revision>43</cp:revision>
  <dcterms:created xsi:type="dcterms:W3CDTF">2023-01-17T00:02:46Z</dcterms:created>
  <dcterms:modified xsi:type="dcterms:W3CDTF">2023-02-10T08:59:22Z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