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5" r:id="rId1"/>
  </p:sldMasterIdLst>
  <p:notesMasterIdLst>
    <p:notesMasterId r:id="rId15"/>
  </p:notesMasterIdLst>
  <p:sldIdLst>
    <p:sldId id="436" r:id="rId2"/>
    <p:sldId id="426" r:id="rId3"/>
    <p:sldId id="416" r:id="rId4"/>
    <p:sldId id="437" r:id="rId5"/>
    <p:sldId id="438" r:id="rId6"/>
    <p:sldId id="439" r:id="rId7"/>
    <p:sldId id="440" r:id="rId8"/>
    <p:sldId id="441" r:id="rId9"/>
    <p:sldId id="430" r:id="rId10"/>
    <p:sldId id="429" r:id="rId11"/>
    <p:sldId id="431" r:id="rId12"/>
    <p:sldId id="432" r:id="rId13"/>
    <p:sldId id="415" r:id="rId14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660" y="1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813DA-1389-4022-AE07-7409835CB6E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4EDBE-F62B-4957-989F-39E9B851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0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EDBE-F62B-4957-989F-39E9B8514C0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6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8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8449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929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2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노드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ROS2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6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52400" y="1276350"/>
            <a:ext cx="5486400" cy="6796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00"/>
              </a:spcBef>
            </a:pPr>
            <a:r>
              <a:rPr sz="1800" b="1" dirty="0" smtClean="0">
                <a:latin typeface="Arial"/>
                <a:cs typeface="Arial"/>
              </a:rPr>
              <a:t>●</a:t>
            </a:r>
            <a:r>
              <a:rPr lang="en-US" sz="1800" b="1" dirty="0" smtClean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setup.py </a:t>
            </a:r>
            <a:endParaRPr sz="1800" dirty="0">
              <a:latin typeface="Arial"/>
              <a:cs typeface="Arial"/>
            </a:endParaRPr>
          </a:p>
          <a:p>
            <a:pPr marL="1192530" indent="-336550">
              <a:lnSpc>
                <a:spcPct val="100000"/>
              </a:lnSpc>
              <a:spcBef>
                <a:spcPts val="30"/>
              </a:spcBef>
              <a:buFont typeface="Arial"/>
              <a:buChar char="○"/>
              <a:tabLst>
                <a:tab pos="1192530" algn="l"/>
                <a:tab pos="1193165" algn="l"/>
              </a:tabLst>
            </a:pPr>
            <a:r>
              <a:rPr sz="1400" dirty="0">
                <a:latin typeface="Gulim"/>
                <a:cs typeface="Gulim"/>
              </a:rPr>
              <a:t>패키지</a:t>
            </a:r>
            <a:r>
              <a:rPr sz="1400" spc="-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안에</a:t>
            </a:r>
            <a:r>
              <a:rPr sz="1400" spc="-10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있는</a:t>
            </a:r>
            <a:r>
              <a:rPr sz="1400" spc="-10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코드를</a:t>
            </a:r>
            <a:r>
              <a:rPr sz="1400" spc="-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빌드하기위한 설정</a:t>
            </a:r>
            <a:r>
              <a:rPr sz="1400" spc="-100" dirty="0">
                <a:latin typeface="Gulim"/>
                <a:cs typeface="Gulim"/>
              </a:rPr>
              <a:t> </a:t>
            </a:r>
            <a:r>
              <a:rPr sz="1400" spc="-25" dirty="0">
                <a:latin typeface="Gulim"/>
                <a:cs typeface="Gulim"/>
              </a:rPr>
              <a:t>파일</a:t>
            </a:r>
            <a:endParaRPr sz="1400" dirty="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 dirty="0">
              <a:latin typeface="Gulim"/>
              <a:cs typeface="Gulim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04800" y="540053"/>
            <a:ext cx="8077200" cy="108806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Setup.py </a:t>
            </a:r>
            <a:r>
              <a:rPr lang="ko-KR" altLang="en-US" sz="5400" dirty="0" smtClean="0"/>
              <a:t>작성요령</a:t>
            </a:r>
            <a:r>
              <a:rPr lang="en-US" altLang="ko-KR" sz="5400" dirty="0" smtClean="0"/>
              <a:t>(python)</a:t>
            </a:r>
            <a:endParaRPr lang="ko-KR" altLang="en-US" sz="54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813646"/>
              </p:ext>
            </p:extLst>
          </p:nvPr>
        </p:nvGraphicFramePr>
        <p:xfrm>
          <a:off x="1371600" y="1809750"/>
          <a:ext cx="5263371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Bitmap Image" r:id="rId3" imgW="4540320" imgH="2432160" progId="PBrush">
                  <p:embed/>
                </p:oleObj>
              </mc:Choice>
              <mc:Fallback>
                <p:oleObj name="Bitmap Image" r:id="rId3" imgW="4540320" imgH="2432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1809750"/>
                        <a:ext cx="5263371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ROS2 Publisher Node </a:t>
            </a:r>
            <a:r>
              <a:rPr lang="ko-KR" altLang="ko-KR" dirty="0"/>
              <a:t>만들기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59678"/>
              </p:ext>
            </p:extLst>
          </p:nvPr>
        </p:nvGraphicFramePr>
        <p:xfrm>
          <a:off x="762000" y="1337134"/>
          <a:ext cx="4217802" cy="3368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Bitmap Image" r:id="rId3" imgW="4444920" imgH="3549600" progId="PBrush">
                  <p:embed/>
                </p:oleObj>
              </mc:Choice>
              <mc:Fallback>
                <p:oleObj name="Bitmap Image" r:id="rId3" imgW="4444920" imgH="3549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337134"/>
                        <a:ext cx="4217802" cy="3368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868052"/>
              </p:ext>
            </p:extLst>
          </p:nvPr>
        </p:nvGraphicFramePr>
        <p:xfrm>
          <a:off x="4965625" y="1350188"/>
          <a:ext cx="4045350" cy="251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Bitmap Image" r:id="rId5" imgW="3949560" imgH="2457360" progId="PBrush">
                  <p:embed/>
                </p:oleObj>
              </mc:Choice>
              <mc:Fallback>
                <p:oleObj name="Bitmap Image" r:id="rId5" imgW="3949560" imgH="2457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65625" y="1350188"/>
                        <a:ext cx="4045350" cy="2516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46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ROS2 subscriber Node </a:t>
            </a:r>
            <a:r>
              <a:rPr lang="ko-KR" altLang="ko-KR" b="1" dirty="0" smtClean="0"/>
              <a:t>만들기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015931"/>
              </p:ext>
            </p:extLst>
          </p:nvPr>
        </p:nvGraphicFramePr>
        <p:xfrm>
          <a:off x="812800" y="1384300"/>
          <a:ext cx="4024512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Bitmap Image" r:id="rId3" imgW="3911760" imgH="3079800" progId="PBrush">
                  <p:embed/>
                </p:oleObj>
              </mc:Choice>
              <mc:Fallback>
                <p:oleObj name="Bitmap Image" r:id="rId3" imgW="3911760" imgH="3079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00" y="1384300"/>
                        <a:ext cx="4024512" cy="316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261380"/>
              </p:ext>
            </p:extLst>
          </p:nvPr>
        </p:nvGraphicFramePr>
        <p:xfrm>
          <a:off x="4837312" y="1384300"/>
          <a:ext cx="3834098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Bitmap Image" r:id="rId5" imgW="3613320" imgH="1765440" progId="PBrush">
                  <p:embed/>
                </p:oleObj>
              </mc:Choice>
              <mc:Fallback>
                <p:oleObj name="Bitmap Image" r:id="rId5" imgW="3613320" imgH="1765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37312" y="1384300"/>
                        <a:ext cx="3834098" cy="187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70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922115"/>
              </p:ext>
            </p:extLst>
          </p:nvPr>
        </p:nvGraphicFramePr>
        <p:xfrm>
          <a:off x="838200" y="1352549"/>
          <a:ext cx="6248400" cy="3372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Bitmap Image" r:id="rId3" imgW="5035680" imgH="2717640" progId="PBrush">
                  <p:embed/>
                </p:oleObj>
              </mc:Choice>
              <mc:Fallback>
                <p:oleObj name="Bitmap Image" r:id="rId3" imgW="5035680" imgH="2717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352549"/>
                        <a:ext cx="6248400" cy="3372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ROS2 </a:t>
            </a:r>
            <a:r>
              <a:rPr lang="ko-KR" altLang="en-US" sz="5400" dirty="0" smtClean="0"/>
              <a:t>관련 자료 모음</a:t>
            </a:r>
            <a:endParaRPr lang="ko-KR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586" y="1362273"/>
            <a:ext cx="1195984" cy="1958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6821" y="1624258"/>
            <a:ext cx="481109" cy="1227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35658" y="1833213"/>
            <a:ext cx="6632134" cy="1531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40520" y="2043358"/>
            <a:ext cx="1940669" cy="37307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35658" y="2462458"/>
            <a:ext cx="2465390" cy="1524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32615" y="2672008"/>
            <a:ext cx="792138" cy="1524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3400" y="1276350"/>
            <a:ext cx="1535430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●</a:t>
            </a:r>
            <a:endParaRPr sz="1800" dirty="0">
              <a:latin typeface="Arial"/>
              <a:cs typeface="Arial"/>
            </a:endParaRPr>
          </a:p>
          <a:p>
            <a:pPr marL="500380">
              <a:lnSpc>
                <a:spcPts val="1664"/>
              </a:lnSpc>
              <a:spcBef>
                <a:spcPts val="30"/>
              </a:spcBef>
            </a:pPr>
            <a:r>
              <a:rPr sz="1400" b="1" dirty="0">
                <a:latin typeface="Arial"/>
                <a:cs typeface="Arial"/>
              </a:rPr>
              <a:t>○</a:t>
            </a:r>
            <a:endParaRPr sz="1400" dirty="0">
              <a:latin typeface="Arial"/>
              <a:cs typeface="Arial"/>
            </a:endParaRPr>
          </a:p>
          <a:p>
            <a:pPr marL="957580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■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Arial"/>
              <a:cs typeface="Arial"/>
            </a:endParaRPr>
          </a:p>
          <a:p>
            <a:pPr marL="957580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■</a:t>
            </a:r>
          </a:p>
          <a:p>
            <a:pPr marL="95758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■</a:t>
            </a:r>
          </a:p>
          <a:p>
            <a:pPr marL="95758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■</a:t>
            </a:r>
          </a:p>
          <a:p>
            <a:pPr marR="5080" algn="r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●</a:t>
            </a:r>
          </a:p>
          <a:p>
            <a:pPr marR="5080" algn="r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●</a:t>
            </a:r>
          </a:p>
          <a:p>
            <a:pPr marR="5080" algn="r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●</a:t>
            </a:r>
          </a:p>
          <a:p>
            <a:pPr marR="5080" algn="r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●</a:t>
            </a: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97720" y="2880963"/>
            <a:ext cx="3372608" cy="1531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95984" y="3091109"/>
            <a:ext cx="2668438" cy="15254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97720" y="3300063"/>
            <a:ext cx="2323485" cy="1531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91488" y="3507976"/>
            <a:ext cx="2341099" cy="154781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5791200" y="3167383"/>
            <a:ext cx="1006475" cy="906780"/>
          </a:xfrm>
          <a:custGeom>
            <a:avLst/>
            <a:gdLst/>
            <a:ahLst/>
            <a:cxnLst/>
            <a:rect l="l" t="t" r="r" b="b"/>
            <a:pathLst>
              <a:path w="1006475" h="906779">
                <a:moveTo>
                  <a:pt x="1006005" y="361950"/>
                </a:moveTo>
                <a:lnTo>
                  <a:pt x="823099" y="361950"/>
                </a:lnTo>
                <a:lnTo>
                  <a:pt x="823099" y="180975"/>
                </a:lnTo>
                <a:lnTo>
                  <a:pt x="91452" y="180975"/>
                </a:lnTo>
                <a:lnTo>
                  <a:pt x="91452" y="0"/>
                </a:lnTo>
                <a:lnTo>
                  <a:pt x="0" y="0"/>
                </a:lnTo>
                <a:lnTo>
                  <a:pt x="0" y="180975"/>
                </a:lnTo>
                <a:lnTo>
                  <a:pt x="0" y="182880"/>
                </a:lnTo>
                <a:lnTo>
                  <a:pt x="0" y="906780"/>
                </a:lnTo>
                <a:lnTo>
                  <a:pt x="640181" y="906780"/>
                </a:lnTo>
                <a:lnTo>
                  <a:pt x="640181" y="725805"/>
                </a:lnTo>
                <a:lnTo>
                  <a:pt x="640181" y="723900"/>
                </a:lnTo>
                <a:lnTo>
                  <a:pt x="640181" y="544830"/>
                </a:lnTo>
                <a:lnTo>
                  <a:pt x="1006005" y="544830"/>
                </a:lnTo>
                <a:lnTo>
                  <a:pt x="1006005" y="36195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15000" y="3061899"/>
            <a:ext cx="2519045" cy="153035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85725">
              <a:lnSpc>
                <a:spcPts val="1435"/>
              </a:lnSpc>
              <a:spcBef>
                <a:spcPts val="625"/>
              </a:spcBef>
            </a:pP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endParaRPr sz="1200" dirty="0">
              <a:latin typeface="Courier New"/>
              <a:cs typeface="Courier New"/>
            </a:endParaRPr>
          </a:p>
          <a:p>
            <a:pPr marL="85725">
              <a:lnSpc>
                <a:spcPts val="1425"/>
              </a:lnSpc>
            </a:pP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├──</a:t>
            </a:r>
            <a:r>
              <a:rPr sz="1200" spc="-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Courier New"/>
                <a:cs typeface="Courier New"/>
              </a:rPr>
              <a:t>build</a:t>
            </a:r>
            <a:endParaRPr sz="1200" dirty="0">
              <a:latin typeface="Courier New"/>
              <a:cs typeface="Courier New"/>
            </a:endParaRPr>
          </a:p>
          <a:p>
            <a:pPr marL="85725">
              <a:lnSpc>
                <a:spcPts val="1425"/>
              </a:lnSpc>
            </a:pP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├──</a:t>
            </a:r>
            <a:r>
              <a:rPr sz="1200" spc="-2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Courier New"/>
                <a:cs typeface="Courier New"/>
              </a:rPr>
              <a:t>install</a:t>
            </a:r>
            <a:endParaRPr sz="1200" dirty="0">
              <a:latin typeface="Courier New"/>
              <a:cs typeface="Courier New"/>
            </a:endParaRPr>
          </a:p>
          <a:p>
            <a:pPr marL="85725">
              <a:lnSpc>
                <a:spcPts val="1425"/>
              </a:lnSpc>
            </a:pP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├──</a:t>
            </a:r>
            <a:r>
              <a:rPr sz="1200" spc="-25" dirty="0">
                <a:solidFill>
                  <a:srgbClr val="333333"/>
                </a:solidFill>
                <a:latin typeface="Courier New"/>
                <a:cs typeface="Courier New"/>
              </a:rPr>
              <a:t> log</a:t>
            </a:r>
            <a:endParaRPr sz="1200" dirty="0">
              <a:latin typeface="Courier New"/>
              <a:cs typeface="Courier New"/>
            </a:endParaRPr>
          </a:p>
          <a:p>
            <a:pPr marL="85725">
              <a:lnSpc>
                <a:spcPts val="1435"/>
              </a:lnSpc>
            </a:pP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└──</a:t>
            </a:r>
            <a:r>
              <a:rPr sz="1200" spc="-25" dirty="0">
                <a:solidFill>
                  <a:srgbClr val="333333"/>
                </a:solidFill>
                <a:latin typeface="Courier New"/>
                <a:cs typeface="Courier New"/>
              </a:rPr>
              <a:t> src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68365" y="4253196"/>
            <a:ext cx="2012314" cy="182880"/>
          </a:xfrm>
          <a:prstGeom prst="rect">
            <a:avLst/>
          </a:prstGeom>
          <a:solidFill>
            <a:srgbClr val="F4F4F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200" dirty="0">
                <a:solidFill>
                  <a:srgbClr val="009999"/>
                </a:solidFill>
                <a:latin typeface="Courier New"/>
                <a:cs typeface="Courier New"/>
              </a:rPr>
              <a:t>4</a:t>
            </a:r>
            <a:r>
              <a:rPr sz="1200" spc="-25" dirty="0">
                <a:solidFill>
                  <a:srgbClr val="0099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directories,</a:t>
            </a:r>
            <a:r>
              <a:rPr sz="1200" spc="-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999"/>
                </a:solidFill>
                <a:latin typeface="Courier New"/>
                <a:cs typeface="Courier New"/>
              </a:rPr>
              <a:t>0</a:t>
            </a:r>
            <a:r>
              <a:rPr sz="1200" spc="-20" dirty="0">
                <a:solidFill>
                  <a:srgbClr val="009999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Courier New"/>
                <a:cs typeface="Courier New"/>
              </a:rPr>
              <a:t>files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ROS2 </a:t>
            </a:r>
            <a:r>
              <a:rPr lang="ko-KR" altLang="en-US" sz="5400" dirty="0" smtClean="0"/>
              <a:t>개발환경 구축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378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24"/>
          <p:cNvSpPr txBox="1"/>
          <p:nvPr/>
        </p:nvSpPr>
        <p:spPr>
          <a:xfrm>
            <a:off x="838200" y="342469"/>
            <a:ext cx="4238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+mj-ea"/>
                <a:ea typeface="+mj-ea"/>
              </a:rPr>
              <a:t>ROS </a:t>
            </a:r>
            <a:r>
              <a:rPr lang="ko-KR" altLang="en-US" sz="6000" dirty="0" smtClean="0">
                <a:latin typeface="+mj-ea"/>
                <a:ea typeface="+mj-ea"/>
              </a:rPr>
              <a:t>패키지</a:t>
            </a:r>
            <a:endParaRPr lang="ko-KR" altLang="en-US" sz="6000" dirty="0">
              <a:latin typeface="+mj-ea"/>
              <a:ea typeface="+mj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358132"/>
            <a:ext cx="8229600" cy="3463915"/>
          </a:xfrm>
        </p:spPr>
        <p:txBody>
          <a:bodyPr/>
          <a:lstStyle/>
          <a:p>
            <a:r>
              <a:rPr lang="en-US" altLang="ko-KR" dirty="0" smtClean="0"/>
              <a:t>ROS 2</a:t>
            </a:r>
            <a:r>
              <a:rPr lang="ko-KR" altLang="en-US" dirty="0" smtClean="0"/>
              <a:t>의 파일 시스템패키지란</a:t>
            </a:r>
            <a:r>
              <a:rPr lang="en-US" altLang="ko-KR" dirty="0" smtClean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 소프트웨어를 구성하는 기본 단위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 smtClean="0"/>
              <a:t>하나 이상의 노드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실행파일</a:t>
            </a:r>
            <a:r>
              <a:rPr lang="en-US" altLang="ko-KR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 smtClean="0"/>
              <a:t> package.xml  :  </a:t>
            </a:r>
            <a:r>
              <a:rPr lang="ko-KR" altLang="en-US" dirty="0" smtClean="0"/>
              <a:t>패키지에 대한 정보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 smtClean="0"/>
              <a:t> Cmakelists.txt : </a:t>
            </a:r>
            <a:r>
              <a:rPr lang="ko-KR" altLang="en-US" dirty="0" smtClean="0"/>
              <a:t>빌드 설정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 smtClean="0"/>
              <a:t>소스파일 </a:t>
            </a:r>
            <a:r>
              <a:rPr lang="en-US" altLang="ko-KR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 err="1" smtClean="0"/>
              <a:t>환경파일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 ..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1504950"/>
            <a:ext cx="358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바이너리 설치</a:t>
            </a:r>
            <a:r>
              <a:rPr lang="en-US" altLang="ko-K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apt install 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-[] </a:t>
            </a:r>
            <a:r>
              <a:rPr lang="ko-KR" altLang="en-US" dirty="0" smtClean="0"/>
              <a:t>로 바이너리 설치를 하게 되면 </a:t>
            </a:r>
            <a:r>
              <a:rPr lang="en-US" altLang="ko-KR" dirty="0" smtClean="0"/>
              <a:t>/</a:t>
            </a:r>
            <a:r>
              <a:rPr lang="en-US" altLang="ko-KR" dirty="0" smtClean="0"/>
              <a:t>opt/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/foxy/… </a:t>
            </a:r>
            <a:r>
              <a:rPr lang="ko-KR" altLang="en-US" dirty="0" smtClean="0"/>
              <a:t>쪽에 설치가 되게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소스코드 설치</a:t>
            </a:r>
            <a:r>
              <a:rPr lang="en-US" altLang="ko-K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소스코드는 깃에서 클론을 해서 설치하게 되며 자신이 설치하고자하는 워크스페이스에 설치가 되게 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3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 설정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bashrc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+mj-lt"/>
              </a:rPr>
              <a:t>Bashrc</a:t>
            </a:r>
            <a:r>
              <a:rPr lang="en-US" altLang="ko-KR" dirty="0" smtClean="0">
                <a:latin typeface="+mj-lt"/>
              </a:rPr>
              <a:t> ( Bourne shell run command) </a:t>
            </a:r>
            <a:r>
              <a:rPr lang="ko-KR" altLang="en-US" dirty="0" smtClean="0">
                <a:latin typeface="+mj-lt"/>
              </a:rPr>
              <a:t>의 약자로 </a:t>
            </a:r>
            <a:r>
              <a:rPr lang="en-US" altLang="ko-KR" dirty="0" smtClean="0">
                <a:latin typeface="+mj-lt"/>
              </a:rPr>
              <a:t>Steve Bourne </a:t>
            </a:r>
            <a:r>
              <a:rPr lang="ko-KR" altLang="en-US" dirty="0" smtClean="0">
                <a:latin typeface="+mj-lt"/>
              </a:rPr>
              <a:t>가 제작한 유닉스 오리지널 쉘이다</a:t>
            </a:r>
            <a:r>
              <a:rPr lang="en-US" altLang="ko-KR" dirty="0" smtClean="0">
                <a:latin typeface="+mj-lt"/>
              </a:rPr>
              <a:t>. </a:t>
            </a:r>
          </a:p>
          <a:p>
            <a:pPr lvl="1"/>
            <a:r>
              <a:rPr lang="ko-KR" altLang="en-US" dirty="0">
                <a:latin typeface="+mj-lt"/>
              </a:rPr>
              <a:t>쉘이란 사용자와 커널 사이의 매개체 역할을 하는 프로그램이다</a:t>
            </a:r>
            <a:r>
              <a:rPr lang="en-US" altLang="ko-KR" dirty="0">
                <a:latin typeface="+mj-lt"/>
              </a:rPr>
              <a:t>. (</a:t>
            </a:r>
            <a:r>
              <a:rPr lang="ko-KR" altLang="en-US" dirty="0">
                <a:latin typeface="+mj-lt"/>
              </a:rPr>
              <a:t>터미널</a:t>
            </a:r>
            <a:r>
              <a:rPr lang="en-US" altLang="ko-KR" dirty="0">
                <a:latin typeface="+mj-lt"/>
              </a:rPr>
              <a:t>, terminator.. </a:t>
            </a:r>
            <a:r>
              <a:rPr lang="en-US" altLang="ko-KR" dirty="0" err="1">
                <a:latin typeface="+mj-lt"/>
              </a:rPr>
              <a:t>Etc</a:t>
            </a:r>
            <a:r>
              <a:rPr lang="en-US" altLang="ko-KR" dirty="0">
                <a:latin typeface="+mj-lt"/>
              </a:rPr>
              <a:t> ) </a:t>
            </a:r>
          </a:p>
          <a:p>
            <a:pPr lvl="1"/>
            <a:r>
              <a:rPr lang="en-US" altLang="ko-KR" dirty="0" err="1" smtClean="0">
                <a:latin typeface="+mj-lt"/>
              </a:rPr>
              <a:t>Bashrc</a:t>
            </a:r>
            <a:r>
              <a:rPr lang="en-US" altLang="ko-KR" dirty="0" smtClean="0">
                <a:latin typeface="+mj-lt"/>
              </a:rPr>
              <a:t> </a:t>
            </a:r>
            <a:r>
              <a:rPr lang="ko-KR" altLang="en-US" dirty="0" smtClean="0">
                <a:latin typeface="+mj-lt"/>
              </a:rPr>
              <a:t>추가 내용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pPr lvl="1"/>
            <a:endParaRPr lang="en-US" altLang="ko-KR" dirty="0">
              <a:latin typeface="+mj-lt"/>
            </a:endParaRPr>
          </a:p>
          <a:p>
            <a:pPr lvl="1"/>
            <a:endParaRPr lang="en-US" altLang="ko-KR" dirty="0" smtClean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lvl="1"/>
            <a:endParaRPr lang="en-US" altLang="ko-KR" dirty="0" smtClean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lvl="1"/>
            <a:endParaRPr lang="en-US" altLang="ko-KR" dirty="0" smtClean="0">
              <a:latin typeface="+mj-lt"/>
            </a:endParaRPr>
          </a:p>
          <a:p>
            <a:pPr lvl="1"/>
            <a:endParaRPr lang="ko-KR" altLang="ko-KR" dirty="0">
              <a:latin typeface="+mj-lt"/>
            </a:endParaRPr>
          </a:p>
          <a:p>
            <a:pPr marL="0" indent="0">
              <a:buNone/>
            </a:pPr>
            <a:endParaRPr lang="en-US" altLang="ko-KR" dirty="0" smtClean="0">
              <a:latin typeface="+mj-lt"/>
            </a:endParaRPr>
          </a:p>
          <a:p>
            <a:r>
              <a:rPr lang="ko-KR" altLang="en-US" dirty="0" smtClean="0">
                <a:latin typeface="+mj-lt"/>
              </a:rPr>
              <a:t>개발 </a:t>
            </a:r>
            <a:r>
              <a:rPr lang="ko-KR" altLang="en-US" dirty="0">
                <a:latin typeface="+mj-lt"/>
              </a:rPr>
              <a:t>툴 </a:t>
            </a:r>
            <a:r>
              <a:rPr lang="ko-KR" altLang="en-US" dirty="0" smtClean="0">
                <a:latin typeface="+mj-lt"/>
              </a:rPr>
              <a:t>설치</a:t>
            </a:r>
            <a:endParaRPr lang="en-US" altLang="ko-KR" dirty="0" smtClean="0">
              <a:solidFill>
                <a:srgbClr val="333333"/>
              </a:solidFill>
              <a:latin typeface="+mj-lt"/>
              <a:ea typeface="Menlo"/>
            </a:endParaRPr>
          </a:p>
          <a:p>
            <a:pPr lvl="1"/>
            <a:r>
              <a:rPr lang="ko-KR" altLang="en-US" dirty="0" smtClean="0">
                <a:solidFill>
                  <a:srgbClr val="333333"/>
                </a:solidFill>
                <a:latin typeface="+mj-lt"/>
              </a:rPr>
              <a:t>용량 늘리기 </a:t>
            </a:r>
            <a:r>
              <a:rPr lang="en-US" altLang="ko-KR" dirty="0" smtClean="0">
                <a:solidFill>
                  <a:srgbClr val="333333"/>
                </a:solidFill>
                <a:latin typeface="+mj-lt"/>
              </a:rPr>
              <a:t>20G -&gt; 30G</a:t>
            </a:r>
            <a:r>
              <a:rPr lang="ko-KR" altLang="ko-KR" dirty="0" smtClean="0">
                <a:latin typeface="+mj-lt"/>
              </a:rPr>
              <a:t> </a:t>
            </a:r>
            <a:endParaRPr lang="ko-KR" altLang="ko-KR" dirty="0">
              <a:latin typeface="+mj-lt"/>
            </a:endParaRPr>
          </a:p>
          <a:p>
            <a:endParaRPr lang="en-US" altLang="ko-KR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04567" y="1206500"/>
            <a:ext cx="2057400" cy="3621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fontAlgn="base"/>
            <a:r>
              <a:rPr lang="en-US" altLang="ko-KR" sz="700" dirty="0" err="1"/>
              <a:t>sudo</a:t>
            </a:r>
            <a:r>
              <a:rPr lang="en-US" altLang="ko-KR" sz="700" dirty="0"/>
              <a:t> apt update &amp;&amp; </a:t>
            </a:r>
            <a:r>
              <a:rPr lang="en-US" altLang="ko-KR" sz="700" dirty="0" err="1"/>
              <a:t>sudo</a:t>
            </a:r>
            <a:r>
              <a:rPr lang="en-US" altLang="ko-KR" sz="700" dirty="0"/>
              <a:t> apt install -y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build-essential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cmake</a:t>
            </a:r>
            <a:r>
              <a:rPr lang="en-US" altLang="ko-KR" sz="700" dirty="0"/>
              <a:t>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git</a:t>
            </a:r>
            <a:r>
              <a:rPr lang="en-US" altLang="ko-KR" sz="700" dirty="0"/>
              <a:t>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libbullet</a:t>
            </a:r>
            <a:r>
              <a:rPr lang="en-US" altLang="ko-KR" sz="700" dirty="0"/>
              <a:t>-dev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python3-colcon-common-extensions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python3-flake8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python3-pip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python3-pytest-cov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python3-rosdep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python3-setuptools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python3-vcstool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wget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$ python3 -m pip install -U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argcomplete</a:t>
            </a:r>
            <a:r>
              <a:rPr lang="en-US" altLang="ko-KR" sz="700" dirty="0"/>
              <a:t>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flake8-blind-except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flake8-builtins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flake8-class-newline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flake8-comprehensions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flake8-deprecated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flake8-docstrings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flake8-import-order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flake8-quotes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pytest</a:t>
            </a:r>
            <a:r>
              <a:rPr lang="en-US" altLang="ko-KR" sz="700" dirty="0"/>
              <a:t>-repeat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pytest-rerunfailures</a:t>
            </a:r>
            <a:r>
              <a:rPr lang="en-US" altLang="ko-KR" sz="700" dirty="0"/>
              <a:t>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pytest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$ </a:t>
            </a:r>
            <a:r>
              <a:rPr lang="en-US" altLang="ko-KR" sz="700" dirty="0" err="1"/>
              <a:t>sudo</a:t>
            </a:r>
            <a:r>
              <a:rPr lang="en-US" altLang="ko-KR" sz="700" dirty="0"/>
              <a:t> apt install --no-install-recommends -y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libasio</a:t>
            </a:r>
            <a:r>
              <a:rPr lang="en-US" altLang="ko-KR" sz="700" dirty="0"/>
              <a:t>-dev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libtinyxml2-dev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libcunit1-dev</a:t>
            </a:r>
            <a:endParaRPr lang="ko-KR" altLang="ko-KR" sz="700" dirty="0"/>
          </a:p>
          <a:p>
            <a:endParaRPr lang="ko-KR" altLang="en-US" sz="7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32367" y="1504950"/>
            <a:ext cx="5791200" cy="12926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lvl="1"/>
            <a:r>
              <a:rPr lang="en-US" altLang="ko-KR" sz="1200" dirty="0">
                <a:latin typeface="+mj-lt"/>
              </a:rPr>
              <a:t>source /</a:t>
            </a:r>
            <a:r>
              <a:rPr lang="en-US" altLang="ko-KR" sz="1200" dirty="0" err="1">
                <a:latin typeface="+mj-lt"/>
              </a:rPr>
              <a:t>usr</a:t>
            </a:r>
            <a:r>
              <a:rPr lang="en-US" altLang="ko-KR" sz="1200" dirty="0">
                <a:latin typeface="+mj-lt"/>
              </a:rPr>
              <a:t>/share/</a:t>
            </a:r>
            <a:r>
              <a:rPr lang="en-US" altLang="ko-KR" sz="1200" dirty="0" err="1">
                <a:latin typeface="+mj-lt"/>
              </a:rPr>
              <a:t>colcon_argcomplete</a:t>
            </a:r>
            <a:r>
              <a:rPr lang="en-US" altLang="ko-KR" sz="1200" dirty="0">
                <a:latin typeface="+mj-lt"/>
              </a:rPr>
              <a:t>/hook/</a:t>
            </a:r>
            <a:r>
              <a:rPr lang="en-US" altLang="ko-KR" sz="1200" dirty="0" err="1">
                <a:latin typeface="+mj-lt"/>
              </a:rPr>
              <a:t>colcon-argcomplete.bash</a:t>
            </a:r>
            <a:endParaRPr lang="ko-KR" altLang="ko-KR" sz="1200" dirty="0">
              <a:latin typeface="+mj-lt"/>
            </a:endParaRPr>
          </a:p>
          <a:p>
            <a:pPr lvl="1"/>
            <a:r>
              <a:rPr lang="en-US" altLang="ko-KR" sz="1200" dirty="0">
                <a:latin typeface="+mj-lt"/>
              </a:rPr>
              <a:t>source /</a:t>
            </a:r>
            <a:r>
              <a:rPr lang="en-US" altLang="ko-KR" sz="1200" dirty="0" err="1">
                <a:latin typeface="+mj-lt"/>
              </a:rPr>
              <a:t>usr</a:t>
            </a:r>
            <a:r>
              <a:rPr lang="en-US" altLang="ko-KR" sz="1200" dirty="0">
                <a:latin typeface="+mj-lt"/>
              </a:rPr>
              <a:t>/share/</a:t>
            </a:r>
            <a:r>
              <a:rPr lang="en-US" altLang="ko-KR" sz="1200" dirty="0" err="1">
                <a:latin typeface="+mj-lt"/>
              </a:rPr>
              <a:t>vcstool</a:t>
            </a:r>
            <a:r>
              <a:rPr lang="en-US" altLang="ko-KR" sz="1200" dirty="0">
                <a:latin typeface="+mj-lt"/>
              </a:rPr>
              <a:t>-completion/</a:t>
            </a:r>
            <a:r>
              <a:rPr lang="en-US" altLang="ko-KR" sz="1200" dirty="0" err="1">
                <a:latin typeface="+mj-lt"/>
              </a:rPr>
              <a:t>vcs.bash</a:t>
            </a:r>
            <a:endParaRPr lang="ko-KR" altLang="ko-KR" sz="1200" dirty="0">
              <a:latin typeface="+mj-lt"/>
            </a:endParaRPr>
          </a:p>
          <a:p>
            <a:pPr lvl="1"/>
            <a:r>
              <a:rPr lang="en-US" altLang="ko-KR" sz="1200" dirty="0">
                <a:latin typeface="+mj-lt"/>
              </a:rPr>
              <a:t>source /usr/share/colcon_cd/function/colcon_cd.sh</a:t>
            </a:r>
          </a:p>
          <a:p>
            <a:pPr lvl="1"/>
            <a:r>
              <a:rPr lang="en-US" altLang="ko-KR" sz="1200" dirty="0">
                <a:latin typeface="+mj-lt"/>
              </a:rPr>
              <a:t>export _</a:t>
            </a:r>
            <a:r>
              <a:rPr lang="en-US" altLang="ko-KR" sz="1200" dirty="0" err="1">
                <a:latin typeface="+mj-lt"/>
              </a:rPr>
              <a:t>colcon_cd_root</a:t>
            </a:r>
            <a:r>
              <a:rPr lang="en-US" altLang="ko-KR" sz="1200" dirty="0">
                <a:latin typeface="+mj-lt"/>
              </a:rPr>
              <a:t>=~/</a:t>
            </a:r>
            <a:r>
              <a:rPr lang="en-US" altLang="ko-KR" sz="1200" dirty="0" err="1">
                <a:latin typeface="+mj-lt"/>
              </a:rPr>
              <a:t>colcon_ws</a:t>
            </a:r>
            <a:endParaRPr lang="en-US" altLang="ko-KR" sz="1200" dirty="0">
              <a:latin typeface="+mj-lt"/>
            </a:endParaRPr>
          </a:p>
          <a:p>
            <a:pPr lvl="1"/>
            <a:r>
              <a:rPr lang="en-US" altLang="ko-KR" sz="1200" dirty="0">
                <a:latin typeface="+mj-lt"/>
              </a:rPr>
              <a:t>alias </a:t>
            </a:r>
            <a:r>
              <a:rPr lang="en-US" altLang="ko-KR" sz="1200" dirty="0" err="1">
                <a:latin typeface="+mj-lt"/>
              </a:rPr>
              <a:t>cbp</a:t>
            </a:r>
            <a:r>
              <a:rPr lang="en-US" altLang="ko-KR" sz="1200" dirty="0">
                <a:latin typeface="+mj-lt"/>
              </a:rPr>
              <a:t>='</a:t>
            </a:r>
            <a:r>
              <a:rPr lang="en-US" altLang="ko-KR" sz="1200" dirty="0" err="1">
                <a:latin typeface="+mj-lt"/>
              </a:rPr>
              <a:t>colcon</a:t>
            </a:r>
            <a:r>
              <a:rPr lang="en-US" altLang="ko-KR" sz="1200" dirty="0">
                <a:latin typeface="+mj-lt"/>
              </a:rPr>
              <a:t> build --</a:t>
            </a:r>
            <a:r>
              <a:rPr lang="en-US" altLang="ko-KR" sz="1200" dirty="0" err="1">
                <a:latin typeface="+mj-lt"/>
              </a:rPr>
              <a:t>symlink</a:t>
            </a:r>
            <a:r>
              <a:rPr lang="en-US" altLang="ko-KR" sz="1200" dirty="0">
                <a:latin typeface="+mj-lt"/>
              </a:rPr>
              <a:t>-install --packages-select'</a:t>
            </a:r>
            <a:endParaRPr lang="ko-KR" altLang="ko-KR" sz="1200" dirty="0">
              <a:latin typeface="+mj-lt"/>
            </a:endParaRPr>
          </a:p>
          <a:p>
            <a:pPr lvl="1"/>
            <a:r>
              <a:rPr lang="en-US" altLang="ko-KR" sz="1200" dirty="0">
                <a:latin typeface="+mj-lt"/>
              </a:rPr>
              <a:t>alias </a:t>
            </a:r>
            <a:r>
              <a:rPr lang="en-US" altLang="ko-KR" sz="1200" dirty="0" err="1">
                <a:latin typeface="+mj-lt"/>
              </a:rPr>
              <a:t>killgazebo</a:t>
            </a:r>
            <a:r>
              <a:rPr lang="en-US" altLang="ko-KR" sz="1200" dirty="0">
                <a:latin typeface="+mj-lt"/>
              </a:rPr>
              <a:t>='</a:t>
            </a:r>
            <a:r>
              <a:rPr lang="en-US" altLang="ko-KR" sz="1200" dirty="0" err="1">
                <a:latin typeface="+mj-lt"/>
              </a:rPr>
              <a:t>killall</a:t>
            </a:r>
            <a:r>
              <a:rPr lang="en-US" altLang="ko-KR" sz="1200" dirty="0">
                <a:latin typeface="+mj-lt"/>
              </a:rPr>
              <a:t> -9 gazebo &amp; </a:t>
            </a:r>
            <a:r>
              <a:rPr lang="en-US" altLang="ko-KR" sz="1200" dirty="0" err="1">
                <a:latin typeface="+mj-lt"/>
              </a:rPr>
              <a:t>killall</a:t>
            </a:r>
            <a:r>
              <a:rPr lang="en-US" altLang="ko-KR" sz="1200" dirty="0">
                <a:latin typeface="+mj-lt"/>
              </a:rPr>
              <a:t> -9 </a:t>
            </a:r>
            <a:r>
              <a:rPr lang="en-US" altLang="ko-KR" sz="1200" dirty="0" err="1">
                <a:latin typeface="+mj-lt"/>
              </a:rPr>
              <a:t>gzserver</a:t>
            </a:r>
            <a:r>
              <a:rPr lang="en-US" altLang="ko-KR" sz="1200" dirty="0">
                <a:latin typeface="+mj-lt"/>
              </a:rPr>
              <a:t>  &amp; </a:t>
            </a:r>
            <a:r>
              <a:rPr lang="en-US" altLang="ko-KR" sz="1200" dirty="0" err="1">
                <a:latin typeface="+mj-lt"/>
              </a:rPr>
              <a:t>killall</a:t>
            </a:r>
            <a:r>
              <a:rPr lang="en-US" altLang="ko-KR" sz="1200" dirty="0">
                <a:latin typeface="+mj-lt"/>
              </a:rPr>
              <a:t> -9 </a:t>
            </a:r>
            <a:r>
              <a:rPr lang="en-US" altLang="ko-KR" sz="1200" dirty="0" err="1">
                <a:latin typeface="+mj-lt"/>
              </a:rPr>
              <a:t>gzclient</a:t>
            </a:r>
            <a:r>
              <a:rPr lang="en-US" altLang="ko-KR" sz="1200" dirty="0">
                <a:latin typeface="+mj-lt"/>
              </a:rPr>
              <a:t>'</a:t>
            </a:r>
            <a:endParaRPr lang="ko-KR" altLang="ko-KR" sz="1200" dirty="0">
              <a:latin typeface="+mj-lt"/>
            </a:endParaRPr>
          </a:p>
          <a:p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37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설정 </a:t>
            </a:r>
            <a:r>
              <a:rPr lang="en-US" altLang="ko-KR" dirty="0" err="1" smtClean="0"/>
              <a:t>VSCode</a:t>
            </a:r>
            <a:r>
              <a:rPr lang="ko-KR" altLang="en-US" dirty="0" smtClean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확장 설치 </a:t>
            </a:r>
            <a:r>
              <a:rPr lang="en-US" altLang="ko-KR" dirty="0" smtClean="0"/>
              <a:t>:  </a:t>
            </a:r>
            <a:r>
              <a:rPr lang="en-US" altLang="ko-KR" dirty="0" err="1" smtClean="0"/>
              <a:t>urdf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-snippet, 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colcon</a:t>
            </a:r>
            <a:r>
              <a:rPr lang="en-US" altLang="ko-KR" dirty="0" smtClean="0"/>
              <a:t> tasks, xml tools, </a:t>
            </a:r>
            <a:r>
              <a:rPr lang="en-US" altLang="ko-KR" dirty="0" err="1" smtClean="0"/>
              <a:t>yaml</a:t>
            </a:r>
            <a:r>
              <a:rPr lang="en-US" altLang="ko-KR" dirty="0" smtClean="0"/>
              <a:t>, markdown all in one </a:t>
            </a:r>
          </a:p>
          <a:p>
            <a:r>
              <a:rPr lang="en-US" altLang="ko-KR" dirty="0" err="1" smtClean="0"/>
              <a:t>Settings.json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 내용 </a:t>
            </a:r>
            <a:r>
              <a:rPr lang="en-US" altLang="ko-KR" dirty="0" smtClean="0"/>
              <a:t>( ~/.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/Code/User/</a:t>
            </a:r>
            <a:r>
              <a:rPr lang="en-US" altLang="ko-KR" dirty="0" err="1" smtClean="0"/>
              <a:t>settings.json</a:t>
            </a:r>
            <a:r>
              <a:rPr lang="en-US" altLang="ko-KR" dirty="0" smtClean="0"/>
              <a:t> 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c_cpp_properties.json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( ~/</a:t>
            </a:r>
            <a:r>
              <a:rPr lang="en-US" altLang="ko-KR" dirty="0" err="1" smtClean="0"/>
              <a:t>colcon_ws</a:t>
            </a:r>
            <a:r>
              <a:rPr lang="en-US" altLang="ko-KR" dirty="0" smtClean="0"/>
              <a:t>/.</a:t>
            </a:r>
            <a:r>
              <a:rPr lang="en-US" altLang="ko-KR" dirty="0" err="1" smtClean="0"/>
              <a:t>vscode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c_cpp_properties.json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19200" y="1352550"/>
            <a:ext cx="2514600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﻿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 err="1">
                <a:solidFill>
                  <a:srgbClr val="60911B"/>
                </a:solidFill>
                <a:cs typeface="굴림" panose="020B0600000101010101" pitchFamily="50" charset="-127"/>
              </a:rPr>
              <a:t>ros.distro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"foxy"</a:t>
            </a: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 err="1">
                <a:solidFill>
                  <a:srgbClr val="60911B"/>
                </a:solidFill>
                <a:cs typeface="굴림" panose="020B0600000101010101" pitchFamily="50" charset="-127"/>
              </a:rPr>
              <a:t>colcon.provideTasks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E57523"/>
                </a:solidFill>
                <a:cs typeface="굴림" panose="020B0600000101010101" pitchFamily="50" charset="-127"/>
              </a:rPr>
              <a:t>true</a:t>
            </a: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 err="1">
                <a:solidFill>
                  <a:srgbClr val="60911B"/>
                </a:solidFill>
                <a:cs typeface="굴림" panose="020B0600000101010101" pitchFamily="50" charset="-127"/>
              </a:rPr>
              <a:t>files.associations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"*.repos"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 err="1">
                <a:solidFill>
                  <a:srgbClr val="60911B"/>
                </a:solidFill>
                <a:cs typeface="굴림" panose="020B0600000101010101" pitchFamily="50" charset="-127"/>
              </a:rPr>
              <a:t>yaml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"*.world"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"xml"</a:t>
            </a: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"*.</a:t>
            </a:r>
            <a:r>
              <a:rPr lang="en-US" altLang="ko-KR" sz="1050" dirty="0" err="1">
                <a:solidFill>
                  <a:srgbClr val="60911B"/>
                </a:solidFill>
                <a:cs typeface="굴림" panose="020B0600000101010101" pitchFamily="50" charset="-127"/>
              </a:rPr>
              <a:t>xacro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"xml"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},</a:t>
            </a:r>
            <a:endParaRPr lang="ko-KR" altLang="ko-KR" sz="4800" dirty="0"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86400" y="1580945"/>
            <a:ext cx="4572000" cy="344709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"configurations"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[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"name"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"Linux"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includePath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[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"${default}"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"${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workspaceFolder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}/**"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"/</a:t>
            </a:r>
            <a:r>
              <a:rPr lang="en-US" altLang="ko-KR" sz="1200" dirty="0" smtClean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opt/</a:t>
            </a:r>
            <a:r>
              <a:rPr lang="en-US" altLang="ko-KR" sz="1200" dirty="0" err="1" smtClean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ros</a:t>
            </a:r>
            <a:r>
              <a:rPr lang="en-US" altLang="ko-KR" sz="1200" dirty="0" smtClean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/dashing/include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/**"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],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"defines"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[],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compilerPath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"/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usr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/bin/g++"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cStandard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"c99"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cppStandard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c++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14"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intelliSenseMode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"linux-gcc-x64"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],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"version"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E57523"/>
                </a:solidFill>
                <a:latin typeface="+mj-lt"/>
                <a:cs typeface="굴림" panose="020B0600000101010101" pitchFamily="50" charset="-127"/>
              </a:rPr>
              <a:t>4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18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설정 </a:t>
            </a:r>
            <a:r>
              <a:rPr lang="en-US" altLang="ko-KR"/>
              <a:t>VSCode</a:t>
            </a:r>
            <a:r>
              <a:rPr lang="ko-KR" altLang="en-US"/>
              <a:t>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Tasks.json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(~/</a:t>
            </a:r>
            <a:r>
              <a:rPr lang="en-US" altLang="ko-KR" dirty="0" err="1" smtClean="0"/>
              <a:t>colcon_ws</a:t>
            </a:r>
            <a:r>
              <a:rPr lang="en-US" altLang="ko-KR" dirty="0" smtClean="0"/>
              <a:t>/.</a:t>
            </a:r>
            <a:r>
              <a:rPr lang="en-US" altLang="ko-KR" dirty="0" err="1" smtClean="0"/>
              <a:t>vscode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tasks.json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71600" y="1047750"/>
            <a:ext cx="4572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"version"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"2.0.0"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"tasks"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[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"label"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: build"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"type"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"shell"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"command"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build --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cmake-args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'-DCMAKE_BUILD_TYPE=Debug'"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problemMatcher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[],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"group"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"kind"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"build"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isDefault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E57523"/>
                </a:solidFill>
                <a:latin typeface="+mj-lt"/>
                <a:cs typeface="굴림" panose="020B0600000101010101" pitchFamily="50" charset="-127"/>
              </a:rPr>
              <a:t>true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"label"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: test"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"type"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"shell"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"command"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test &amp;&amp; 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test-result"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"label"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: clean"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"type"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"shell"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"command"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rm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-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rf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build install log"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 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]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8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설정 </a:t>
            </a:r>
            <a:r>
              <a:rPr lang="en-US" altLang="ko-KR"/>
              <a:t>VSCode</a:t>
            </a:r>
            <a:r>
              <a:rPr lang="ko-KR" altLang="en-US"/>
              <a:t>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Launch.json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930474"/>
            <a:ext cx="3581400" cy="3546276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rmAutofit fontScale="70000" lnSpcReduction="20000"/>
          </a:bodyPr>
          <a:lstStyle/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"version"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"0.2.0"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"configurations"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[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"name"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"Debug-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rclpy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debugpy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)"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"type"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"python"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"request"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"launch"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"program"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"${file}"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"console"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integratedTerminal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"name"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"Debug-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rclcpp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gbd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)"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"type"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cppdbg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"request"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"launch"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"program"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"${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workspaceFolder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}/install/${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input:package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}/lib/${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input:package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}/${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input:node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}"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args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[],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preLaunchTask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colcon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: build"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stopAtEntry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E57523"/>
                </a:solidFill>
                <a:cs typeface="굴림" panose="020B0600000101010101" pitchFamily="50" charset="-127"/>
              </a:rPr>
              <a:t>true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cwd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"${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workspaceFolder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}"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externalConsole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E57523"/>
                </a:solidFill>
                <a:cs typeface="굴림" panose="020B0600000101010101" pitchFamily="50" charset="-127"/>
              </a:rPr>
              <a:t>false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MIMode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gdb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endParaRPr lang="ko-KR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86300" y="1047750"/>
            <a:ext cx="3581400" cy="36576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rmAutofit fontScale="62500" lnSpcReduction="20000"/>
          </a:bodyPr>
          <a:lstStyle/>
          <a:p>
            <a:pPr fontAlgn="base">
              <a:spcAft>
                <a:spcPts val="0"/>
              </a:spcAft>
            </a:pPr>
            <a:r>
              <a:rPr lang="en-US" altLang="ko-KR" dirty="0" smtClean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setupCommands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[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"description"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"Enable pretty-printing for 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gdb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"text"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"-enable-pretty-printing"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ignoreFailures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E57523"/>
                </a:solidFill>
                <a:cs typeface="굴림" panose="020B0600000101010101" pitchFamily="50" charset="-127"/>
              </a:rPr>
              <a:t>true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]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],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"inputs"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[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"id"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"package"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"type"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promptString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"description"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"package name"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"default"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topic_service_action_rclcpp_example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"id"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"node"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"type"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promptString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"description"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"node name"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"default"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"argument"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]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374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ROS </a:t>
            </a:r>
            <a:r>
              <a:rPr lang="ko-KR" altLang="en-US" smtClean="0"/>
              <a:t>패키지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en-US" altLang="ko-KR" dirty="0" err="1"/>
              <a:t>pkg</a:t>
            </a:r>
            <a:r>
              <a:rPr lang="en-US" altLang="ko-KR" dirty="0"/>
              <a:t> create </a:t>
            </a:r>
            <a:r>
              <a:rPr lang="en-US" altLang="ko-KR" dirty="0" smtClean="0"/>
              <a:t>--</a:t>
            </a:r>
            <a:r>
              <a:rPr lang="en-US" altLang="ko-KR" dirty="0"/>
              <a:t>build-type </a:t>
            </a:r>
            <a:r>
              <a:rPr lang="en-US" altLang="ko-KR" dirty="0" err="1" smtClean="0"/>
              <a:t>ament_python</a:t>
            </a:r>
            <a:r>
              <a:rPr lang="en-US" altLang="ko-KR" dirty="0" smtClean="0"/>
              <a:t> </a:t>
            </a:r>
            <a:r>
              <a:rPr lang="en-US" altLang="ko-KR" dirty="0"/>
              <a:t>[</a:t>
            </a:r>
            <a:r>
              <a:rPr lang="ko-KR" altLang="ko-KR" dirty="0" err="1"/>
              <a:t>패키지명</a:t>
            </a:r>
            <a:r>
              <a:rPr lang="en-US" altLang="ko-KR" dirty="0"/>
              <a:t>] </a:t>
            </a:r>
            <a:r>
              <a:rPr lang="en-US" altLang="ko-KR" dirty="0" smtClean="0"/>
              <a:t> --</a:t>
            </a:r>
            <a:r>
              <a:rPr lang="en-US" altLang="ko-KR" dirty="0"/>
              <a:t>dependencies [</a:t>
            </a:r>
            <a:r>
              <a:rPr lang="ko-KR" altLang="ko-KR" dirty="0"/>
              <a:t>의존성</a:t>
            </a:r>
            <a:r>
              <a:rPr lang="en-US" altLang="ko-KR" dirty="0"/>
              <a:t>1] [</a:t>
            </a:r>
            <a:r>
              <a:rPr lang="ko-KR" altLang="ko-KR" dirty="0"/>
              <a:t>의존성</a:t>
            </a:r>
            <a:r>
              <a:rPr lang="en-US" altLang="ko-KR" dirty="0"/>
              <a:t>2]</a:t>
            </a:r>
            <a:r>
              <a:rPr lang="ko-KR" altLang="ko-KR" dirty="0" smtClean="0"/>
              <a:t>…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90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3844" y="1362273"/>
            <a:ext cx="1154673" cy="196155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ROS2 </a:t>
            </a:r>
            <a:r>
              <a:rPr lang="ko-KR" altLang="en-US" sz="5400" dirty="0" smtClean="0"/>
              <a:t>개발환경 구축</a:t>
            </a:r>
            <a:endParaRPr lang="ko-KR" altLang="en-US" sz="54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668431"/>
              </p:ext>
            </p:extLst>
          </p:nvPr>
        </p:nvGraphicFramePr>
        <p:xfrm>
          <a:off x="304799" y="1657350"/>
          <a:ext cx="5767717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Bitmap Image" r:id="rId4" imgW="5270400" imgH="2019240" progId="PBrush">
                  <p:embed/>
                </p:oleObj>
              </mc:Choice>
              <mc:Fallback>
                <p:oleObj name="Bitmap Image" r:id="rId4" imgW="5270400" imgH="2019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799" y="1657350"/>
                        <a:ext cx="5767717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8327"/>
              </p:ext>
            </p:extLst>
          </p:nvPr>
        </p:nvGraphicFramePr>
        <p:xfrm>
          <a:off x="4114800" y="2724150"/>
          <a:ext cx="497319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Bitmap Image" r:id="rId6" imgW="4216320" imgH="1486080" progId="PBrush">
                  <p:embed/>
                </p:oleObj>
              </mc:Choice>
              <mc:Fallback>
                <p:oleObj name="Bitmap Image" r:id="rId6" imgW="4216320" imgH="1486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4800" y="2724150"/>
                        <a:ext cx="4973190" cy="175260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316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1585</TotalTime>
  <Words>918</Words>
  <Application>Microsoft Office PowerPoint</Application>
  <PresentationFormat>화면 슬라이드 쇼(16:9)</PresentationFormat>
  <Paragraphs>205</Paragraphs>
  <Slides>13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HY견고딕</vt:lpstr>
      <vt:lpstr>Menlo</vt:lpstr>
      <vt:lpstr>Gulim</vt:lpstr>
      <vt:lpstr>Gulim</vt:lpstr>
      <vt:lpstr>맑은 고딕</vt:lpstr>
      <vt:lpstr>Arial</vt:lpstr>
      <vt:lpstr>Courier New</vt:lpstr>
      <vt:lpstr>Times New Roman</vt:lpstr>
      <vt:lpstr>Wingdings</vt:lpstr>
      <vt:lpstr>바인드소프트</vt:lpstr>
      <vt:lpstr>Bitmap Image</vt:lpstr>
      <vt:lpstr>ROS2</vt:lpstr>
      <vt:lpstr>PowerPoint 프레젠테이션</vt:lpstr>
      <vt:lpstr>PowerPoint 프레젠테이션</vt:lpstr>
      <vt:lpstr>개발 환경 설정 .bashrc 파일 설정</vt:lpstr>
      <vt:lpstr>개발 환경 설정 VSCode 설정</vt:lpstr>
      <vt:lpstr>개발 환경 설정 VSCode 설정</vt:lpstr>
      <vt:lpstr>개발 환경 설정 VSCode 설정</vt:lpstr>
      <vt:lpstr>ROS 패키지 생성하기</vt:lpstr>
      <vt:lpstr>PowerPoint 프레젠테이션</vt:lpstr>
      <vt:lpstr>PowerPoint 프레젠테이션</vt:lpstr>
      <vt:lpstr>ROS2 Publisher Node 만들기</vt:lpstr>
      <vt:lpstr>ROS2 subscriber Node 만들기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</cp:lastModifiedBy>
  <cp:revision>64</cp:revision>
  <dcterms:created xsi:type="dcterms:W3CDTF">2023-01-17T00:02:46Z</dcterms:created>
  <dcterms:modified xsi:type="dcterms:W3CDTF">2023-07-23T07:56:44Z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