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2" r:id="rId1"/>
  </p:sldMasterIdLst>
  <p:notesMasterIdLst>
    <p:notesMasterId r:id="rId17"/>
  </p:notesMasterIdLst>
  <p:handoutMasterIdLst>
    <p:handoutMasterId r:id="rId18"/>
  </p:handoutMasterIdLst>
  <p:sldIdLst>
    <p:sldId id="256" r:id="rId2"/>
    <p:sldId id="288" r:id="rId3"/>
    <p:sldId id="289" r:id="rId4"/>
    <p:sldId id="290" r:id="rId5"/>
    <p:sldId id="291" r:id="rId6"/>
    <p:sldId id="292" r:id="rId7"/>
    <p:sldId id="293" r:id="rId8"/>
    <p:sldId id="294" r:id="rId9"/>
    <p:sldId id="295" r:id="rId10"/>
    <p:sldId id="296" r:id="rId11"/>
    <p:sldId id="297" r:id="rId12"/>
    <p:sldId id="298" r:id="rId13"/>
    <p:sldId id="299" r:id="rId14"/>
    <p:sldId id="300" r:id="rId15"/>
    <p:sldId id="301" r:id="rId1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1540" y="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41" d="100"/>
          <a:sy n="141" d="100"/>
        </p:scale>
        <p:origin x="-1332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C269C3-C25E-41E8-815A-55A10694EC72}" type="datetimeFigureOut">
              <a:rPr lang="ko-KR" altLang="en-US" smtClean="0"/>
              <a:t>2023-06-28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570691-BFF7-46A3-A51C-EDFA8C5FB6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90111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E0290A-1521-4E2C-B981-7952210E2E19}" type="datetimeFigureOut">
              <a:rPr lang="ko-KR" altLang="en-US" smtClean="0"/>
              <a:t>2023-06-28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EE1D8-CF94-4B34-B47A-3155D616A2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06289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50052" cy="30468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395536" y="4293096"/>
            <a:ext cx="8352928" cy="85034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 u="none" baseline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소단원 및 부제목</a:t>
            </a:r>
            <a:endParaRPr lang="en-US" altLang="ko-KR" smtClean="0"/>
          </a:p>
        </p:txBody>
      </p:sp>
      <p:sp>
        <p:nvSpPr>
          <p:cNvPr id="36" name="제목 1"/>
          <p:cNvSpPr txBox="1">
            <a:spLocks/>
          </p:cNvSpPr>
          <p:nvPr/>
        </p:nvSpPr>
        <p:spPr>
          <a:xfrm>
            <a:off x="-6052" y="1"/>
            <a:ext cx="9150052" cy="3046842"/>
          </a:xfrm>
          <a:prstGeom prst="rect">
            <a:avLst/>
          </a:prstGeom>
          <a:gradFill>
            <a:gsLst>
              <a:gs pos="100000">
                <a:schemeClr val="bg1"/>
              </a:gs>
              <a:gs pos="0">
                <a:schemeClr val="bg1">
                  <a:alpha val="0"/>
                </a:schemeClr>
              </a:gs>
            </a:gsLst>
            <a:lin ang="5400000" scaled="0"/>
          </a:gra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3600" b="1" kern="1200" cap="all" spc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HY견고딕" pitchFamily="18" charset="-127"/>
                <a:ea typeface="HY견고딕" pitchFamily="18" charset="-127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-11906" y="973852"/>
            <a:ext cx="9144000" cy="3024336"/>
          </a:xfrm>
          <a:gradFill>
            <a:gsLst>
              <a:gs pos="100000">
                <a:schemeClr val="bg1">
                  <a:alpha val="79000"/>
                </a:schemeClr>
              </a:gs>
              <a:gs pos="0">
                <a:schemeClr val="bg1">
                  <a:alpha val="0"/>
                </a:schemeClr>
              </a:gs>
            </a:gsLst>
            <a:lin ang="5400000" scaled="0"/>
          </a:gradFill>
        </p:spPr>
        <p:txBody>
          <a:bodyPr wrap="none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1" cap="all" spc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defRPr>
            </a:lvl1pPr>
          </a:lstStyle>
          <a:p>
            <a:r>
              <a:rPr lang="en-US" altLang="ko-KR" smtClean="0"/>
              <a:t> </a:t>
            </a:r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99976" y="5628704"/>
            <a:ext cx="8280920" cy="720080"/>
          </a:xfrm>
          <a:prstGeom prst="rect">
            <a:avLst/>
          </a:prstGeom>
          <a:gradFill>
            <a:gsLst>
              <a:gs pos="100000">
                <a:schemeClr val="bg1"/>
              </a:gs>
              <a:gs pos="0">
                <a:schemeClr val="bg1">
                  <a:alpha val="0"/>
                </a:schemeClr>
              </a:gs>
            </a:gsLst>
            <a:lin ang="5400000" scaled="0"/>
          </a:gradFill>
        </p:spPr>
        <p:txBody>
          <a:bodyPr vert="horz" wrap="none" lIns="91440" tIns="45720" rIns="91440" bIns="45720" rtlCol="0" anchor="ctr">
            <a:noAutofit/>
          </a:bodyPr>
          <a:lstStyle/>
          <a:p>
            <a:pPr algn="ctr"/>
            <a:r>
              <a:rPr lang="ko-KR" altLang="en-US" sz="1400" u="sng" dirty="0" smtClean="0">
                <a:solidFill>
                  <a:schemeClr val="bg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㈜</a:t>
            </a:r>
            <a:r>
              <a:rPr lang="ko-KR" altLang="en-US" sz="1400" u="sng" dirty="0" err="1" smtClean="0">
                <a:solidFill>
                  <a:schemeClr val="bg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바인드소프트</a:t>
            </a:r>
            <a:endParaRPr lang="ko-KR" altLang="en-US" sz="1400" u="sng" dirty="0" smtClean="0">
              <a:solidFill>
                <a:schemeClr val="bg1">
                  <a:lumMod val="50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-234125"/>
            <a:ext cx="1224136" cy="1207976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5517232"/>
            <a:ext cx="648072" cy="639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2630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29"/>
          <p:cNvGrpSpPr/>
          <p:nvPr/>
        </p:nvGrpSpPr>
        <p:grpSpPr>
          <a:xfrm>
            <a:off x="357158" y="4357694"/>
            <a:ext cx="8072494" cy="71438"/>
            <a:chOff x="357158" y="4357694"/>
            <a:chExt cx="8072494" cy="71438"/>
          </a:xfrm>
        </p:grpSpPr>
        <p:pic>
          <p:nvPicPr>
            <p:cNvPr id="10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r="7467" b="3225"/>
            <a:stretch>
              <a:fillRect/>
            </a:stretch>
          </p:blipFill>
          <p:spPr bwMode="auto">
            <a:xfrm>
              <a:off x="357158" y="4357694"/>
              <a:ext cx="1301694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2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1658852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3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2617995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4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3577138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5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4536281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6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5495424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7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6454567" y="4357694"/>
              <a:ext cx="1975085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6/28/2023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81071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582594"/>
          </a:xfrm>
        </p:spPr>
        <p:txBody>
          <a:bodyPr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429396"/>
            <a:ext cx="2895600" cy="292079"/>
          </a:xfrm>
        </p:spPr>
        <p:txBody>
          <a:bodyPr/>
          <a:lstStyle/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429396"/>
            <a:ext cx="2133600" cy="292079"/>
          </a:xfrm>
        </p:spPr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50072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467544" y="620688"/>
            <a:ext cx="8208912" cy="0"/>
          </a:xfrm>
          <a:prstGeom prst="line">
            <a:avLst/>
          </a:prstGeom>
          <a:ln w="19050">
            <a:gradFill flip="none" rotWithShape="1">
              <a:gsLst>
                <a:gs pos="0">
                  <a:srgbClr val="FFFFFF"/>
                </a:gs>
                <a:gs pos="7001">
                  <a:srgbClr val="E6E6E6"/>
                </a:gs>
                <a:gs pos="32001">
                  <a:srgbClr val="7D8496"/>
                </a:gs>
                <a:gs pos="47000">
                  <a:srgbClr val="E6E6E6"/>
                </a:gs>
                <a:gs pos="85001">
                  <a:srgbClr val="7D8496"/>
                </a:gs>
                <a:gs pos="100000">
                  <a:srgbClr val="E6E6E6"/>
                </a:gs>
              </a:gsLst>
              <a:lin ang="0" scaled="1"/>
              <a:tileRect/>
            </a:gra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39948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0" name="Picture 16" descr="F:\images\design\2016.09.12 엣지아이랩 ppt 템플릿\line_yellow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20"/>
            <a:ext cx="9144000" cy="273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 descr="F:\images\design\2016.09.12 엣지아이랩 ppt 템플릿\line_blue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12396"/>
            <a:ext cx="9144000" cy="245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620688"/>
            <a:ext cx="8229600" cy="55943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145471"/>
            <a:ext cx="8229600" cy="4032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8424" y="-146852"/>
            <a:ext cx="738064" cy="728321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6120213"/>
            <a:ext cx="738064" cy="728321"/>
          </a:xfrm>
          <a:prstGeom prst="rect">
            <a:avLst/>
          </a:prstGeom>
        </p:spPr>
      </p:pic>
      <p:sp>
        <p:nvSpPr>
          <p:cNvPr id="12" name="직사각형 11"/>
          <p:cNvSpPr/>
          <p:nvPr userDrawn="1"/>
        </p:nvSpPr>
        <p:spPr bwMode="white">
          <a:xfrm>
            <a:off x="0" y="830844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379027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3" r:id="rId1"/>
    <p:sldLayoutId id="2147483944" r:id="rId2"/>
    <p:sldLayoutId id="2147483945" r:id="rId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spcBef>
          <a:spcPct val="0"/>
        </a:spcBef>
        <a:buNone/>
        <a:defRPr sz="2000" b="0" kern="1200">
          <a:solidFill>
            <a:schemeClr val="tx1"/>
          </a:solidFill>
          <a:latin typeface="HY견고딕" pitchFamily="18" charset="-127"/>
          <a:ea typeface="HY견고딕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6">
            <a:lumMod val="75000"/>
          </a:schemeClr>
        </a:buClr>
        <a:buFont typeface="Wingdings" pitchFamily="2" charset="2"/>
        <a:buChar char="l"/>
        <a:defRPr sz="1600" kern="1200">
          <a:solidFill>
            <a:schemeClr val="tx1"/>
          </a:solidFill>
          <a:latin typeface="+mn-ea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rgbClr val="3399FF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ea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rgbClr val="FF9933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ea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rgbClr val="3399FF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ea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rgbClr val="FF9933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ea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00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 smtClean="0"/>
              <a:t>영상분할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/>
              <a:t>CHAPTER </a:t>
            </a:r>
            <a:r>
              <a:rPr lang="en-US" altLang="ko-KR" b="1" dirty="0" smtClean="0"/>
              <a:t>07  </a:t>
            </a:r>
            <a:r>
              <a:rPr lang="ko-KR" altLang="en-US" dirty="0" err="1" smtClean="0"/>
              <a:t>영상분할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07798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7.4 </a:t>
            </a:r>
            <a:r>
              <a:rPr lang="ko-KR" altLang="en-US" dirty="0"/>
              <a:t>윤곽선 검출 및 </a:t>
            </a:r>
            <a:r>
              <a:rPr lang="ko-KR" altLang="en-US" dirty="0" smtClean="0"/>
              <a:t>그리기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findContours</a:t>
            </a:r>
            <a:r>
              <a:rPr lang="en-US" altLang="ko-KR" dirty="0" smtClean="0"/>
              <a:t>() </a:t>
            </a:r>
            <a:r>
              <a:rPr lang="ko-KR" altLang="en-US" dirty="0" smtClean="0"/>
              <a:t>와  </a:t>
            </a:r>
            <a:r>
              <a:rPr lang="en-US" altLang="ko-KR" dirty="0" err="1" smtClean="0"/>
              <a:t>drawContours</a:t>
            </a:r>
            <a:r>
              <a:rPr lang="en-US" altLang="ko-KR" dirty="0" smtClean="0"/>
              <a:t>() </a:t>
            </a:r>
            <a:r>
              <a:rPr lang="ko-KR" altLang="en-US" dirty="0" smtClean="0"/>
              <a:t>를 이용해서 윤곽선을 검출한다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입력 영상은 </a:t>
            </a:r>
            <a:r>
              <a:rPr lang="en-US" altLang="ko-KR" dirty="0" smtClean="0"/>
              <a:t>binary image</a:t>
            </a:r>
            <a:r>
              <a:rPr lang="ko-KR" altLang="en-US" dirty="0" smtClean="0"/>
              <a:t>를 사용한다</a:t>
            </a:r>
            <a:r>
              <a:rPr lang="en-US" altLang="ko-KR" dirty="0" smtClean="0"/>
              <a:t>. </a:t>
            </a:r>
          </a:p>
          <a:p>
            <a:r>
              <a:rPr lang="en-US" altLang="ko-KR" dirty="0" smtClean="0"/>
              <a:t>Contours </a:t>
            </a:r>
            <a:r>
              <a:rPr lang="ko-KR" altLang="en-US" dirty="0" smtClean="0"/>
              <a:t>란 동일한 색 또는 강도를 가지는 영역의 경계선을 뜻한다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772816"/>
            <a:ext cx="7848872" cy="4740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3840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7.4 </a:t>
            </a:r>
            <a:r>
              <a:rPr lang="ko-KR" altLang="en-US" dirty="0"/>
              <a:t>윤곽선 검출 및 그리기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Contour </a:t>
            </a:r>
            <a:r>
              <a:rPr lang="ko-KR" altLang="en-US" dirty="0" smtClean="0"/>
              <a:t>는 여러가지 </a:t>
            </a:r>
            <a:r>
              <a:rPr lang="ko-KR" altLang="en-US" dirty="0" err="1" smtClean="0"/>
              <a:t>메소드들을</a:t>
            </a:r>
            <a:r>
              <a:rPr lang="ko-KR" altLang="en-US" dirty="0" smtClean="0"/>
              <a:t> 더 제공 합니다</a:t>
            </a:r>
            <a:r>
              <a:rPr lang="en-US" altLang="ko-KR" dirty="0" smtClean="0"/>
              <a:t>. </a:t>
            </a:r>
          </a:p>
          <a:p>
            <a:pPr lvl="1"/>
            <a:r>
              <a:rPr lang="en-US" altLang="ko-KR" dirty="0" smtClean="0"/>
              <a:t>Moments, </a:t>
            </a:r>
            <a:r>
              <a:rPr lang="en-US" altLang="ko-KR" dirty="0" err="1" smtClean="0"/>
              <a:t>contourArea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arcLength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approxPolyDP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fitEllipse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boundingRect</a:t>
            </a:r>
            <a:r>
              <a:rPr lang="en-US" altLang="ko-KR" dirty="0" smtClean="0"/>
              <a:t>, .. </a:t>
            </a:r>
            <a:r>
              <a:rPr lang="ko-KR" altLang="en-US" dirty="0"/>
              <a:t>등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2776"/>
            <a:ext cx="8826122" cy="23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9676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7.5 </a:t>
            </a:r>
            <a:r>
              <a:rPr lang="ko-KR" altLang="en-US" dirty="0"/>
              <a:t>영역 채우기</a:t>
            </a:r>
            <a:r>
              <a:rPr lang="en-US" altLang="ko-KR" dirty="0"/>
              <a:t>, </a:t>
            </a:r>
            <a:r>
              <a:rPr lang="ko-KR" altLang="en-US" dirty="0" err="1"/>
              <a:t>인페인트</a:t>
            </a:r>
            <a:r>
              <a:rPr lang="en-US" altLang="ko-KR" dirty="0"/>
              <a:t>, </a:t>
            </a:r>
            <a:r>
              <a:rPr lang="ko-KR" altLang="en-US" dirty="0"/>
              <a:t>거리 계산</a:t>
            </a:r>
            <a:r>
              <a:rPr lang="en-US" altLang="ko-KR" dirty="0"/>
              <a:t>, </a:t>
            </a:r>
            <a:r>
              <a:rPr lang="ko-KR" altLang="en-US" dirty="0" err="1" smtClean="0"/>
              <a:t>워터쉐드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영역 채우기 </a:t>
            </a:r>
            <a:r>
              <a:rPr lang="en-US" altLang="ko-KR" dirty="0" err="1" smtClean="0"/>
              <a:t>flooFill</a:t>
            </a:r>
            <a:r>
              <a:rPr lang="en-US" altLang="ko-KR" dirty="0" smtClean="0"/>
              <a:t>() </a:t>
            </a:r>
            <a:r>
              <a:rPr lang="ko-KR" altLang="en-US" dirty="0" smtClean="0"/>
              <a:t>이미지가 바로 변경 되므로 복사 해서 사용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err="1" smtClean="0"/>
              <a:t>거리계산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distanceTransform</a:t>
            </a:r>
            <a:r>
              <a:rPr lang="en-US" altLang="ko-KR" dirty="0" smtClean="0"/>
              <a:t>() </a:t>
            </a:r>
          </a:p>
          <a:p>
            <a:endParaRPr lang="en-US" altLang="ko-KR" dirty="0"/>
          </a:p>
          <a:p>
            <a:r>
              <a:rPr lang="ko-KR" altLang="en-US" dirty="0" err="1" smtClean="0"/>
              <a:t>워터쉐드</a:t>
            </a:r>
            <a:r>
              <a:rPr lang="ko-KR" altLang="en-US" dirty="0" smtClean="0"/>
              <a:t> 생략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539139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7.6 </a:t>
            </a:r>
            <a:r>
              <a:rPr lang="ko-KR" altLang="en-US" dirty="0"/>
              <a:t>피라미드 기반 </a:t>
            </a:r>
            <a:r>
              <a:rPr lang="ko-KR" altLang="en-US" dirty="0" smtClean="0"/>
              <a:t>분할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en-US" altLang="ko-KR" dirty="0" err="1" smtClean="0"/>
              <a:t>pyrDown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pyrUp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PyrMeanShiftFiltering</a:t>
            </a:r>
            <a:r>
              <a:rPr lang="en-US" altLang="ko-KR" dirty="0" smtClean="0"/>
              <a:t>() </a:t>
            </a:r>
            <a:r>
              <a:rPr lang="ko-KR" altLang="en-US" dirty="0" smtClean="0"/>
              <a:t>으로 수행한다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1278609"/>
            <a:ext cx="4392488" cy="5390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1144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7.7 K-Means </a:t>
            </a:r>
            <a:r>
              <a:rPr lang="ko-KR" altLang="en-US" dirty="0" err="1"/>
              <a:t>클러스터링</a:t>
            </a:r>
            <a:r>
              <a:rPr lang="ko-KR" altLang="en-US" dirty="0"/>
              <a:t> </a:t>
            </a:r>
            <a:r>
              <a:rPr lang="ko-KR" altLang="en-US" dirty="0" smtClean="0"/>
              <a:t>분할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cv2.kmeans </a:t>
            </a:r>
            <a:r>
              <a:rPr lang="ko-KR" altLang="en-US" dirty="0" smtClean="0"/>
              <a:t>를 이용해 사용 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628800"/>
            <a:ext cx="7883222" cy="36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612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7.8 </a:t>
            </a:r>
            <a:r>
              <a:rPr lang="ko-KR" altLang="en-US" dirty="0"/>
              <a:t>연결 요소 </a:t>
            </a:r>
            <a:r>
              <a:rPr lang="ko-KR" altLang="en-US" dirty="0" smtClean="0"/>
              <a:t>검출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 cv2.connectedComponents(), cv2.connectedComponentsWithStats() </a:t>
            </a:r>
            <a:r>
              <a:rPr lang="ko-KR" altLang="en-US" dirty="0" smtClean="0"/>
              <a:t>을 이용한다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2996952"/>
            <a:ext cx="8094547" cy="151216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1" y="1484784"/>
            <a:ext cx="4571495" cy="108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654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7.1 </a:t>
            </a:r>
            <a:r>
              <a:rPr lang="ko-KR" altLang="en-US" dirty="0" smtClean="0"/>
              <a:t>캐니 </a:t>
            </a:r>
            <a:r>
              <a:rPr lang="ko-KR" altLang="en-US" dirty="0" err="1" smtClean="0"/>
              <a:t>엣지</a:t>
            </a:r>
            <a:r>
              <a:rPr lang="ko-KR" altLang="en-US" dirty="0" smtClean="0"/>
              <a:t> 검출</a:t>
            </a:r>
            <a:endParaRPr lang="en-US" altLang="ko-KR" dirty="0" smtClean="0"/>
          </a:p>
          <a:p>
            <a:r>
              <a:rPr lang="en-US" altLang="ko-KR" dirty="0" smtClean="0"/>
              <a:t>7.2 Hough </a:t>
            </a:r>
            <a:r>
              <a:rPr lang="ko-KR" altLang="en-US" dirty="0" smtClean="0"/>
              <a:t>변환 직선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원 검출</a:t>
            </a:r>
            <a:endParaRPr lang="en-US" altLang="ko-KR" dirty="0" smtClean="0"/>
          </a:p>
          <a:p>
            <a:r>
              <a:rPr lang="en-US" altLang="ko-KR" dirty="0" smtClean="0"/>
              <a:t>7.3 </a:t>
            </a:r>
            <a:r>
              <a:rPr lang="ko-KR" altLang="en-US" dirty="0" smtClean="0"/>
              <a:t>컬러 범위 영역 분할</a:t>
            </a:r>
            <a:endParaRPr lang="en-US" altLang="ko-KR" dirty="0" smtClean="0"/>
          </a:p>
          <a:p>
            <a:r>
              <a:rPr lang="en-US" altLang="ko-KR" dirty="0" smtClean="0"/>
              <a:t>7.4 </a:t>
            </a:r>
            <a:r>
              <a:rPr lang="ko-KR" altLang="en-US" dirty="0" smtClean="0"/>
              <a:t>윤곽선 검출 및 그리기</a:t>
            </a:r>
            <a:endParaRPr lang="en-US" altLang="ko-KR" dirty="0" smtClean="0"/>
          </a:p>
          <a:p>
            <a:r>
              <a:rPr lang="en-US" altLang="ko-KR" dirty="0" smtClean="0"/>
              <a:t>7.5 </a:t>
            </a:r>
            <a:r>
              <a:rPr lang="ko-KR" altLang="en-US" dirty="0" smtClean="0"/>
              <a:t>영역 채우기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인페인트</a:t>
            </a:r>
            <a:r>
              <a:rPr lang="en-US" altLang="ko-KR" dirty="0" smtClean="0"/>
              <a:t>, </a:t>
            </a:r>
            <a:r>
              <a:rPr lang="ko-KR" altLang="en-US" dirty="0" smtClean="0"/>
              <a:t>거리 계산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워터쉐드</a:t>
            </a:r>
            <a:endParaRPr lang="en-US" altLang="ko-KR" dirty="0" smtClean="0"/>
          </a:p>
          <a:p>
            <a:r>
              <a:rPr lang="en-US" altLang="ko-KR" dirty="0" smtClean="0"/>
              <a:t>7.6 </a:t>
            </a:r>
            <a:r>
              <a:rPr lang="ko-KR" altLang="en-US" dirty="0" smtClean="0"/>
              <a:t>피라미드 기반 분할</a:t>
            </a:r>
            <a:endParaRPr lang="en-US" altLang="ko-KR" dirty="0" smtClean="0"/>
          </a:p>
          <a:p>
            <a:r>
              <a:rPr lang="en-US" altLang="ko-KR" dirty="0" smtClean="0"/>
              <a:t>7.7 K-Means </a:t>
            </a:r>
            <a:r>
              <a:rPr lang="ko-KR" altLang="en-US" dirty="0" err="1" smtClean="0"/>
              <a:t>클러스터링</a:t>
            </a:r>
            <a:r>
              <a:rPr lang="ko-KR" altLang="en-US" dirty="0" smtClean="0"/>
              <a:t> 분할</a:t>
            </a:r>
            <a:endParaRPr lang="en-US" altLang="ko-KR" dirty="0" smtClean="0"/>
          </a:p>
          <a:p>
            <a:r>
              <a:rPr lang="en-US" altLang="ko-KR" dirty="0" smtClean="0"/>
              <a:t>7.8 </a:t>
            </a:r>
            <a:r>
              <a:rPr lang="ko-KR" altLang="en-US" dirty="0" smtClean="0"/>
              <a:t>연결 요소 검출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89532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7.1 </a:t>
            </a:r>
            <a:r>
              <a:rPr lang="ko-KR" altLang="en-US" dirty="0"/>
              <a:t>캐니 </a:t>
            </a:r>
            <a:r>
              <a:rPr lang="ko-KR" altLang="en-US" dirty="0" err="1"/>
              <a:t>엣지</a:t>
            </a:r>
            <a:r>
              <a:rPr lang="ko-KR" altLang="en-US" dirty="0"/>
              <a:t> 검출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가장 유명한 </a:t>
            </a:r>
            <a:r>
              <a:rPr lang="en-US" altLang="ko-KR" dirty="0" smtClean="0"/>
              <a:t>Edge detection</a:t>
            </a:r>
            <a:r>
              <a:rPr lang="ko-KR" altLang="en-US" dirty="0" smtClean="0"/>
              <a:t>방법</a:t>
            </a:r>
            <a:endParaRPr lang="en-US" altLang="ko-KR" dirty="0" smtClean="0"/>
          </a:p>
          <a:p>
            <a:r>
              <a:rPr lang="ko-KR" altLang="en-US" dirty="0" smtClean="0"/>
              <a:t>여러 단계의 알고리즘을 통함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 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1) </a:t>
            </a:r>
            <a:r>
              <a:rPr lang="ko-KR" altLang="en-US" dirty="0" err="1"/>
              <a:t>블러링</a:t>
            </a:r>
            <a:r>
              <a:rPr lang="ko-KR" altLang="en-US" dirty="0"/>
              <a:t> </a:t>
            </a:r>
            <a:r>
              <a:rPr lang="en-US" altLang="ko-KR" dirty="0"/>
              <a:t>- 5×5 </a:t>
            </a:r>
            <a:r>
              <a:rPr lang="ko-KR" altLang="en-US" dirty="0"/>
              <a:t>크기의 </a:t>
            </a:r>
            <a:r>
              <a:rPr lang="ko-KR" altLang="en-US" dirty="0" err="1"/>
              <a:t>가우시안</a:t>
            </a:r>
            <a:r>
              <a:rPr lang="ko-KR" altLang="en-US" dirty="0"/>
              <a:t> 필터 적용</a:t>
            </a:r>
            <a:endParaRPr lang="en-US" altLang="ko-KR" dirty="0"/>
          </a:p>
          <a:p>
            <a:pPr lvl="2"/>
            <a:r>
              <a:rPr lang="ko-KR" altLang="en-US" dirty="0"/>
              <a:t>불필요한 잡음 제거 및 필터 크기는  변경가능</a:t>
            </a:r>
            <a:endParaRPr lang="en-US" altLang="ko-KR" dirty="0"/>
          </a:p>
          <a:p>
            <a:pPr lvl="5"/>
            <a:endParaRPr lang="en-US" altLang="ko-KR" dirty="0"/>
          </a:p>
          <a:p>
            <a:pPr lvl="1"/>
            <a:r>
              <a:rPr lang="en-US" altLang="ko-KR" dirty="0"/>
              <a:t>2)</a:t>
            </a:r>
            <a:r>
              <a:rPr lang="ko-KR" altLang="en-US" dirty="0" err="1"/>
              <a:t>화소</a:t>
            </a:r>
            <a:r>
              <a:rPr lang="ko-KR" altLang="en-US" dirty="0"/>
              <a:t> 기울기</a:t>
            </a:r>
            <a:r>
              <a:rPr lang="en-US" altLang="ko-KR" dirty="0"/>
              <a:t>(gradient) </a:t>
            </a:r>
            <a:r>
              <a:rPr lang="ko-KR" altLang="en-US" dirty="0"/>
              <a:t>검출</a:t>
            </a:r>
            <a:endParaRPr lang="en-US" altLang="ko-KR" dirty="0"/>
          </a:p>
          <a:p>
            <a:pPr lvl="2"/>
            <a:r>
              <a:rPr lang="ko-KR" altLang="en-US" dirty="0"/>
              <a:t>가로 방향과 세로 방향의 </a:t>
            </a:r>
            <a:r>
              <a:rPr lang="ko-KR" altLang="en-US" dirty="0" err="1"/>
              <a:t>소벨</a:t>
            </a:r>
            <a:r>
              <a:rPr lang="ko-KR" altLang="en-US" dirty="0"/>
              <a:t> 마스크로 회선 적용</a:t>
            </a:r>
            <a:endParaRPr lang="en-US" altLang="ko-KR" dirty="0"/>
          </a:p>
          <a:p>
            <a:pPr lvl="2"/>
            <a:r>
              <a:rPr lang="ko-KR" altLang="en-US" dirty="0"/>
              <a:t>회선 </a:t>
            </a:r>
            <a:r>
              <a:rPr lang="ko-KR" altLang="en-US" dirty="0" err="1"/>
              <a:t>완된</a:t>
            </a:r>
            <a:r>
              <a:rPr lang="ko-KR" altLang="en-US" dirty="0"/>
              <a:t> 행렬로 </a:t>
            </a:r>
            <a:r>
              <a:rPr lang="ko-KR" altLang="en-US" dirty="0" err="1"/>
              <a:t>화소</a:t>
            </a:r>
            <a:r>
              <a:rPr lang="ko-KR" altLang="en-US" dirty="0"/>
              <a:t> 기울기의 크기</a:t>
            </a:r>
            <a:r>
              <a:rPr lang="en-US" altLang="ko-KR" dirty="0"/>
              <a:t>(magnitude)</a:t>
            </a:r>
            <a:r>
              <a:rPr lang="ko-KR" altLang="en-US" dirty="0"/>
              <a:t>와 방향</a:t>
            </a:r>
            <a:r>
              <a:rPr lang="en-US" altLang="ko-KR" dirty="0"/>
              <a:t>(direction)</a:t>
            </a:r>
            <a:r>
              <a:rPr lang="ko-KR" altLang="en-US" dirty="0"/>
              <a:t> 계산</a:t>
            </a:r>
            <a:endParaRPr lang="en-US" altLang="ko-KR" dirty="0"/>
          </a:p>
          <a:p>
            <a:pPr lvl="2"/>
            <a:r>
              <a:rPr lang="ko-KR" altLang="en-US" dirty="0"/>
              <a:t>기울기 방향은 </a:t>
            </a:r>
            <a:r>
              <a:rPr lang="en-US" altLang="ko-KR" dirty="0"/>
              <a:t>4</a:t>
            </a:r>
            <a:r>
              <a:rPr lang="ko-KR" altLang="en-US" dirty="0"/>
              <a:t>개 방향</a:t>
            </a:r>
            <a:r>
              <a:rPr lang="en-US" altLang="ko-KR" dirty="0"/>
              <a:t>(0, 45, 90, 135)</a:t>
            </a:r>
            <a:r>
              <a:rPr lang="ko-KR" altLang="en-US" dirty="0"/>
              <a:t>으로 </a:t>
            </a:r>
            <a:r>
              <a:rPr lang="ko-KR" altLang="en-US" dirty="0" err="1"/>
              <a:t>근사하여</a:t>
            </a:r>
            <a:r>
              <a:rPr lang="ko-KR" altLang="en-US" dirty="0"/>
              <a:t> 단순화</a:t>
            </a:r>
          </a:p>
          <a:p>
            <a:pPr lvl="1"/>
            <a:endParaRPr lang="ko-KR" alt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556792"/>
            <a:ext cx="6128262" cy="158417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2849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7.1 </a:t>
            </a:r>
            <a:r>
              <a:rPr lang="ko-KR" altLang="en-US" dirty="0"/>
              <a:t>캐니 </a:t>
            </a:r>
            <a:r>
              <a:rPr lang="ko-KR" altLang="en-US" dirty="0" err="1"/>
              <a:t>엣지</a:t>
            </a:r>
            <a:r>
              <a:rPr lang="ko-KR" altLang="en-US" dirty="0"/>
              <a:t> 검출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3) </a:t>
            </a:r>
            <a:r>
              <a:rPr lang="ko-KR" altLang="en-US" dirty="0" err="1"/>
              <a:t>비최대치</a:t>
            </a:r>
            <a:r>
              <a:rPr lang="ko-KR" altLang="en-US" dirty="0"/>
              <a:t> 억제</a:t>
            </a:r>
            <a:r>
              <a:rPr lang="en-US" altLang="ko-KR" dirty="0"/>
              <a:t>(non-maximum suppression)</a:t>
            </a:r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기울기의 </a:t>
            </a:r>
            <a:r>
              <a:rPr lang="ko-KR" altLang="en-US" dirty="0"/>
              <a:t>방향과 </a:t>
            </a:r>
            <a:r>
              <a:rPr lang="ko-KR" altLang="en-US" dirty="0" err="1"/>
              <a:t>에지의</a:t>
            </a:r>
            <a:r>
              <a:rPr lang="ko-KR" altLang="en-US" dirty="0"/>
              <a:t> 방향은 수직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  <a:p>
            <a:pPr lvl="1"/>
            <a:r>
              <a:rPr lang="ko-KR" altLang="en-US" dirty="0"/>
              <a:t>기울기 방향에 따른 이웃 </a:t>
            </a:r>
            <a:r>
              <a:rPr lang="ko-KR" altLang="en-US" dirty="0" err="1"/>
              <a:t>화소</a:t>
            </a:r>
            <a:r>
              <a:rPr lang="ko-KR" altLang="en-US" dirty="0"/>
              <a:t> 선택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  <a:p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556792"/>
            <a:ext cx="3895927" cy="194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3899495"/>
            <a:ext cx="5264079" cy="2679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1180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7.1 </a:t>
            </a:r>
            <a:r>
              <a:rPr lang="ko-KR" altLang="en-US" dirty="0"/>
              <a:t>캐니 </a:t>
            </a:r>
            <a:r>
              <a:rPr lang="ko-KR" altLang="en-US" dirty="0" err="1"/>
              <a:t>엣지</a:t>
            </a:r>
            <a:r>
              <a:rPr lang="ko-KR" altLang="en-US" dirty="0"/>
              <a:t> 검출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4) </a:t>
            </a:r>
            <a:r>
              <a:rPr lang="ko-KR" altLang="en-US" dirty="0"/>
              <a:t>이력 </a:t>
            </a:r>
            <a:r>
              <a:rPr lang="ko-KR" altLang="en-US" dirty="0" err="1"/>
              <a:t>임계값</a:t>
            </a:r>
            <a:r>
              <a:rPr lang="ko-KR" altLang="en-US" dirty="0"/>
              <a:t> 방법</a:t>
            </a:r>
            <a:r>
              <a:rPr lang="en-US" altLang="ko-KR" dirty="0"/>
              <a:t>(hysteresis </a:t>
            </a:r>
            <a:r>
              <a:rPr lang="en-US" altLang="ko-KR" dirty="0" err="1"/>
              <a:t>thresholding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두 개의 </a:t>
            </a:r>
            <a:r>
              <a:rPr lang="ko-KR" altLang="en-US" dirty="0" err="1"/>
              <a:t>임계값</a:t>
            </a:r>
            <a:r>
              <a:rPr lang="en-US" altLang="ko-KR" dirty="0"/>
              <a:t>(Thigh , </a:t>
            </a:r>
            <a:r>
              <a:rPr lang="en-US" altLang="ko-KR" dirty="0" err="1"/>
              <a:t>Tlow</a:t>
            </a:r>
            <a:r>
              <a:rPr lang="en-US" altLang="ko-KR" dirty="0"/>
              <a:t> )</a:t>
            </a:r>
            <a:r>
              <a:rPr lang="ko-KR" altLang="en-US" dirty="0"/>
              <a:t> 사용해 에지 이력 추적으로 에지 결정</a:t>
            </a:r>
            <a:endParaRPr lang="en-US" altLang="ko-KR" dirty="0"/>
          </a:p>
          <a:p>
            <a:pPr lvl="1"/>
            <a:r>
              <a:rPr lang="ko-KR" altLang="en-US" dirty="0"/>
              <a:t>각 </a:t>
            </a:r>
            <a:r>
              <a:rPr lang="ko-KR" altLang="en-US" dirty="0" err="1"/>
              <a:t>화소에서</a:t>
            </a:r>
            <a:r>
              <a:rPr lang="ko-KR" altLang="en-US" dirty="0"/>
              <a:t> 높은 </a:t>
            </a:r>
            <a:r>
              <a:rPr lang="ko-KR" altLang="en-US" dirty="0" err="1"/>
              <a:t>임계값보다</a:t>
            </a:r>
            <a:r>
              <a:rPr lang="ko-KR" altLang="en-US" dirty="0"/>
              <a:t> 크면 에지 추적 시작 </a:t>
            </a:r>
            <a:endParaRPr lang="en-US" altLang="ko-KR" dirty="0"/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ko-KR" altLang="en-US" dirty="0"/>
              <a:t>추적하면 추적하지 않은 이웃 </a:t>
            </a:r>
            <a:r>
              <a:rPr lang="ko-KR" altLang="en-US" dirty="0" err="1"/>
              <a:t>화소로</a:t>
            </a:r>
            <a:r>
              <a:rPr lang="ko-KR" altLang="en-US" dirty="0"/>
              <a:t> 낮은 </a:t>
            </a:r>
            <a:r>
              <a:rPr lang="ko-KR" altLang="en-US" dirty="0" err="1"/>
              <a:t>임계값보다</a:t>
            </a:r>
            <a:r>
              <a:rPr lang="ko-KR" altLang="en-US" dirty="0"/>
              <a:t> 큰 </a:t>
            </a:r>
            <a:r>
              <a:rPr lang="ko-KR" altLang="en-US" dirty="0" err="1"/>
              <a:t>화소를</a:t>
            </a:r>
            <a:r>
              <a:rPr lang="ko-KR" altLang="en-US" dirty="0"/>
              <a:t> </a:t>
            </a:r>
            <a:r>
              <a:rPr lang="ko-KR" altLang="en-US" dirty="0" err="1"/>
              <a:t>에지로</a:t>
            </a:r>
            <a:r>
              <a:rPr lang="ko-KR" altLang="en-US" dirty="0"/>
              <a:t> 결정</a:t>
            </a:r>
          </a:p>
          <a:p>
            <a:endParaRPr lang="ko-KR" altLang="en-US" dirty="0"/>
          </a:p>
        </p:txBody>
      </p:sp>
      <p:pic>
        <p:nvPicPr>
          <p:cNvPr id="5" name="_x222323416" descr="EMB00001e4812b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696920"/>
            <a:ext cx="5754946" cy="3036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모서리가 둥근 사각형 설명선 5"/>
          <p:cNvSpPr/>
          <p:nvPr/>
        </p:nvSpPr>
        <p:spPr>
          <a:xfrm>
            <a:off x="1763688" y="2780928"/>
            <a:ext cx="913321" cy="515813"/>
          </a:xfrm>
          <a:prstGeom prst="wedgeRoundRectCallout">
            <a:avLst>
              <a:gd name="adj1" fmla="val 90478"/>
              <a:gd name="adj2" fmla="val 208300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1500" dirty="0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추적 시작</a:t>
            </a:r>
            <a:endParaRPr lang="en-US" altLang="ko-KR" sz="1500" dirty="0">
              <a:solidFill>
                <a:schemeClr val="accent4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9575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7.2 </a:t>
            </a:r>
            <a:r>
              <a:rPr lang="ko-KR" altLang="en-US" dirty="0" err="1" smtClean="0"/>
              <a:t>허프</a:t>
            </a:r>
            <a:r>
              <a:rPr lang="en-US" altLang="ko-KR" dirty="0" smtClean="0"/>
              <a:t>(Hough) </a:t>
            </a:r>
            <a:r>
              <a:rPr lang="ko-KR" altLang="en-US" dirty="0"/>
              <a:t>변환 직선</a:t>
            </a:r>
            <a:r>
              <a:rPr lang="en-US" altLang="ko-KR" dirty="0"/>
              <a:t>, </a:t>
            </a:r>
            <a:r>
              <a:rPr lang="ko-KR" altLang="en-US" dirty="0"/>
              <a:t>원 </a:t>
            </a:r>
            <a:r>
              <a:rPr lang="ko-KR" altLang="en-US" dirty="0" smtClean="0"/>
              <a:t>검출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 err="1" smtClean="0"/>
                  <a:t>허프</a:t>
                </a:r>
                <a:r>
                  <a:rPr lang="ko-KR" altLang="en-US" dirty="0" smtClean="0"/>
                  <a:t> 변환을 사용하면 </a:t>
                </a:r>
                <a:r>
                  <a:rPr lang="ko-KR" altLang="en-US" dirty="0" err="1" smtClean="0"/>
                  <a:t>엣지에서</a:t>
                </a:r>
                <a:r>
                  <a:rPr lang="ko-KR" altLang="en-US" dirty="0" smtClean="0"/>
                  <a:t> 직선 또는 원의 </a:t>
                </a:r>
                <a:r>
                  <a:rPr lang="ko-KR" altLang="en-US" dirty="0" err="1" smtClean="0"/>
                  <a:t>파라미터를</a:t>
                </a:r>
                <a:r>
                  <a:rPr lang="ko-KR" altLang="en-US" dirty="0" smtClean="0"/>
                  <a:t> 검출 할 수 있다</a:t>
                </a:r>
                <a:r>
                  <a:rPr lang="en-US" altLang="ko-KR" dirty="0" smtClean="0"/>
                  <a:t>. </a:t>
                </a:r>
              </a:p>
              <a:p>
                <a:r>
                  <a:rPr lang="ko-KR" altLang="en-US" dirty="0"/>
                  <a:t>허프변환</a:t>
                </a:r>
                <a:endParaRPr lang="en-US" altLang="ko-KR" dirty="0"/>
              </a:p>
              <a:p>
                <a:pPr lvl="1"/>
                <a:r>
                  <a:rPr lang="ko-KR" altLang="en-US" dirty="0"/>
                  <a:t>직교 </a:t>
                </a:r>
                <a:r>
                  <a:rPr lang="ko-KR" altLang="en-US" dirty="0" err="1"/>
                  <a:t>좌표계로</a:t>
                </a:r>
                <a:r>
                  <a:rPr lang="ko-KR" altLang="en-US" dirty="0"/>
                  <a:t> 표현되는 영상의 에지 점들을 </a:t>
                </a:r>
                <a:r>
                  <a:rPr lang="ko-KR" altLang="en-US" dirty="0"/>
                  <a:t>극 </a:t>
                </a:r>
                <a:r>
                  <a:rPr lang="ko-KR" altLang="en-US" dirty="0" err="1"/>
                  <a:t>좌표계로</a:t>
                </a:r>
                <a:r>
                  <a:rPr lang="ko-KR" altLang="en-US" dirty="0"/>
                  <a:t> 옮겨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검출하고자 하는 물체의 </a:t>
                </a:r>
                <a:r>
                  <a:rPr lang="ko-KR" altLang="en-US" dirty="0" err="1"/>
                  <a:t>파라미터</a:t>
                </a:r>
                <a:r>
                  <a:rPr lang="en-US" altLang="ko-KR" dirty="0"/>
                  <a:t>(</a:t>
                </a:r>
                <a14:m>
                  <m:oMath xmlns:m="http://schemas.openxmlformats.org/officeDocument/2006/math">
                    <m:r>
                      <a:rPr lang="ko-KR" altLang="en-US">
                        <a:latin typeface="Cambria Math"/>
                      </a:rPr>
                      <m:t>𝜌</m:t>
                    </m:r>
                    <m:r>
                      <a:rPr lang="en-US" altLang="ko-KR">
                        <a:latin typeface="Cambria Math"/>
                      </a:rPr>
                      <m:t>,</m:t>
                    </m:r>
                    <m:r>
                      <a:rPr lang="en-US" altLang="ko-KR">
                        <a:latin typeface="Cambria Math"/>
                      </a:rPr>
                      <m:t>𝜃</m:t>
                    </m:r>
                    <m:r>
                      <a:rPr lang="en-US" altLang="ko-KR">
                        <a:latin typeface="Cambria Math"/>
                      </a:rPr>
                      <m:t> </m:t>
                    </m:r>
                  </m:oMath>
                </a14:m>
                <a:r>
                  <a:rPr lang="en-US" altLang="ko-KR" dirty="0"/>
                  <a:t>)</a:t>
                </a:r>
                <a:r>
                  <a:rPr lang="ko-KR" altLang="en-US" dirty="0"/>
                  <a:t>를 추출하는 </a:t>
                </a:r>
                <a:r>
                  <a:rPr lang="ko-KR" altLang="en-US" dirty="0"/>
                  <a:t>방법</a:t>
                </a:r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r>
                  <a:rPr lang="ko-KR" altLang="en-US" dirty="0"/>
                  <a:t>직교 </a:t>
                </a:r>
                <a:r>
                  <a:rPr lang="ko-KR" altLang="en-US" dirty="0" err="1"/>
                  <a:t>좌표계에서</a:t>
                </a:r>
                <a:r>
                  <a:rPr lang="ko-KR" altLang="en-US" dirty="0"/>
                  <a:t> 검출의 문제점 </a:t>
                </a:r>
                <a:r>
                  <a:rPr lang="en-US" altLang="ko-KR" dirty="0"/>
                  <a:t>(</a:t>
                </a:r>
                <a:r>
                  <a:rPr lang="ko-KR" altLang="en-US" dirty="0"/>
                  <a:t>클래식 </a:t>
                </a:r>
                <a:r>
                  <a:rPr lang="ko-KR" altLang="en-US" dirty="0" err="1"/>
                  <a:t>허프변환</a:t>
                </a:r>
                <a:r>
                  <a:rPr lang="en-US" altLang="ko-KR" dirty="0"/>
                  <a:t>)</a:t>
                </a:r>
              </a:p>
              <a:p>
                <a:pPr lvl="2"/>
                <a:r>
                  <a:rPr lang="ko-KR" altLang="en-US" dirty="0"/>
                  <a:t>수직선일 경우에 기울기가 </a:t>
                </a:r>
                <a:r>
                  <a:rPr lang="ko-KR" altLang="en-US" dirty="0"/>
                  <a:t>무한대</a:t>
                </a:r>
                <a:endParaRPr lang="en-US" altLang="ko-KR" dirty="0"/>
              </a:p>
              <a:p>
                <a:pPr lvl="2"/>
                <a:r>
                  <a:rPr lang="ko-KR" altLang="en-US" dirty="0"/>
                  <a:t>검출되는 </a:t>
                </a:r>
                <a:r>
                  <a:rPr lang="ko-KR" altLang="en-US" dirty="0"/>
                  <a:t>직선의 </a:t>
                </a:r>
                <a:r>
                  <a:rPr lang="ko-KR" altLang="en-US" dirty="0"/>
                  <a:t>간격이 </a:t>
                </a:r>
                <a:r>
                  <a:rPr lang="ko-KR" altLang="en-US" dirty="0"/>
                  <a:t>동일하지 않아서 검출 속도와 </a:t>
                </a:r>
                <a:r>
                  <a:rPr lang="ko-KR" altLang="en-US" dirty="0"/>
                  <a:t>정밀도에서 문제</a:t>
                </a:r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96" t="-33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8362" y="2060848"/>
            <a:ext cx="4867275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10438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7.2 </a:t>
            </a:r>
            <a:r>
              <a:rPr lang="ko-KR" altLang="en-US" dirty="0" err="1"/>
              <a:t>허프</a:t>
            </a:r>
            <a:r>
              <a:rPr lang="en-US" altLang="ko-KR" dirty="0"/>
              <a:t>(Hough) </a:t>
            </a:r>
            <a:r>
              <a:rPr lang="ko-KR" altLang="en-US" dirty="0"/>
              <a:t>변환 직선</a:t>
            </a:r>
            <a:r>
              <a:rPr lang="en-US" altLang="ko-KR" dirty="0"/>
              <a:t>, </a:t>
            </a:r>
            <a:r>
              <a:rPr lang="ko-KR" altLang="en-US" dirty="0"/>
              <a:t>원 검출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endParaRPr lang="en-US" altLang="ko-KR" dirty="0" smtClean="0"/>
              </a:p>
              <a:p>
                <a:endParaRPr lang="en-US" altLang="ko-KR" dirty="0"/>
              </a:p>
              <a:p>
                <a:endParaRPr lang="en-US" altLang="ko-KR" dirty="0" smtClean="0"/>
              </a:p>
              <a:p>
                <a:endParaRPr lang="en-US" altLang="ko-KR" dirty="0"/>
              </a:p>
              <a:p>
                <a:endParaRPr lang="en-US" altLang="ko-KR" dirty="0" smtClean="0"/>
              </a:p>
              <a:p>
                <a:endParaRPr lang="en-US" altLang="ko-KR" dirty="0"/>
              </a:p>
              <a:p>
                <a:endParaRPr lang="en-US" altLang="ko-KR" dirty="0" smtClean="0"/>
              </a:p>
              <a:p>
                <a:endParaRPr lang="en-US" altLang="ko-KR" dirty="0"/>
              </a:p>
              <a:p>
                <a:endParaRPr lang="en-US" altLang="ko-KR" dirty="0" smtClean="0"/>
              </a:p>
              <a:p>
                <a:endParaRPr lang="en-US" altLang="ko-KR" dirty="0"/>
              </a:p>
              <a:p>
                <a:endParaRPr lang="en-US" altLang="ko-KR" dirty="0" smtClean="0"/>
              </a:p>
              <a:p>
                <a:endParaRPr lang="en-US" altLang="ko-KR" dirty="0"/>
              </a:p>
              <a:p>
                <a:pPr marL="457200" lvl="1" indent="0">
                  <a:buNone/>
                </a:pPr>
                <a:endParaRPr lang="en-US" altLang="ko-KR" dirty="0"/>
              </a:p>
              <a:p>
                <a:pPr marL="457200" lvl="1" indent="0">
                  <a:buNone/>
                </a:pPr>
                <a:endParaRPr lang="en-US" altLang="ko-KR" dirty="0" smtClean="0"/>
              </a:p>
              <a:p>
                <a:pPr marL="457200" lvl="1" indent="0">
                  <a:buNone/>
                </a:pPr>
                <a:endParaRPr lang="en-US" altLang="ko-KR" dirty="0"/>
              </a:p>
              <a:p>
                <a:r>
                  <a:rPr lang="ko-KR" altLang="en-US" dirty="0"/>
                  <a:t>직교좌표의 직선은 </a:t>
                </a:r>
                <a:r>
                  <a:rPr lang="ko-KR" altLang="en-US" dirty="0" err="1"/>
                  <a:t>허프변환</a:t>
                </a:r>
                <a:r>
                  <a:rPr lang="ko-KR" altLang="en-US" dirty="0"/>
                  <a:t> 좌표에서 </a:t>
                </a:r>
                <a:r>
                  <a:rPr lang="ko-KR" altLang="en-US" dirty="0" err="1"/>
                  <a:t>한점</a:t>
                </a:r>
                <a:r>
                  <a:rPr lang="en-US" altLang="ko-KR" dirty="0"/>
                  <a:t> (</a:t>
                </a:r>
                <a14:m>
                  <m:oMath xmlns:m="http://schemas.openxmlformats.org/officeDocument/2006/math">
                    <m:r>
                      <a:rPr lang="ko-KR" altLang="en-US">
                        <a:latin typeface="Cambria Math"/>
                      </a:rPr>
                      <m:t>𝜌</m:t>
                    </m:r>
                    <m:r>
                      <a:rPr lang="en-US" altLang="ko-KR" baseline="-25000">
                        <a:latin typeface="Cambria Math"/>
                      </a:rPr>
                      <m:t>1</m:t>
                    </m:r>
                    <m:r>
                      <a:rPr lang="en-US" altLang="ko-KR">
                        <a:latin typeface="Cambria Math"/>
                      </a:rPr>
                      <m:t>,</m:t>
                    </m:r>
                    <m:r>
                      <a:rPr lang="en-US" altLang="ko-KR">
                        <a:latin typeface="Cambria Math"/>
                      </a:rPr>
                      <m:t>𝜃</m:t>
                    </m:r>
                    <m:r>
                      <a:rPr lang="en-US" altLang="ko-KR" baseline="-25000">
                        <a:latin typeface="Cambria Math"/>
                      </a:rPr>
                      <m:t>1</m:t>
                    </m:r>
                    <m:r>
                      <a:rPr lang="en-US" altLang="ko-KR">
                        <a:latin typeface="Cambria Math"/>
                      </a:rPr>
                      <m:t> </m:t>
                    </m:r>
                  </m:oMath>
                </a14:m>
                <a:r>
                  <a:rPr lang="en-US" altLang="ko-KR" dirty="0"/>
                  <a:t>)</a:t>
                </a:r>
                <a:r>
                  <a:rPr lang="ko-KR" altLang="en-US" dirty="0"/>
                  <a:t>으로 표현</a:t>
                </a:r>
                <a:endParaRPr lang="en-US" altLang="ko-KR" dirty="0"/>
              </a:p>
              <a:p>
                <a:r>
                  <a:rPr lang="ko-KR" altLang="en-US" dirty="0"/>
                  <a:t>직교좌표의</a:t>
                </a:r>
                <a:r>
                  <a:rPr lang="ko-KR" altLang="en-US" dirty="0"/>
                  <a:t> 한점은</a:t>
                </a:r>
                <a:r>
                  <a:rPr lang="ko-KR" altLang="en-US" dirty="0"/>
                  <a:t> </a:t>
                </a:r>
                <a:r>
                  <a:rPr lang="ko-KR" altLang="en-US" dirty="0" err="1"/>
                  <a:t>허프변환</a:t>
                </a:r>
                <a:r>
                  <a:rPr lang="ko-KR" altLang="en-US" dirty="0"/>
                  <a:t> </a:t>
                </a:r>
                <a:r>
                  <a:rPr lang="ko-KR" altLang="en-US" dirty="0"/>
                  <a:t>좌표에서 곡선으로 </a:t>
                </a:r>
                <a:r>
                  <a:rPr lang="ko-KR" altLang="en-US" dirty="0" smtClean="0"/>
                  <a:t>표현</a:t>
                </a:r>
                <a:endParaRPr lang="ko-KR" altLang="en-US" dirty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9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_x344364008" descr="EMB00003ff0559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014" y="1167294"/>
            <a:ext cx="3949013" cy="3762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_x344364088" descr="EMB00003ff0559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991"/>
          <a:stretch/>
        </p:blipFill>
        <p:spPr bwMode="auto">
          <a:xfrm>
            <a:off x="4439706" y="1671350"/>
            <a:ext cx="4524782" cy="3341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그룹 5"/>
          <p:cNvGrpSpPr/>
          <p:nvPr/>
        </p:nvGrpSpPr>
        <p:grpSpPr>
          <a:xfrm>
            <a:off x="2483768" y="572620"/>
            <a:ext cx="2844000" cy="512847"/>
            <a:chOff x="2789999" y="2258262"/>
            <a:chExt cx="2844000" cy="51284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모서리가 둥근 사각형 설명선 6"/>
                <p:cNvSpPr/>
                <p:nvPr/>
              </p:nvSpPr>
              <p:spPr>
                <a:xfrm>
                  <a:off x="2789999" y="2378338"/>
                  <a:ext cx="2844000" cy="392771"/>
                </a:xfrm>
                <a:prstGeom prst="wedgeRoundRectCallout">
                  <a:avLst>
                    <a:gd name="adj1" fmla="val -93029"/>
                    <a:gd name="adj2" fmla="val 322202"/>
                    <a:gd name="adj3" fmla="val 16667"/>
                  </a:avLst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lIns="36000" rIns="36000"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600" i="1" dirty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1600">
                                <a:latin typeface="Cambria Math"/>
                              </a:rPr>
                              <m:t>𝜌</m:t>
                            </m:r>
                          </m:e>
                          <m:sub>
                            <m:r>
                              <a:rPr lang="en-US" altLang="ko-KR" sz="1600" i="1" dirty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1600" b="0" i="0" dirty="0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/>
                          </a:rPr>
                          <m:t>=</m:t>
                        </m:r>
                        <m:func>
                          <m:funcPr>
                            <m:ctrlPr>
                              <a:rPr lang="en-US" altLang="ko-KR" sz="1600" i="1" dirty="0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altLang="ko-KR" sz="1600" i="1" dirty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/>
                              </a:rPr>
                              <m:t>𝑥</m:t>
                            </m:r>
                            <m:func>
                              <m:func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ko-KR" sz="1600">
                                    <a:latin typeface="Cambria Math"/>
                                  </a:rPr>
                                  <m:t>cos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en-US" altLang="ko-KR" sz="1600" i="1" dirty="0">
                                        <a:solidFill>
                                          <a:schemeClr val="accent4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>
                                        <a:latin typeface="Cambria Math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600" i="1" dirty="0">
                                        <a:solidFill>
                                          <a:schemeClr val="accent4">
                                            <a:lumMod val="50000"/>
                                          </a:schemeClr>
                                        </a:solidFill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func>
                            <m:r>
                              <a:rPr lang="en-US" altLang="ko-KR" sz="1600" b="0" i="0" dirty="0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en-US" altLang="ko-KR" sz="1600" b="0" i="0" dirty="0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/>
                              </a:rPr>
                              <m:t>y</m:t>
                            </m:r>
                            <m:r>
                              <a:rPr lang="en-US" altLang="ko-KR" sz="1600" b="0" i="0" dirty="0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ko-KR" sz="1600" i="0" dirty="0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/>
                              </a:rPr>
                              <m:t>sin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altLang="ko-KR" sz="1600" i="1" dirty="0">
                                    <a:solidFill>
                                      <a:schemeClr val="accent4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>
                                    <a:latin typeface="Cambria Math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ko-KR" sz="1600" i="1" dirty="0">
                                    <a:solidFill>
                                      <a:schemeClr val="accent4">
                                        <a:lumMod val="50000"/>
                                      </a:schemeClr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func>
                      </m:oMath>
                    </m:oMathPara>
                  </a14:m>
                  <a:endParaRPr lang="en-US" altLang="ko-KR" sz="1600" dirty="0">
                    <a:solidFill>
                      <a:schemeClr val="accent4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8" name="모서리가 둥근 사각형 설명선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89999" y="2378338"/>
                  <a:ext cx="2844000" cy="392771"/>
                </a:xfrm>
                <a:prstGeom prst="wedgeRoundRectCallout">
                  <a:avLst>
                    <a:gd name="adj1" fmla="val -93029"/>
                    <a:gd name="adj2" fmla="val 322202"/>
                    <a:gd name="adj3" fmla="val 16667"/>
                  </a:avLst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모서리가 둥근 사각형 설명선 7"/>
                <p:cNvSpPr/>
                <p:nvPr/>
              </p:nvSpPr>
              <p:spPr>
                <a:xfrm>
                  <a:off x="2789999" y="2258262"/>
                  <a:ext cx="2844000" cy="512847"/>
                </a:xfrm>
                <a:prstGeom prst="wedgeRoundRectCallout">
                  <a:avLst>
                    <a:gd name="adj1" fmla="val 78267"/>
                    <a:gd name="adj2" fmla="val 262744"/>
                    <a:gd name="adj3" fmla="val 16667"/>
                  </a:avLst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lIns="36000" rIns="36000" rtlCol="0" anchor="ctr"/>
                <a:lstStyle/>
                <a:p>
                  <a:pPr algn="ctr"/>
                  <a:r>
                    <a:rPr lang="ko-KR" altLang="en-US" sz="1600" dirty="0" smtClean="0">
                      <a:solidFill>
                        <a:schemeClr val="accent4">
                          <a:lumMod val="50000"/>
                        </a:schemeClr>
                      </a:solidFill>
                    </a:rPr>
                    <a:t>직선 </a:t>
                  </a:r>
                  <a:r>
                    <a:rPr lang="en-US" altLang="ko-KR" sz="1600" dirty="0" smtClean="0">
                      <a:solidFill>
                        <a:schemeClr val="accent4">
                          <a:lumMod val="50000"/>
                        </a:schemeClr>
                      </a:solidFill>
                    </a:rPr>
                    <a:t>A :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600" i="1" dirty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600">
                              <a:latin typeface="Cambria Math"/>
                            </a:rPr>
                            <m:t>𝜌</m:t>
                          </m:r>
                        </m:e>
                        <m:sub>
                          <m:r>
                            <a:rPr lang="en-US" altLang="ko-KR" sz="1600" i="1" dirty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ko-KR" sz="1600" b="0" i="0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altLang="ko-KR" sz="1600" i="1" dirty="0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ko-KR" sz="1600" i="1" dirty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𝑥</m:t>
                          </m:r>
                          <m:func>
                            <m:func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1600">
                                  <a:latin typeface="Cambria Math"/>
                                </a:rPr>
                                <m:t>cos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ko-KR" sz="1600" i="1" dirty="0">
                                      <a:solidFill>
                                        <a:schemeClr val="accent4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>
                                      <a:latin typeface="Cambria Math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sz="1600" i="1" dirty="0">
                                      <a:solidFill>
                                        <a:schemeClr val="accent4">
                                          <a:lumMod val="50000"/>
                                        </a:schemeClr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func>
                          <m:r>
                            <a:rPr lang="en-US" altLang="ko-KR" sz="1600" b="0" i="0" dirty="0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altLang="ko-KR" sz="1600" b="0" i="0" dirty="0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y</m:t>
                          </m:r>
                          <m:r>
                            <a:rPr lang="en-US" altLang="ko-KR" sz="1600" b="0" i="0" dirty="0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ko-KR" sz="1600" i="0" dirty="0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sin</m:t>
                          </m:r>
                        </m:fName>
                        <m:e>
                          <m:sSub>
                            <m:sSubPr>
                              <m:ctrlPr>
                                <a:rPr lang="en-US" altLang="ko-KR" sz="1600" i="1" dirty="0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sz="1600" i="1" dirty="0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func>
                    </m:oMath>
                  </a14:m>
                  <a:endParaRPr lang="en-US" altLang="ko-KR" sz="1600" dirty="0">
                    <a:solidFill>
                      <a:schemeClr val="accent4">
                        <a:lumMod val="50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8" name="모서리가 둥근 사각형 설명선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89999" y="2258262"/>
                  <a:ext cx="2844000" cy="512847"/>
                </a:xfrm>
                <a:prstGeom prst="wedgeRoundRectCallout">
                  <a:avLst>
                    <a:gd name="adj1" fmla="val 78267"/>
                    <a:gd name="adj2" fmla="val 262744"/>
                    <a:gd name="adj3" fmla="val 16667"/>
                  </a:avLst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" name="그룹 8"/>
          <p:cNvGrpSpPr/>
          <p:nvPr/>
        </p:nvGrpSpPr>
        <p:grpSpPr>
          <a:xfrm>
            <a:off x="3143147" y="1988840"/>
            <a:ext cx="996805" cy="422347"/>
            <a:chOff x="2789999" y="2378338"/>
            <a:chExt cx="2844000" cy="422347"/>
          </a:xfrm>
        </p:grpSpPr>
        <p:sp>
          <p:nvSpPr>
            <p:cNvPr id="10" name="모서리가 둥근 사각형 설명선 9"/>
            <p:cNvSpPr/>
            <p:nvPr/>
          </p:nvSpPr>
          <p:spPr>
            <a:xfrm>
              <a:off x="2789999" y="2407914"/>
              <a:ext cx="2844000" cy="392771"/>
            </a:xfrm>
            <a:prstGeom prst="wedgeRoundRectCallout">
              <a:avLst>
                <a:gd name="adj1" fmla="val -203567"/>
                <a:gd name="adj2" fmla="val 72419"/>
                <a:gd name="adj3" fmla="val 16667"/>
              </a:avLst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36000" rIns="36000" rtlCol="0" anchor="ctr"/>
            <a:lstStyle/>
            <a:p>
              <a:endParaRPr lang="en-US" altLang="ko-KR" sz="1600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11" name="모서리가 둥근 사각형 설명선 10"/>
            <p:cNvSpPr/>
            <p:nvPr/>
          </p:nvSpPr>
          <p:spPr>
            <a:xfrm>
              <a:off x="2789999" y="2378338"/>
              <a:ext cx="2844000" cy="392771"/>
            </a:xfrm>
            <a:prstGeom prst="wedgeRoundRectCallout">
              <a:avLst>
                <a:gd name="adj1" fmla="val 199239"/>
                <a:gd name="adj2" fmla="val 23918"/>
                <a:gd name="adj3" fmla="val 16667"/>
              </a:avLst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36000" rIns="36000" rtlCol="0" anchor="ctr"/>
            <a:lstStyle/>
            <a:p>
              <a:pPr algn="ctr"/>
              <a:r>
                <a:rPr lang="ko-KR" altLang="en-US" sz="1600" dirty="0" err="1" smtClean="0">
                  <a:solidFill>
                    <a:schemeClr val="accent4">
                      <a:lumMod val="50000"/>
                    </a:schemeClr>
                  </a:solidFill>
                </a:rPr>
                <a:t>좌표점</a:t>
              </a:r>
              <a:r>
                <a:rPr lang="ko-KR" altLang="en-US" sz="1600" dirty="0" smtClean="0">
                  <a:solidFill>
                    <a:schemeClr val="accent4">
                      <a:lumMod val="50000"/>
                    </a:schemeClr>
                  </a:solidFill>
                </a:rPr>
                <a:t> </a:t>
              </a:r>
              <a:r>
                <a:rPr lang="en-US" altLang="ko-KR" sz="1600" dirty="0" smtClean="0">
                  <a:solidFill>
                    <a:schemeClr val="accent4">
                      <a:lumMod val="50000"/>
                    </a:schemeClr>
                  </a:solidFill>
                </a:rPr>
                <a:t>a</a:t>
              </a:r>
              <a:r>
                <a:rPr lang="en-US" altLang="ko-KR" sz="1600" baseline="-25000" dirty="0" smtClean="0">
                  <a:solidFill>
                    <a:schemeClr val="accent4">
                      <a:lumMod val="50000"/>
                    </a:schemeClr>
                  </a:solidFill>
                </a:rPr>
                <a:t>1</a:t>
              </a:r>
              <a:endParaRPr lang="en-US" altLang="ko-KR" sz="1600" baseline="-25000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5231379" y="4620405"/>
            <a:ext cx="996805" cy="392771"/>
            <a:chOff x="2789999" y="2378338"/>
            <a:chExt cx="2844000" cy="392771"/>
          </a:xfrm>
        </p:grpSpPr>
        <p:sp>
          <p:nvSpPr>
            <p:cNvPr id="13" name="모서리가 둥근 사각형 설명선 12"/>
            <p:cNvSpPr/>
            <p:nvPr/>
          </p:nvSpPr>
          <p:spPr>
            <a:xfrm>
              <a:off x="2789999" y="2378338"/>
              <a:ext cx="2844000" cy="392771"/>
            </a:xfrm>
            <a:prstGeom prst="wedgeRoundRectCallout">
              <a:avLst>
                <a:gd name="adj1" fmla="val -300078"/>
                <a:gd name="adj2" fmla="val -279217"/>
                <a:gd name="adj3" fmla="val 16667"/>
              </a:avLst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36000" rIns="36000" rtlCol="0" anchor="ctr"/>
            <a:lstStyle/>
            <a:p>
              <a:endParaRPr lang="en-US" altLang="ko-KR" sz="1600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14" name="모서리가 둥근 사각형 설명선 13"/>
            <p:cNvSpPr/>
            <p:nvPr/>
          </p:nvSpPr>
          <p:spPr>
            <a:xfrm>
              <a:off x="2789999" y="2378338"/>
              <a:ext cx="2844000" cy="392771"/>
            </a:xfrm>
            <a:prstGeom prst="wedgeRoundRectCallout">
              <a:avLst>
                <a:gd name="adj1" fmla="val 269950"/>
                <a:gd name="adj2" fmla="val -165238"/>
                <a:gd name="adj3" fmla="val 16667"/>
              </a:avLst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36000" rIns="36000" rtlCol="0" anchor="ctr"/>
            <a:lstStyle/>
            <a:p>
              <a:pPr algn="ctr"/>
              <a:r>
                <a:rPr lang="ko-KR" altLang="en-US" sz="1600" dirty="0" err="1" smtClean="0">
                  <a:solidFill>
                    <a:schemeClr val="accent4">
                      <a:lumMod val="50000"/>
                    </a:schemeClr>
                  </a:solidFill>
                </a:rPr>
                <a:t>좌표점</a:t>
              </a:r>
              <a:r>
                <a:rPr lang="ko-KR" altLang="en-US" sz="1600" dirty="0" smtClean="0">
                  <a:solidFill>
                    <a:schemeClr val="accent4">
                      <a:lumMod val="50000"/>
                    </a:schemeClr>
                  </a:solidFill>
                </a:rPr>
                <a:t> </a:t>
              </a:r>
              <a:r>
                <a:rPr lang="en-US" altLang="ko-KR" sz="1600" dirty="0" smtClean="0">
                  <a:solidFill>
                    <a:schemeClr val="accent4">
                      <a:lumMod val="50000"/>
                    </a:schemeClr>
                  </a:solidFill>
                </a:rPr>
                <a:t>a</a:t>
              </a:r>
              <a:r>
                <a:rPr lang="en-US" altLang="ko-KR" sz="1600" baseline="-25000" dirty="0" smtClean="0">
                  <a:solidFill>
                    <a:schemeClr val="accent4">
                      <a:lumMod val="50000"/>
                    </a:schemeClr>
                  </a:solidFill>
                </a:rPr>
                <a:t>3</a:t>
              </a:r>
              <a:endParaRPr lang="en-US" altLang="ko-KR" sz="1600" baseline="-25000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22055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7.2 </a:t>
            </a:r>
            <a:r>
              <a:rPr lang="ko-KR" altLang="en-US" dirty="0" err="1"/>
              <a:t>허프</a:t>
            </a:r>
            <a:r>
              <a:rPr lang="en-US" altLang="ko-KR" dirty="0"/>
              <a:t>(Hough) </a:t>
            </a:r>
            <a:r>
              <a:rPr lang="ko-KR" altLang="en-US" dirty="0"/>
              <a:t>변환 직선</a:t>
            </a:r>
            <a:r>
              <a:rPr lang="en-US" altLang="ko-KR" dirty="0"/>
              <a:t>, </a:t>
            </a:r>
            <a:r>
              <a:rPr lang="ko-KR" altLang="en-US" dirty="0"/>
              <a:t>원 검출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err="1"/>
              <a:t>허프</a:t>
            </a:r>
            <a:r>
              <a:rPr lang="ko-KR" altLang="en-US" dirty="0"/>
              <a:t> 변환 </a:t>
            </a:r>
            <a:r>
              <a:rPr lang="ko-KR" altLang="en-US" dirty="0" err="1"/>
              <a:t>좌표계를</a:t>
            </a:r>
            <a:r>
              <a:rPr lang="ko-KR" altLang="en-US" dirty="0"/>
              <a:t> 위한 행렬 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196752"/>
            <a:ext cx="6162675" cy="2609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736" y="4869160"/>
            <a:ext cx="6192688" cy="1199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그룹 5"/>
          <p:cNvGrpSpPr/>
          <p:nvPr/>
        </p:nvGrpSpPr>
        <p:grpSpPr>
          <a:xfrm>
            <a:off x="7787308" y="5589240"/>
            <a:ext cx="1080120" cy="540000"/>
            <a:chOff x="7452320" y="5589240"/>
            <a:chExt cx="720000" cy="540000"/>
          </a:xfrm>
        </p:grpSpPr>
        <p:sp>
          <p:nvSpPr>
            <p:cNvPr id="7" name="모서리가 둥근 사각형 설명선 6"/>
            <p:cNvSpPr/>
            <p:nvPr/>
          </p:nvSpPr>
          <p:spPr>
            <a:xfrm>
              <a:off x="7452320" y="5589240"/>
              <a:ext cx="720000" cy="540000"/>
            </a:xfrm>
            <a:prstGeom prst="wedgeRoundRectCallout">
              <a:avLst>
                <a:gd name="adj1" fmla="val -146396"/>
                <a:gd name="adj2" fmla="val -90060"/>
                <a:gd name="adj3" fmla="val 16667"/>
              </a:avLst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36000" rIns="36000" rtlCol="0" anchor="ctr"/>
            <a:lstStyle/>
            <a:p>
              <a:pPr algn="ctr"/>
              <a:r>
                <a:rPr lang="ko-KR" altLang="en-US" sz="1600" smtClean="0">
                  <a:solidFill>
                    <a:schemeClr val="accent4">
                      <a:lumMod val="50000"/>
                    </a:schemeClr>
                  </a:solidFill>
                </a:rPr>
                <a:t>간</a:t>
              </a:r>
              <a:r>
                <a:rPr lang="ko-KR" altLang="en-US" sz="1600">
                  <a:solidFill>
                    <a:schemeClr val="accent4">
                      <a:lumMod val="50000"/>
                    </a:schemeClr>
                  </a:solidFill>
                </a:rPr>
                <a:t>격</a:t>
              </a:r>
              <a:endParaRPr lang="en-US" altLang="ko-KR" sz="1600" baseline="-25000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8" name="모서리가 둥근 사각형 설명선 7"/>
            <p:cNvSpPr/>
            <p:nvPr/>
          </p:nvSpPr>
          <p:spPr>
            <a:xfrm>
              <a:off x="7452320" y="5589240"/>
              <a:ext cx="720000" cy="540000"/>
            </a:xfrm>
            <a:prstGeom prst="wedgeRoundRectCallout">
              <a:avLst>
                <a:gd name="adj1" fmla="val -173253"/>
                <a:gd name="adj2" fmla="val -3197"/>
                <a:gd name="adj3" fmla="val 16667"/>
              </a:avLst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36000" rIns="36000" rtlCol="0" anchor="ctr"/>
            <a:lstStyle/>
            <a:p>
              <a:pPr algn="ctr"/>
              <a:r>
                <a:rPr lang="ko-KR" altLang="en-US" sz="1600" dirty="0" smtClean="0">
                  <a:solidFill>
                    <a:schemeClr val="accent4">
                      <a:lumMod val="50000"/>
                    </a:schemeClr>
                  </a:solidFill>
                </a:rPr>
                <a:t>각도간격</a:t>
              </a:r>
              <a:r>
                <a:rPr lang="en-US" altLang="ko-KR" sz="1600" dirty="0" smtClean="0">
                  <a:solidFill>
                    <a:schemeClr val="accent4">
                      <a:lumMod val="50000"/>
                    </a:schemeClr>
                  </a:solidFill>
                </a:rPr>
                <a:t>,</a:t>
              </a:r>
            </a:p>
            <a:p>
              <a:pPr algn="ctr"/>
              <a:r>
                <a:rPr lang="ko-KR" altLang="en-US" sz="1600" dirty="0" smtClean="0">
                  <a:solidFill>
                    <a:schemeClr val="accent4">
                      <a:lumMod val="50000"/>
                    </a:schemeClr>
                  </a:solidFill>
                </a:rPr>
                <a:t>거리간격</a:t>
              </a:r>
              <a:endParaRPr lang="en-US" altLang="ko-KR" sz="1600" baseline="-25000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48278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7.3 </a:t>
            </a:r>
            <a:r>
              <a:rPr lang="ko-KR" altLang="en-US" dirty="0"/>
              <a:t>컬러 범위 영역 </a:t>
            </a:r>
            <a:r>
              <a:rPr lang="ko-KR" altLang="en-US" dirty="0" smtClean="0"/>
              <a:t>분할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Cv2.inRange </a:t>
            </a:r>
            <a:r>
              <a:rPr lang="ko-KR" altLang="en-US" dirty="0" smtClean="0"/>
              <a:t>를 사용하면 쉽게 마스크를 만들 수 있다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484784"/>
            <a:ext cx="5610315" cy="295232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022" y="4437112"/>
            <a:ext cx="4520958" cy="18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127066"/>
      </p:ext>
    </p:extLst>
  </p:cSld>
  <p:clrMapOvr>
    <a:masterClrMapping/>
  </p:clrMapOvr>
</p:sld>
</file>

<file path=ppt/theme/theme1.xml><?xml version="1.0" encoding="utf-8"?>
<a:theme xmlns:a="http://schemas.openxmlformats.org/drawingml/2006/main" name="바인드소프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0">
          <a:solidFill>
            <a:schemeClr val="tx1"/>
          </a:solidFill>
          <a:prstDash val="solid"/>
        </a:ln>
        <a:effectLst/>
      </a:spPr>
      <a:bodyPr wrap="square" rtlCol="0" anchor="ctr" anchorCtr="0">
        <a:noAutofit/>
      </a:bodyPr>
      <a:lstStyle>
        <a:defPPr marL="742950" indent="-742950" algn="ctr">
          <a:defRPr dirty="0" smtClean="0">
            <a:latin typeface="HY동녘B" pitchFamily="18" charset="-127"/>
            <a:ea typeface="HY동녘B" pitchFamily="18" charset="-127"/>
          </a:defRPr>
        </a:defPPr>
      </a:lstStyle>
    </a:spDef>
    <a:lnDef>
      <a:spPr>
        <a:ln w="19050">
          <a:solidFill>
            <a:schemeClr val="tx1"/>
          </a:solidFill>
          <a:headEnd type="none"/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gradFill>
          <a:gsLst>
            <a:gs pos="100000">
              <a:schemeClr val="bg1"/>
            </a:gs>
            <a:gs pos="0">
              <a:schemeClr val="bg1">
                <a:alpha val="0"/>
              </a:schemeClr>
            </a:gs>
          </a:gsLst>
          <a:lin ang="5400000" scaled="0"/>
        </a:gradFill>
      </a:spPr>
      <a:bodyPr vert="horz" lIns="91440" tIns="45720" rIns="91440" bIns="45720" rtlCol="0" anchor="ctr">
        <a:noAutofit/>
      </a:bodyPr>
      <a:lstStyle>
        <a:defPPr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바인드소프트" id="{9F29D461-A87A-4152-BAD6-53B5FC0ADF71}" vid="{A468E1C3-A913-41F0-BB80-6BEB0CCAC86F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바인드소프트</Template>
  <TotalTime>1344</TotalTime>
  <Words>513</Words>
  <Application>Microsoft Office PowerPoint</Application>
  <PresentationFormat>화면 슬라이드 쇼(4:3)</PresentationFormat>
  <Paragraphs>125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2" baseType="lpstr">
      <vt:lpstr>HY견고딕</vt:lpstr>
      <vt:lpstr>맑은 고딕</vt:lpstr>
      <vt:lpstr>Arial</vt:lpstr>
      <vt:lpstr>Cambria Math</vt:lpstr>
      <vt:lpstr>Times New Roman</vt:lpstr>
      <vt:lpstr>Wingdings</vt:lpstr>
      <vt:lpstr>바인드소프트</vt:lpstr>
      <vt:lpstr>CHAPTER 07  영상분할</vt:lpstr>
      <vt:lpstr>목차</vt:lpstr>
      <vt:lpstr>7.1 캐니 엣지 검출</vt:lpstr>
      <vt:lpstr>7.1 캐니 엣지 검출</vt:lpstr>
      <vt:lpstr>7.1 캐니 엣지 검출</vt:lpstr>
      <vt:lpstr>7.2 허프(Hough) 변환 직선, 원 검출</vt:lpstr>
      <vt:lpstr>7.2 허프(Hough) 변환 직선, 원 검출</vt:lpstr>
      <vt:lpstr>7.2 허프(Hough) 변환 직선, 원 검출</vt:lpstr>
      <vt:lpstr>7.3 컬러 범위 영역 분할</vt:lpstr>
      <vt:lpstr>7.4 윤곽선 검출 및 그리기</vt:lpstr>
      <vt:lpstr>7.4 윤곽선 검출 및 그리기</vt:lpstr>
      <vt:lpstr>7.5 영역 채우기, 인페인트, 거리 계산, 워터쉐드</vt:lpstr>
      <vt:lpstr>7.6 피라미드 기반 분할</vt:lpstr>
      <vt:lpstr>7.7 K-Means 클러스터링 분할</vt:lpstr>
      <vt:lpstr>7.8 연결 요소 검출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bae22</dc:creator>
  <cp:lastModifiedBy>Sugil</cp:lastModifiedBy>
  <cp:revision>262</cp:revision>
  <dcterms:created xsi:type="dcterms:W3CDTF">2017-02-21T08:17:22Z</dcterms:created>
  <dcterms:modified xsi:type="dcterms:W3CDTF">2023-06-28T07:46:49Z</dcterms:modified>
</cp:coreProperties>
</file>